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sldIdLst>
    <p:sldId id="298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9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00" r:id="rId20"/>
    <p:sldId id="320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5359" autoAdjust="0"/>
  </p:normalViewPr>
  <p:slideViewPr>
    <p:cSldViewPr>
      <p:cViewPr varScale="1">
        <p:scale>
          <a:sx n="105" d="100"/>
          <a:sy n="105" d="100"/>
        </p:scale>
        <p:origin x="7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020272" y="2780928"/>
            <a:ext cx="1656184" cy="202460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40" y="2780928"/>
            <a:ext cx="1656184" cy="188059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구조체의 특징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구조체와 배열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구조체와 포인터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그 외 복합 타입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900" dirty="0" smtClean="0"/>
              <a:t>제</a:t>
            </a:r>
            <a:r>
              <a:rPr lang="en-US" altLang="ko-KR" sz="3900" dirty="0" smtClean="0"/>
              <a:t>5</a:t>
            </a:r>
            <a:r>
              <a:rPr lang="ko-KR" altLang="en-US" sz="3900" dirty="0" smtClean="0"/>
              <a:t>장 구조체와</a:t>
            </a:r>
            <a:r>
              <a:rPr lang="en-US" altLang="ko-KR" sz="3900" dirty="0" smtClean="0"/>
              <a:t> </a:t>
            </a:r>
            <a:r>
              <a:rPr lang="ko-KR" altLang="en-US" sz="3900" dirty="0" err="1" smtClean="0"/>
              <a:t>복합타입</a:t>
            </a:r>
            <a:endParaRPr lang="ko-KR" altLang="en-US" sz="3900" dirty="0"/>
          </a:p>
        </p:txBody>
      </p:sp>
      <p:sp>
        <p:nvSpPr>
          <p:cNvPr id="2" name="직사각형 1"/>
          <p:cNvSpPr/>
          <p:nvPr/>
        </p:nvSpPr>
        <p:spPr>
          <a:xfrm>
            <a:off x="5076056" y="2933328"/>
            <a:ext cx="1368152" cy="4320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76056" y="3517776"/>
            <a:ext cx="1368152" cy="4320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4068961"/>
            <a:ext cx="1368152" cy="4320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제어문법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13228" y="5165576"/>
            <a:ext cx="136815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5580112" y="4733528"/>
            <a:ext cx="432048" cy="36004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28184" y="3001521"/>
            <a:ext cx="720080" cy="301043"/>
          </a:xfrm>
          <a:prstGeom prst="righ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36296" y="2876560"/>
            <a:ext cx="1224136" cy="369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배열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236296" y="3364564"/>
            <a:ext cx="1224136" cy="369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포인터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236296" y="3813179"/>
            <a:ext cx="1224136" cy="369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구조체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236296" y="4292284"/>
            <a:ext cx="1224136" cy="369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복합타입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포함하는 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포인터 변수를 멤버로 갖는 </a:t>
            </a:r>
            <a:r>
              <a:rPr lang="ko-KR" altLang="en-US" sz="2000" dirty="0" smtClean="0"/>
              <a:t>구조체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실행결과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3608" y="1772816"/>
            <a:ext cx="4800600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Dizzy {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id;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구조체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변수 마다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갖는 고유한 값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Dizzy* p;	// Dizzy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구조체를 가리키는 포인터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Dizzy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a, b, c;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a.id = 1;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a.p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&amp;b;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b.id = 2;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b.p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&amp;c;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c.id = 3;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c.p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&amp;a;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// a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만 사용해서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a, b, c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모두에 접근한다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"a.id = " &lt;&lt; a.id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"b.id = "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a.p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-&gt;id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"c.id = "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a.p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-&gt;p-&gt;id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"a.id = "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a.p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-&gt;p-&gt;p-&gt;id &lt;&lt; "(again)\n";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301208"/>
            <a:ext cx="3486150" cy="1276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56176" y="2924944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37076" y="2924944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7976" y="2924944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408" y="348097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a.id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34809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b.id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34809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c.id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7785148" y="3480976"/>
            <a:ext cx="408012" cy="21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6843761" y="3480976"/>
            <a:ext cx="408012" cy="21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  <a:endCxn id="9" idx="0"/>
          </p:cNvCxnSpPr>
          <p:nvPr/>
        </p:nvCxnSpPr>
        <p:spPr>
          <a:xfrm rot="5400000" flipH="1" flipV="1">
            <a:off x="7461112" y="1944044"/>
            <a:ext cx="12700" cy="196180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05860" y="31116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8731" y="31116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25940" y="25296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4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</a:t>
            </a:r>
            <a:r>
              <a:rPr lang="ko-KR" altLang="en-US" dirty="0" smtClean="0"/>
              <a:t>포함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변수를 멤버로 갖는 </a:t>
            </a:r>
            <a:r>
              <a:rPr lang="ko-KR" altLang="en-US" dirty="0" smtClean="0"/>
              <a:t>구조체 정의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1916832"/>
            <a:ext cx="6400800" cy="210343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A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float f;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B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char c;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7691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en-US" altLang="ko-KR" dirty="0"/>
              <a:t>(Unions)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</a:rPr>
              <a:t>공용체의</a:t>
            </a:r>
            <a:r>
              <a:rPr lang="ko-KR" altLang="en-US" sz="2000" dirty="0">
                <a:latin typeface="+mn-ea"/>
              </a:rPr>
              <a:t> 모든 멤버는 같은 메모리 공간을 공유한다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따라서 동시에 사용할 수 없다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43608" y="2204864"/>
            <a:ext cx="3168352" cy="155575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union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ManyMembers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char c;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short s;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float f;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double d;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	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77615"/>
              </p:ext>
            </p:extLst>
          </p:nvPr>
        </p:nvGraphicFramePr>
        <p:xfrm>
          <a:off x="3275856" y="4007827"/>
          <a:ext cx="4464496" cy="212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비트맵 이미지" r:id="rId3" imgW="6144483" imgH="3476190" progId="Paint.Picture">
                  <p:embed/>
                </p:oleObj>
              </mc:Choice>
              <mc:Fallback>
                <p:oleObj name="비트맵 이미지" r:id="rId3" imgW="6144483" imgH="3476190" progId="Paint.Picture">
                  <p:embed/>
                  <p:pic>
                    <p:nvPicPr>
                      <p:cNvPr id="6144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07827"/>
                        <a:ext cx="4464496" cy="212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07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열거체</a:t>
            </a:r>
            <a:r>
              <a:rPr lang="en-US" altLang="ko-KR" dirty="0"/>
              <a:t>(Enumerations)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열거체를</a:t>
            </a:r>
            <a:r>
              <a:rPr lang="ko-KR" altLang="en-US" sz="2000" dirty="0"/>
              <a:t> 사용해서 </a:t>
            </a:r>
            <a:r>
              <a:rPr lang="ko-KR" altLang="en-US" sz="2000" dirty="0" err="1"/>
              <a:t>상수값에</a:t>
            </a:r>
            <a:r>
              <a:rPr lang="ko-KR" altLang="en-US" sz="2000" dirty="0"/>
              <a:t> 대한 </a:t>
            </a:r>
            <a:r>
              <a:rPr lang="ko-KR" altLang="en-US" sz="2000" dirty="0" smtClean="0"/>
              <a:t>심볼을 정의할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5616" y="1916832"/>
            <a:ext cx="541020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enum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JOB_KINDS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JOB_A,  JOB_B,  JOB_C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Character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JOB_KINDS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jobType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Character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c;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if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JOB_C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==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c.jobType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    …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891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열거체와</a:t>
            </a:r>
            <a:r>
              <a:rPr lang="ko-KR" altLang="en-US" dirty="0"/>
              <a:t> 심볼의 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</a:rPr>
              <a:t>열거체의</a:t>
            </a:r>
            <a:r>
              <a:rPr lang="ko-KR" altLang="en-US" sz="2000" dirty="0">
                <a:latin typeface="+mn-ea"/>
              </a:rPr>
              <a:t> 심볼들은 자동적으로 </a:t>
            </a:r>
            <a:r>
              <a:rPr lang="en-US" altLang="ko-KR" sz="2000" dirty="0">
                <a:latin typeface="+mn-ea"/>
              </a:rPr>
              <a:t>0 </a:t>
            </a:r>
            <a:r>
              <a:rPr lang="ko-KR" altLang="en-US" sz="2000" dirty="0">
                <a:latin typeface="+mn-ea"/>
              </a:rPr>
              <a:t>기반의 인덱스 값을 갖는다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열거체의</a:t>
            </a:r>
            <a:r>
              <a:rPr lang="ko-KR" altLang="en-US" sz="2000" dirty="0">
                <a:latin typeface="+mn-ea"/>
              </a:rPr>
              <a:t> 심볼에 값을 대입한 경우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뒤쪽의 심볼들은 해당 값을 기반으로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씩 증가한다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9200" y="1916832"/>
            <a:ext cx="6324600" cy="27781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enum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JOB_A, JOB_B, JOB_C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2450232"/>
            <a:ext cx="6324600" cy="27781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enum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JOB_A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= 0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JOB_B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= 1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JOB_C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= 2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62400" y="2205757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89050" y="4184726"/>
            <a:ext cx="6324600" cy="27781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enum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JOB_A, JOB_B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= 3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JOB_C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89050" y="4718126"/>
            <a:ext cx="6324600" cy="27781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enum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JOB_A, JOB_B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= 3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JOB_C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= 4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032250" y="4473651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9487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열거체와</a:t>
            </a:r>
            <a:r>
              <a:rPr lang="ko-KR" altLang="en-US" dirty="0"/>
              <a:t> 정수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</a:rPr>
              <a:t>열거체를</a:t>
            </a:r>
            <a:r>
              <a:rPr lang="ko-KR" altLang="en-US" sz="2000" dirty="0">
                <a:latin typeface="+mn-ea"/>
              </a:rPr>
              <a:t> 사용해서 산술 연산을 할 수 없다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정수를 </a:t>
            </a:r>
            <a:r>
              <a:rPr lang="ko-KR" altLang="en-US" sz="2000" dirty="0" err="1">
                <a:latin typeface="+mn-ea"/>
              </a:rPr>
              <a:t>열거체</a:t>
            </a:r>
            <a:r>
              <a:rPr lang="ko-KR" altLang="en-US" sz="2000" dirty="0">
                <a:latin typeface="+mn-ea"/>
              </a:rPr>
              <a:t> 변수에 대입할 수 없다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열거체의</a:t>
            </a:r>
            <a:r>
              <a:rPr lang="ko-KR" altLang="en-US" sz="2000" dirty="0">
                <a:latin typeface="+mn-ea"/>
              </a:rPr>
              <a:t> 심볼들은 암시적으로 정수 타입으로 </a:t>
            </a:r>
            <a:r>
              <a:rPr lang="ko-KR" altLang="en-US" sz="2000" dirty="0" err="1">
                <a:latin typeface="+mn-ea"/>
              </a:rPr>
              <a:t>형변환</a:t>
            </a:r>
            <a:r>
              <a:rPr lang="ko-KR" altLang="en-US" sz="2000" dirty="0">
                <a:latin typeface="+mn-ea"/>
              </a:rPr>
              <a:t> 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명시적인 </a:t>
            </a:r>
            <a:r>
              <a:rPr lang="ko-KR" altLang="en-US" sz="2000" dirty="0" err="1">
                <a:latin typeface="+mn-ea"/>
              </a:rPr>
              <a:t>형변환을</a:t>
            </a:r>
            <a:r>
              <a:rPr lang="ko-KR" altLang="en-US" sz="2000" dirty="0">
                <a:latin typeface="+mn-ea"/>
              </a:rPr>
              <a:t> 사용해서 정수 타입의 값을 </a:t>
            </a:r>
            <a:r>
              <a:rPr lang="ko-KR" altLang="en-US" sz="2000" dirty="0" err="1">
                <a:latin typeface="+mn-ea"/>
              </a:rPr>
              <a:t>열거체</a:t>
            </a:r>
            <a:r>
              <a:rPr lang="ko-KR" altLang="en-US" sz="2000" dirty="0">
                <a:latin typeface="+mn-ea"/>
              </a:rPr>
              <a:t> 변수에 담을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7624" y="1844824"/>
            <a:ext cx="6019800" cy="8255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enum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Color { RED, BLUE, GREEN, SKYBLUE, MAGENTA, YELLOW 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 color1 = RED;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color1 = SKYBLUE + YELLOW;	// Error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Color1 += 3;		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              //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Error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624" y="3368824"/>
            <a:ext cx="6019800" cy="4603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 color2;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color2 = 5;		// Error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94899" y="4599594"/>
            <a:ext cx="6019800" cy="4603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n = MAGENTA;		// n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은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가 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m = BLUE + 2;		// m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은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이 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26610" y="6015993"/>
            <a:ext cx="6019800" cy="4603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 color3 = (Color)2	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              //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color3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은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GREEN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이 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Color color4 = (Color)5000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결과를 알 수 없다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28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  <a:r>
              <a:rPr lang="en-US" altLang="ko-KR" dirty="0"/>
              <a:t>(References)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레퍼런스 변수를 사용해서 변수의 </a:t>
            </a:r>
            <a:r>
              <a:rPr lang="ko-KR" altLang="en-US" sz="2000" b="1" dirty="0">
                <a:solidFill>
                  <a:srgbClr val="FF0000"/>
                </a:solidFill>
              </a:rPr>
              <a:t>별칭</a:t>
            </a:r>
            <a:r>
              <a:rPr lang="ko-KR" altLang="en-US" sz="2000" dirty="0"/>
              <a:t>을 만드는 예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실행결과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31748" y="1844824"/>
            <a:ext cx="4548364" cy="286232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target = 20;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레퍼런스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변수 정의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&amp;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ref = target;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"ref    = " &lt;&lt; ref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"target = " &lt;&lt; target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"&amp;ref    = " &lt;&lt; &amp;ref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"&amp;target = " &lt;&lt; &amp;target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// ref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의 값을 바꿔보자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ref = 100;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"ref    = " &lt;&lt; ref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"target = " &lt;&lt; target &lt;&lt; "\n";	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5085184"/>
            <a:ext cx="4171950" cy="1552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9992" y="5730666"/>
            <a:ext cx="188545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주소값은</a:t>
            </a:r>
            <a:r>
              <a:rPr lang="ko-KR" altLang="en-US" sz="1100" dirty="0" smtClean="0"/>
              <a:t> 시스템 마다 다름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807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 변수와 </a:t>
            </a:r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>
                <a:latin typeface="+mn-ea"/>
              </a:rPr>
              <a:t>const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속성을 가진 레퍼런스 변수만 상수로 초기화할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err="1" smtClean="0">
                <a:latin typeface="+mn-ea"/>
              </a:rPr>
              <a:t>const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속성을 가진 레퍼런스 변수만 다른 타입의 변수로 초기화 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115616" y="1916832"/>
            <a:ext cx="3810000" cy="6463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&amp;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rci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100;	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              //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OK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&amp; ci = 100;		//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Error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1187624" y="3861048"/>
            <a:ext cx="3810000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char c = ‘A’;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&amp;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rci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c; 	// OK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&amp; ci = c;		//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Error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414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>
                <a:latin typeface="+mn-ea"/>
              </a:rPr>
              <a:t>typedef</a:t>
            </a:r>
            <a:r>
              <a:rPr lang="ko-KR" altLang="en-US" sz="2000" dirty="0">
                <a:latin typeface="+mn-ea"/>
              </a:rPr>
              <a:t>를 사용해서 타입의 </a:t>
            </a:r>
            <a:r>
              <a:rPr lang="ko-KR" altLang="en-US" sz="2000" dirty="0" smtClean="0">
                <a:latin typeface="+mn-ea"/>
              </a:rPr>
              <a:t>별칭을 </a:t>
            </a:r>
            <a:r>
              <a:rPr lang="ko-KR" altLang="en-US" sz="2000" dirty="0">
                <a:latin typeface="+mn-ea"/>
              </a:rPr>
              <a:t>만드는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1988840"/>
            <a:ext cx="6400800" cy="10156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typedef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unsigned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char*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uc_ptr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unsigned char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solidFill>
                  <a:srgbClr val="000000"/>
                </a:solidFill>
                <a:latin typeface="+mn-ea"/>
                <a:ea typeface="+mn-ea"/>
              </a:rPr>
              <a:t>uc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= ‘A’;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uc_ptr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p = &amp;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uc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411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문제</a:t>
            </a:r>
            <a:r>
              <a:rPr lang="en-US" altLang="ko-KR" sz="1400" dirty="0" smtClean="0">
                <a:latin typeface="+mn-ea"/>
              </a:rPr>
              <a:t>]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5</a:t>
            </a:r>
            <a:r>
              <a:rPr lang="ko-KR" altLang="en-US" sz="1400" dirty="0" smtClean="0">
                <a:latin typeface="+mn-ea"/>
              </a:rPr>
              <a:t>명으로 구성된 학급의 학생 성적을 프로그램 </a:t>
            </a:r>
            <a:r>
              <a:rPr lang="ko-KR" altLang="en-US" sz="1400" dirty="0">
                <a:latin typeface="+mn-ea"/>
              </a:rPr>
              <a:t>실행 중 키보드로 이름과 국어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영어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수학의 점수를 </a:t>
            </a:r>
            <a:r>
              <a:rPr lang="ko-KR" altLang="en-US" sz="1400" dirty="0" smtClean="0">
                <a:latin typeface="+mn-ea"/>
              </a:rPr>
              <a:t>입력 받아 </a:t>
            </a:r>
            <a:r>
              <a:rPr lang="ko-KR" altLang="en-US" sz="1400" dirty="0">
                <a:latin typeface="+mn-ea"/>
              </a:rPr>
              <a:t>해당 학생의 전체 성적 합계와 </a:t>
            </a:r>
            <a:r>
              <a:rPr lang="ko-KR" altLang="en-US" sz="1400" dirty="0" smtClean="0">
                <a:latin typeface="+mn-ea"/>
              </a:rPr>
              <a:t>평균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등수를 출력하고자 합니다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이때 데이터의 구조는 구조체를 적용하여 설계하고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입출력 형식은 아래와 같습니다 </a:t>
            </a:r>
            <a:r>
              <a:rPr lang="en-US" altLang="ko-KR" sz="1400" dirty="0" smtClean="0">
                <a:latin typeface="+mn-ea"/>
              </a:rPr>
              <a:t>.(</a:t>
            </a:r>
            <a:r>
              <a:rPr lang="ko-KR" altLang="en-US" sz="1400" dirty="0" smtClean="0">
                <a:latin typeface="+mn-ea"/>
              </a:rPr>
              <a:t>출력 형식은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표</a:t>
            </a:r>
            <a:r>
              <a:rPr lang="ko-KR" altLang="en-US" sz="1400" dirty="0" smtClean="0">
                <a:latin typeface="+mn-ea"/>
              </a:rPr>
              <a:t>를 적용하여 출력하세요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입력 형식</a:t>
            </a:r>
            <a:r>
              <a:rPr lang="en-US" altLang="ko-KR" sz="1400" dirty="0" smtClean="0">
                <a:latin typeface="+mn-ea"/>
              </a:rPr>
              <a:t>]                                                                  [</a:t>
            </a:r>
            <a:r>
              <a:rPr lang="ko-KR" altLang="en-US" sz="1400" dirty="0" smtClean="0">
                <a:latin typeface="+mn-ea"/>
              </a:rPr>
              <a:t>출력 형식</a:t>
            </a:r>
            <a:r>
              <a:rPr lang="en-US" altLang="ko-KR" sz="1400" dirty="0" smtClean="0">
                <a:latin typeface="+mn-ea"/>
              </a:rPr>
              <a:t>]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latin typeface="+mn-ea"/>
              </a:rPr>
              <a:t>[1]</a:t>
            </a:r>
            <a:r>
              <a:rPr lang="ko-KR" altLang="en-US" sz="1400" dirty="0" smtClean="0">
                <a:latin typeface="+mn-ea"/>
              </a:rPr>
              <a:t>번 학생의 이름과 성적을 입력하세요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400" dirty="0">
                <a:latin typeface="+mn-ea"/>
              </a:rPr>
              <a:t>이름을 입력하세요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i="1" dirty="0" smtClean="0">
                <a:latin typeface="+mn-ea"/>
              </a:rPr>
              <a:t>홍길동</a:t>
            </a:r>
            <a:endParaRPr lang="en-US" altLang="ko-KR" sz="1400" i="1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400" dirty="0" smtClean="0">
                <a:latin typeface="+mn-ea"/>
              </a:rPr>
              <a:t>국어 </a:t>
            </a:r>
            <a:r>
              <a:rPr lang="ko-KR" altLang="en-US" sz="1400" dirty="0">
                <a:latin typeface="+mn-ea"/>
              </a:rPr>
              <a:t>성적을 입력하세요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i="1" dirty="0" smtClean="0">
                <a:latin typeface="+mn-ea"/>
              </a:rPr>
              <a:t>100</a:t>
            </a:r>
            <a:endParaRPr lang="ko-KR" altLang="en-US" sz="1400" i="1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400" dirty="0">
                <a:latin typeface="+mn-ea"/>
              </a:rPr>
              <a:t>영어 성적을 입력하세요</a:t>
            </a:r>
            <a:r>
              <a:rPr lang="en-US" altLang="ko-KR" sz="1400" i="1" dirty="0">
                <a:latin typeface="+mn-ea"/>
              </a:rPr>
              <a:t>: </a:t>
            </a:r>
            <a:r>
              <a:rPr lang="en-US" altLang="ko-KR" sz="1400" i="1" dirty="0" smtClean="0">
                <a:latin typeface="+mn-ea"/>
              </a:rPr>
              <a:t> 50</a:t>
            </a:r>
            <a:endParaRPr lang="ko-KR" altLang="en-US" sz="1400" i="1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400" dirty="0">
                <a:latin typeface="+mn-ea"/>
              </a:rPr>
              <a:t>수학 성적을 입력하세요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i="1" dirty="0" smtClean="0">
                <a:latin typeface="+mn-ea"/>
              </a:rPr>
              <a:t>70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400" dirty="0" smtClean="0">
                <a:latin typeface="+mn-ea"/>
              </a:rPr>
              <a:t>[2]</a:t>
            </a:r>
            <a:r>
              <a:rPr lang="ko-KR" altLang="en-US" sz="1400" dirty="0" smtClean="0">
                <a:latin typeface="+mn-ea"/>
              </a:rPr>
              <a:t>번 학생의 이름과 성적을 입력하세요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400" dirty="0">
                <a:latin typeface="+mn-ea"/>
              </a:rPr>
              <a:t>이름을 입력하세요</a:t>
            </a:r>
            <a:r>
              <a:rPr lang="en-US" altLang="ko-KR" sz="1400" dirty="0">
                <a:latin typeface="+mn-ea"/>
              </a:rPr>
              <a:t>: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400" dirty="0">
                <a:latin typeface="+mn-ea"/>
              </a:rPr>
              <a:t>국어 성적을 입력하세요</a:t>
            </a:r>
            <a:r>
              <a:rPr lang="en-US" altLang="ko-KR" sz="1400" dirty="0">
                <a:latin typeface="+mn-ea"/>
              </a:rPr>
              <a:t>: </a:t>
            </a:r>
            <a:endParaRPr lang="en-US" altLang="ko-KR" sz="14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1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latin typeface="+mn-ea"/>
              </a:rPr>
              <a:t>...  </a:t>
            </a:r>
            <a:r>
              <a:rPr lang="ko-KR" altLang="en-US" sz="1400" dirty="0" err="1" smtClean="0">
                <a:latin typeface="+mn-ea"/>
              </a:rPr>
              <a:t>중간생략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(5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명의 학생 이름과 성적이 입력된 화면이 필요함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16517"/>
              </p:ext>
            </p:extLst>
          </p:nvPr>
        </p:nvGraphicFramePr>
        <p:xfrm>
          <a:off x="5652120" y="2852936"/>
          <a:ext cx="2562733" cy="1334135"/>
        </p:xfrm>
        <a:graphic>
          <a:graphicData uri="http://schemas.openxmlformats.org/drawingml/2006/table">
            <a:tbl>
              <a:tblPr/>
              <a:tblGrid>
                <a:gridCol w="641096">
                  <a:extLst>
                    <a:ext uri="{9D8B030D-6E8A-4147-A177-3AD203B41FA5}">
                      <a16:colId xmlns:a16="http://schemas.microsoft.com/office/drawing/2014/main" val="3001344619"/>
                    </a:ext>
                  </a:extLst>
                </a:gridCol>
                <a:gridCol w="641096">
                  <a:extLst>
                    <a:ext uri="{9D8B030D-6E8A-4147-A177-3AD203B41FA5}">
                      <a16:colId xmlns:a16="http://schemas.microsoft.com/office/drawing/2014/main" val="3623086301"/>
                    </a:ext>
                  </a:extLst>
                </a:gridCol>
                <a:gridCol w="641096">
                  <a:extLst>
                    <a:ext uri="{9D8B030D-6E8A-4147-A177-3AD203B41FA5}">
                      <a16:colId xmlns:a16="http://schemas.microsoft.com/office/drawing/2014/main" val="1152792512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411409497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4613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406259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.2f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9615"/>
                  </a:ext>
                </a:extLst>
              </a:tr>
              <a:tr h="332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등수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몇등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/5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53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096" y="4370355"/>
            <a:ext cx="3212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명 학생의 성적이 각각 표로 출력되어야 함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8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정의 및 구조체 변수의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>
                <a:latin typeface="+mn-ea"/>
              </a:rPr>
              <a:t>구조체를 정의하는 방법 </a:t>
            </a:r>
            <a:endParaRPr lang="en-US" altLang="ko-KR" sz="2000" b="1" dirty="0">
              <a:latin typeface="+mn-ea"/>
            </a:endParaRPr>
          </a:p>
          <a:p>
            <a:pPr marL="594360" lvl="2" indent="0">
              <a:buNone/>
            </a:pPr>
            <a:r>
              <a:rPr lang="en-US" altLang="ko-KR" sz="2000" dirty="0" err="1" smtClean="0">
                <a:latin typeface="+mn-ea"/>
                <a:ea typeface="+mn-ea"/>
              </a:rPr>
              <a:t>struct</a:t>
            </a:r>
            <a:r>
              <a:rPr lang="en-US" altLang="ko-KR" sz="2000" dirty="0" smtClean="0">
                <a:latin typeface="+mn-ea"/>
                <a:ea typeface="+mn-ea"/>
              </a:rPr>
              <a:t>  </a:t>
            </a:r>
            <a:r>
              <a:rPr lang="ko-KR" altLang="en-US" sz="2000" u="sng" dirty="0" smtClean="0">
                <a:latin typeface="+mn-ea"/>
                <a:ea typeface="+mn-ea"/>
              </a:rPr>
              <a:t>구조체 이름</a:t>
            </a:r>
            <a:r>
              <a:rPr lang="en-US" altLang="ko-KR" sz="2000" u="sng" dirty="0">
                <a:latin typeface="+mn-ea"/>
                <a:ea typeface="+mn-ea"/>
              </a:rPr>
              <a:t> </a:t>
            </a:r>
            <a:endParaRPr lang="en-US" altLang="ko-KR" sz="2000" u="sng" dirty="0" smtClean="0">
              <a:latin typeface="+mn-ea"/>
              <a:ea typeface="+mn-ea"/>
            </a:endParaRPr>
          </a:p>
          <a:p>
            <a:pPr marL="594360" lvl="2" indent="0"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{</a:t>
            </a:r>
          </a:p>
          <a:p>
            <a:pPr marL="594360" lvl="2" indent="0"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      </a:t>
            </a:r>
            <a:r>
              <a:rPr lang="ko-KR" altLang="en-US" sz="2000" dirty="0" smtClean="0">
                <a:latin typeface="+mn-ea"/>
                <a:ea typeface="+mn-ea"/>
              </a:rPr>
              <a:t>구조체의 멤버 변수</a:t>
            </a:r>
            <a:endParaRPr lang="en-US" altLang="ko-KR" sz="2000" dirty="0">
              <a:latin typeface="+mn-ea"/>
              <a:ea typeface="+mn-ea"/>
            </a:endParaRPr>
          </a:p>
          <a:p>
            <a:pPr marL="594360" lvl="2" indent="0"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}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;</a:t>
            </a:r>
          </a:p>
          <a:p>
            <a:pPr marL="342900" indent="-342900"/>
            <a:r>
              <a:rPr lang="ko-KR" altLang="en-US" sz="2000" dirty="0" smtClean="0">
                <a:latin typeface="+mn-ea"/>
              </a:rPr>
              <a:t>구조체를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정의한 예제</a:t>
            </a:r>
            <a:endParaRPr lang="en-US" altLang="ko-KR" sz="2000" dirty="0" smtClean="0">
              <a:latin typeface="+mn-ea"/>
            </a:endParaRPr>
          </a:p>
          <a:p>
            <a:pPr marL="342900" indent="-342900"/>
            <a:endParaRPr lang="en-US" altLang="ko-KR" sz="2000" dirty="0">
              <a:latin typeface="+mn-ea"/>
            </a:endParaRPr>
          </a:p>
          <a:p>
            <a:pPr marL="342900" indent="-342900"/>
            <a:endParaRPr lang="en-US" altLang="ko-KR" sz="2000" dirty="0" smtClean="0">
              <a:latin typeface="+mn-ea"/>
            </a:endParaRPr>
          </a:p>
          <a:p>
            <a:pPr marL="342900" indent="-342900"/>
            <a:endParaRPr lang="en-US" altLang="ko-KR" sz="2000" dirty="0">
              <a:latin typeface="+mn-ea"/>
            </a:endParaRPr>
          </a:p>
          <a:p>
            <a:pPr marL="342900" indent="-342900"/>
            <a:endParaRPr lang="en-US" altLang="ko-KR" sz="2000" dirty="0" smtClean="0">
              <a:latin typeface="+mn-ea"/>
            </a:endParaRPr>
          </a:p>
          <a:p>
            <a:pPr marL="342900" indent="-342900"/>
            <a:r>
              <a:rPr lang="ko-KR" altLang="en-US" sz="2000" dirty="0" smtClean="0">
                <a:latin typeface="+mn-ea"/>
              </a:rPr>
              <a:t>구조체 변수의 선언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87624" y="3645024"/>
            <a:ext cx="4968552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 smtClean="0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char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bloodType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혈액형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stdNumber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학번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float grade;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평점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87624" y="5735687"/>
            <a:ext cx="4934367" cy="64293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//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StdudentInfo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구조체 타입의 변수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개를 정의한다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 smtClean="0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si1;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si2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39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제출방법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ppt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파워포인트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파일에 </a:t>
            </a:r>
            <a:r>
              <a:rPr lang="ko-KR" altLang="en-US" sz="1800" dirty="0" smtClean="0">
                <a:latin typeface="+mn-ea"/>
              </a:rPr>
              <a:t>소스와 출력 결과를 스캔 </a:t>
            </a:r>
            <a:r>
              <a:rPr lang="ko-KR" altLang="en-US" sz="1800" dirty="0">
                <a:latin typeface="+mn-ea"/>
              </a:rPr>
              <a:t>및 </a:t>
            </a:r>
            <a:r>
              <a:rPr lang="ko-KR" altLang="en-US" sz="1800" dirty="0" smtClean="0">
                <a:latin typeface="+mn-ea"/>
              </a:rPr>
              <a:t>복사하여 </a:t>
            </a:r>
            <a:r>
              <a:rPr lang="ko-KR" altLang="en-US" sz="1800" dirty="0">
                <a:latin typeface="+mn-ea"/>
              </a:rPr>
              <a:t>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13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19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금요일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멤버 변수의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구조체에 포함되는 각 변수들을 멤버 혹은 </a:t>
            </a:r>
            <a:r>
              <a:rPr lang="ko-KR" altLang="en-US" dirty="0" err="1" smtClean="0"/>
              <a:t>멤버변수라</a:t>
            </a:r>
            <a:r>
              <a:rPr lang="ko-KR" altLang="en-US" dirty="0" smtClean="0"/>
              <a:t> </a:t>
            </a:r>
            <a:r>
              <a:rPr lang="ko-KR" altLang="en-US" dirty="0"/>
              <a:t>부른다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StudentInfo</a:t>
            </a:r>
            <a:r>
              <a:rPr lang="en-US" altLang="ko-KR" dirty="0"/>
              <a:t> </a:t>
            </a:r>
            <a:r>
              <a:rPr lang="ko-KR" altLang="en-US" dirty="0"/>
              <a:t>구조체의 멤버 변수들 </a:t>
            </a:r>
          </a:p>
          <a:p>
            <a:pPr lvl="2"/>
            <a:r>
              <a:rPr lang="en-US" altLang="ko-KR" dirty="0" err="1"/>
              <a:t>bloodType</a:t>
            </a:r>
            <a:r>
              <a:rPr lang="en-US" altLang="ko-KR" dirty="0"/>
              <a:t>, </a:t>
            </a:r>
            <a:r>
              <a:rPr lang="en-US" altLang="ko-KR" dirty="0" err="1"/>
              <a:t>stdNumber</a:t>
            </a:r>
            <a:r>
              <a:rPr lang="en-US" altLang="ko-KR" dirty="0"/>
              <a:t>, grade</a:t>
            </a:r>
          </a:p>
          <a:p>
            <a:r>
              <a:rPr lang="ko-KR" altLang="en-US" dirty="0"/>
              <a:t>멤버 변수의 값을 </a:t>
            </a:r>
            <a:r>
              <a:rPr lang="ko-KR" altLang="en-US" dirty="0" smtClean="0"/>
              <a:t>저장하거나 </a:t>
            </a:r>
            <a:r>
              <a:rPr lang="ko-KR" altLang="en-US" dirty="0"/>
              <a:t>변경하는 방법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3501008"/>
            <a:ext cx="5562600" cy="10080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si1;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si1.bloodType = 'O';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si1.stdNumber =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20201234;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si1.grade = 3.5f;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44645"/>
            <a:ext cx="27813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70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변수를 </a:t>
            </a:r>
            <a:r>
              <a:rPr lang="ko-KR" altLang="en-US" dirty="0" smtClean="0"/>
              <a:t>선언함과 </a:t>
            </a:r>
            <a:r>
              <a:rPr lang="ko-KR" altLang="en-US" dirty="0"/>
              <a:t>동시에 모든 멤버들을 초기화할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7624" y="2352923"/>
            <a:ext cx="6400800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char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bloodType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혈액형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stdNumber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학번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float grade;	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                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평점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main()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//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구조체 타입의 변수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개를 정의한다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si1 = { 'O',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20201234,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3.5f 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si2 = { 'A',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20204321,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2.3f 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.</a:t>
            </a:r>
          </a:p>
        </p:txBody>
      </p:sp>
    </p:spTree>
    <p:extLst>
      <p:ext uri="{BB962C8B-B14F-4D97-AF65-F5344CB8AC3E}">
        <p14:creationId xmlns:p14="http://schemas.microsoft.com/office/powerpoint/2010/main" val="332596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구조체 </a:t>
            </a:r>
            <a:r>
              <a:rPr lang="ko-KR" altLang="en-US" sz="2000" dirty="0" err="1">
                <a:latin typeface="+mn-ea"/>
              </a:rPr>
              <a:t>변수끼리</a:t>
            </a:r>
            <a:r>
              <a:rPr lang="ko-KR" altLang="en-US" sz="2000" dirty="0">
                <a:latin typeface="+mn-ea"/>
              </a:rPr>
              <a:t> 대입을 하면 각 멤버 </a:t>
            </a:r>
            <a:r>
              <a:rPr lang="ko-KR" altLang="en-US" sz="2000" dirty="0" smtClean="0">
                <a:latin typeface="+mn-ea"/>
              </a:rPr>
              <a:t>변수들과 값이 </a:t>
            </a:r>
            <a:r>
              <a:rPr lang="en-US" altLang="ko-KR" sz="2000" dirty="0">
                <a:latin typeface="+mn-ea"/>
              </a:rPr>
              <a:t>1:1</a:t>
            </a:r>
            <a:r>
              <a:rPr lang="ko-KR" altLang="en-US" sz="2000" dirty="0">
                <a:latin typeface="+mn-ea"/>
              </a:rPr>
              <a:t>로 복사된다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2229566"/>
            <a:ext cx="4536504" cy="249299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Point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x;	// x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좌표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y;	// y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좌표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Point pt1 = { 30, 50};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Point pt2;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pt2 = pt1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 // pt1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을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pt2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에 대입한다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"pt1 = ( " &lt;&lt; pt1.x &lt;&lt; ", " &lt;&lt; pt1.y &lt;&lt; ")\n";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"pt2 = ( " &lt;&lt; pt2.x &lt;&lt; ", " &lt;&lt; pt2.y &lt;&lt; ")\n";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20" y="2752338"/>
            <a:ext cx="27527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889980"/>
            <a:ext cx="5498999" cy="14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정의와 동시에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구조체를 정의하는 동시에 구조체 </a:t>
            </a:r>
            <a:r>
              <a:rPr lang="ko-KR" altLang="en-US" sz="2000" dirty="0" smtClean="0">
                <a:latin typeface="+mn-ea"/>
              </a:rPr>
              <a:t>변수 및 초기화를 같이 선언할 </a:t>
            </a:r>
            <a:r>
              <a:rPr lang="ko-KR" altLang="en-US" sz="2000" dirty="0">
                <a:latin typeface="+mn-ea"/>
              </a:rPr>
              <a:t>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구조체 변수가 구조체 정의와 같이 선언된 경우 구조체의 </a:t>
            </a:r>
            <a:r>
              <a:rPr lang="ko-KR" altLang="en-US" sz="2000" dirty="0">
                <a:latin typeface="+mn-ea"/>
              </a:rPr>
              <a:t>이름을 생략할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2132856"/>
            <a:ext cx="5257800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Point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x;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y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pt1 = { 30, 50}, pt2;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15616" y="4437112"/>
            <a:ext cx="5257800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	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구조체의 이름 생략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x;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y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 pt1 = { 30, 50}, pt2;</a:t>
            </a:r>
          </a:p>
        </p:txBody>
      </p:sp>
    </p:spTree>
    <p:extLst>
      <p:ext uri="{BB962C8B-B14F-4D97-AF65-F5344CB8AC3E}">
        <p14:creationId xmlns:p14="http://schemas.microsoft.com/office/powerpoint/2010/main" val="311988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포함한 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배열을 멤버로 갖는 구조체의 예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실행 결과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3608" y="1772816"/>
            <a:ext cx="6172200" cy="22860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char name[20];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stdNumber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학번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float grade[2];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최근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학기 평점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si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홍길동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＂, 20201234,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{3.2f, 3.5f}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 };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si.name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si.stdNumber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si.grade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[0] &lt;&lt; ", "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si.grade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[1] &lt;&lt; "\n";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013176"/>
            <a:ext cx="36480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구조체 배열의 선언과 초기화를 지정하는 방법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실행 결과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7584" y="1844824"/>
            <a:ext cx="540060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char name[20];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stdNumber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학번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float grade[2];	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최근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학기 평점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StudentInfo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stdInfos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[5] = 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홍길동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＂, 20201234,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{3.2f, 3.5f} },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</a:t>
            </a:r>
            <a:r>
              <a:rPr kumimoji="0" lang="ko-KR" altLang="en-US" sz="1200" dirty="0" err="1" smtClean="0">
                <a:solidFill>
                  <a:srgbClr val="000000"/>
                </a:solidFill>
                <a:latin typeface="+mn-ea"/>
                <a:ea typeface="+mn-ea"/>
              </a:rPr>
              <a:t>박나래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＂, 20205678,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{4.5f, 4.5f} },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이승기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＂, 20201111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, {1.7f, 2.0f} },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</a:t>
            </a:r>
            <a:r>
              <a:rPr kumimoji="0" lang="ko-KR" altLang="en-US" sz="1200" dirty="0" err="1" smtClean="0">
                <a:solidFill>
                  <a:srgbClr val="000000"/>
                </a:solidFill>
                <a:latin typeface="+mn-ea"/>
                <a:ea typeface="+mn-ea"/>
              </a:rPr>
              <a:t>나팽균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＂, 20202222,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{0.4f, 4.1f} },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{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＂</a:t>
            </a:r>
            <a:r>
              <a:rPr kumimoji="0" lang="ko-KR" altLang="en-US" sz="1200" dirty="0" err="1" smtClean="0">
                <a:solidFill>
                  <a:srgbClr val="000000"/>
                </a:solidFill>
                <a:latin typeface="+mn-ea"/>
                <a:ea typeface="+mn-ea"/>
              </a:rPr>
              <a:t>너철수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", 20203333, 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{2.7f, 2.8f} 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140968"/>
            <a:ext cx="3051179" cy="34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구조체 </a:t>
            </a:r>
            <a:r>
              <a:rPr lang="ko-KR" altLang="en-US" sz="2000" dirty="0" smtClean="0">
                <a:latin typeface="+mn-ea"/>
              </a:rPr>
              <a:t>포인터를 선언하는 방법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실행 </a:t>
            </a:r>
            <a:r>
              <a:rPr lang="ko-KR" altLang="en-US" sz="2000" dirty="0">
                <a:latin typeface="+mn-ea"/>
              </a:rPr>
              <a:t>결과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5616" y="1772816"/>
            <a:ext cx="5256584" cy="32316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struct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Rectangle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x, y;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width, height;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Rectangle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{ 100, 100, 50,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50 };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Rectangle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* p = &amp;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//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구조체의 멤버에 접근한다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(*p).x = 200;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p-&gt;y = 250;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= ( "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rc.x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", "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rc.y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", 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rc.width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", " &lt;&lt; </a:t>
            </a:r>
            <a:r>
              <a:rPr kumimoji="0" lang="en-US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rc.height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&lt;&lt; ")\n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438353"/>
            <a:ext cx="4200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9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5235</TotalTime>
  <Words>872</Words>
  <Application>Microsoft Office PowerPoint</Application>
  <PresentationFormat>화면 슬라이드 쇼(4:3)</PresentationFormat>
  <Paragraphs>386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맑은 고딕</vt:lpstr>
      <vt:lpstr>바탕</vt:lpstr>
      <vt:lpstr>함초롬바탕</vt:lpstr>
      <vt:lpstr>휴먼편지체</vt:lpstr>
      <vt:lpstr>Courier New</vt:lpstr>
      <vt:lpstr>Wingdings</vt:lpstr>
      <vt:lpstr>Wingdings 2</vt:lpstr>
      <vt:lpstr>가을</vt:lpstr>
      <vt:lpstr>비트맵 이미지</vt:lpstr>
      <vt:lpstr>제5장 구조체와 복합타입</vt:lpstr>
      <vt:lpstr>구조체의 정의 및 구조체 변수의 선언</vt:lpstr>
      <vt:lpstr>구조체 멤버 변수의 접근</vt:lpstr>
      <vt:lpstr>구조체의 초기화</vt:lpstr>
      <vt:lpstr>구조체의 대입</vt:lpstr>
      <vt:lpstr>구조체의 정의와 동시에 초기화</vt:lpstr>
      <vt:lpstr>배열을 포함한 구조체</vt:lpstr>
      <vt:lpstr>구조체의 배열</vt:lpstr>
      <vt:lpstr>구조체 포인터</vt:lpstr>
      <vt:lpstr>포인터를 포함하는 구조체</vt:lpstr>
      <vt:lpstr>구조체를 포함한 구조체</vt:lpstr>
      <vt:lpstr>공용체(Unions)</vt:lpstr>
      <vt:lpstr>열거체(Enumerations)</vt:lpstr>
      <vt:lpstr>열거체와 심볼의 값</vt:lpstr>
      <vt:lpstr>열거체와 정수 타입</vt:lpstr>
      <vt:lpstr>레퍼런스(References)</vt:lpstr>
      <vt:lpstr>레퍼런스 변수와 const</vt:lpstr>
      <vt:lpstr>typedef</vt:lpstr>
      <vt:lpstr>수행 과제(5)</vt:lpstr>
      <vt:lpstr>수행 과제(5)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303</cp:revision>
  <cp:lastPrinted>2013-07-12T10:03:23Z</cp:lastPrinted>
  <dcterms:created xsi:type="dcterms:W3CDTF">2011-08-27T14:53:28Z</dcterms:created>
  <dcterms:modified xsi:type="dcterms:W3CDTF">2020-04-09T06:51:00Z</dcterms:modified>
</cp:coreProperties>
</file>