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sldIdLst>
    <p:sldId id="298" r:id="rId2"/>
    <p:sldId id="303" r:id="rId3"/>
    <p:sldId id="322" r:id="rId4"/>
    <p:sldId id="323" r:id="rId5"/>
    <p:sldId id="321" r:id="rId6"/>
    <p:sldId id="324" r:id="rId7"/>
    <p:sldId id="325" r:id="rId8"/>
    <p:sldId id="326" r:id="rId9"/>
    <p:sldId id="332" r:id="rId10"/>
    <p:sldId id="334" r:id="rId11"/>
    <p:sldId id="335" r:id="rId12"/>
    <p:sldId id="328" r:id="rId13"/>
    <p:sldId id="329" r:id="rId14"/>
    <p:sldId id="330" r:id="rId15"/>
    <p:sldId id="331" r:id="rId16"/>
    <p:sldId id="300" r:id="rId17"/>
    <p:sldId id="320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지향의 개념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클래스와 객체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멤버변수와</a:t>
            </a:r>
            <a:r>
              <a:rPr lang="ko-KR" altLang="en-US" dirty="0" smtClean="0"/>
              <a:t> 필드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메소드와</a:t>
            </a:r>
            <a:r>
              <a:rPr lang="ko-KR" altLang="en-US" dirty="0" smtClean="0"/>
              <a:t> 메시지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6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200" dirty="0"/>
              <a:t>객체적 프로그래밍 </a:t>
            </a:r>
            <a:r>
              <a:rPr lang="en-US" altLang="ko-KR" sz="3200" dirty="0"/>
              <a:t>1</a:t>
            </a:r>
            <a:r>
              <a:rPr lang="ko-KR" altLang="en-US" sz="3200" dirty="0"/>
              <a:t>단계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56" y="2743200"/>
            <a:ext cx="3673021" cy="38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참조자</a:t>
            </a:r>
            <a:r>
              <a:rPr lang="ko-KR" altLang="en-US" dirty="0"/>
              <a:t> 멤버의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#include &lt;</a:t>
            </a:r>
            <a:r>
              <a:rPr lang="en-US" altLang="ko-KR" sz="1600" dirty="0" err="1">
                <a:latin typeface="+mn-ea"/>
              </a:rPr>
              <a:t>iostream</a:t>
            </a:r>
            <a:r>
              <a:rPr lang="en-US" altLang="ko-KR" sz="1600" dirty="0">
                <a:latin typeface="+mn-ea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#include &lt;string&gt;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using namespace </a:t>
            </a:r>
            <a:r>
              <a:rPr lang="en-US" altLang="ko-KR" sz="1600" dirty="0" err="1">
                <a:latin typeface="+mn-ea"/>
              </a:rPr>
              <a:t>std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class Car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string&amp; alias;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speed;	// </a:t>
            </a:r>
            <a:r>
              <a:rPr lang="ko-KR" altLang="en-US" sz="1600" dirty="0">
                <a:latin typeface="+mn-ea"/>
              </a:rPr>
              <a:t>속도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public: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Car(string s) : alias(s)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cout</a:t>
            </a:r>
            <a:r>
              <a:rPr lang="en-US" altLang="ko-KR" sz="1600" dirty="0">
                <a:latin typeface="+mn-ea"/>
              </a:rPr>
              <a:t> &lt;&lt; alias &lt;&lt; </a:t>
            </a:r>
            <a:r>
              <a:rPr lang="en-US" altLang="ko-KR" sz="1600" dirty="0" err="1">
                <a:latin typeface="+mn-ea"/>
              </a:rPr>
              <a:t>endl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main()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Car c1("</a:t>
            </a:r>
            <a:r>
              <a:rPr lang="ko-KR" altLang="en-US" sz="1600" dirty="0">
                <a:latin typeface="+mn-ea"/>
              </a:rPr>
              <a:t>꿈의 자동차</a:t>
            </a:r>
            <a:r>
              <a:rPr lang="en-US" altLang="ko-KR" sz="1600" dirty="0">
                <a:latin typeface="+mn-ea"/>
              </a:rPr>
              <a:t>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}</a:t>
            </a: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4499992" y="4941168"/>
            <a:ext cx="3564011" cy="10081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err="1" smtClean="0">
                <a:latin typeface="+mn-ea"/>
                <a:ea typeface="+mn-ea"/>
              </a:rPr>
              <a:t>출력결과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en-US" altLang="ko-KR" sz="14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꿈의 </a:t>
            </a:r>
            <a:r>
              <a:rPr lang="ko-KR" altLang="en-US" sz="1400" dirty="0">
                <a:latin typeface="+mn-ea"/>
                <a:ea typeface="+mn-ea"/>
              </a:rPr>
              <a:t>자동차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400" dirty="0">
                <a:latin typeface="+mn-ea"/>
                <a:ea typeface="+mn-ea"/>
              </a:rPr>
              <a:t>계속하려면 아무 키나 누르십시오 </a:t>
            </a:r>
            <a:r>
              <a:rPr lang="en-US" altLang="ko-KR" sz="1400" dirty="0">
                <a:latin typeface="+mn-ea"/>
                <a:ea typeface="+mn-ea"/>
              </a:rPr>
              <a:t>. . 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4168" y="2564904"/>
            <a:ext cx="1368152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멤버의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328592"/>
          </a:xfrm>
        </p:spPr>
        <p:txBody>
          <a:bodyPr>
            <a:no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#include &lt;</a:t>
            </a:r>
            <a:r>
              <a:rPr lang="en-US" altLang="ko-KR" sz="1600" dirty="0" err="1">
                <a:latin typeface="+mn-ea"/>
              </a:rPr>
              <a:t>iostream</a:t>
            </a:r>
            <a:r>
              <a:rPr lang="en-US" altLang="ko-KR" sz="1600" dirty="0">
                <a:latin typeface="+mn-ea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#include &lt;string&gt;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using namespace </a:t>
            </a:r>
            <a:r>
              <a:rPr lang="en-US" altLang="ko-KR" sz="1600" dirty="0" err="1">
                <a:latin typeface="+mn-ea"/>
              </a:rPr>
              <a:t>std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class Point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x, y;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public: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Point(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a,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b) : x(a), y(b)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{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class Rectangle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Point p1, p2;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public: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	Rectangle(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x1,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y1,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x2,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y2) : p1(x1, y2), p2(x2, y2)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+mn-ea"/>
              </a:rPr>
              <a:t>};</a:t>
            </a: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5299" y="5471351"/>
            <a:ext cx="2016224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10837" y="3284984"/>
            <a:ext cx="925059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외부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멤버 </a:t>
            </a: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함수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가 </a:t>
            </a:r>
            <a:r>
              <a:rPr lang="ko-KR" altLang="en-US" sz="2000" dirty="0">
                <a:latin typeface="+mn-ea"/>
              </a:rPr>
              <a:t>클래스 내부에 정의되면 자동적으로 인라인</a:t>
            </a:r>
            <a:r>
              <a:rPr lang="en-US" altLang="ko-KR" sz="2000" dirty="0">
                <a:latin typeface="+mn-ea"/>
              </a:rPr>
              <a:t>(inline) </a:t>
            </a:r>
            <a:r>
              <a:rPr lang="ko-KR" altLang="en-US" sz="2000" dirty="0">
                <a:latin typeface="+mn-ea"/>
              </a:rPr>
              <a:t>함수가 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767664" cy="330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5502509"/>
            <a:ext cx="341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* Scope Operator (::)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의미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범위지정연산자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85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선언과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7299" y="1281336"/>
            <a:ext cx="8153400" cy="50405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클래스의 선언과 구현을 분리하는 것이 </a:t>
            </a:r>
            <a:r>
              <a:rPr lang="ko-KR" altLang="en-US" sz="2000" dirty="0" smtClean="0">
                <a:latin typeface="+mn-ea"/>
              </a:rPr>
              <a:t>일반적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분리방법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_x48304232" descr="EMB000010e02d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90334"/>
            <a:ext cx="3744416" cy="192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1" y="4221518"/>
            <a:ext cx="2402692" cy="1146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221088"/>
            <a:ext cx="2212653" cy="20192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573" y="4250145"/>
            <a:ext cx="3480420" cy="199020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735743" y="4653566"/>
            <a:ext cx="252081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230984" y="4653566"/>
            <a:ext cx="252081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68152"/>
            <a:ext cx="8153400" cy="5157192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</a:rPr>
              <a:t>생성자</a:t>
            </a:r>
            <a:r>
              <a:rPr lang="en-US" altLang="ko-KR" sz="2000" dirty="0">
                <a:latin typeface="+mn-ea"/>
              </a:rPr>
              <a:t>(constructor): </a:t>
            </a:r>
            <a:r>
              <a:rPr lang="ko-KR" altLang="en-US" sz="2000" dirty="0">
                <a:latin typeface="+mn-ea"/>
              </a:rPr>
              <a:t>객체가 생성될 때에 </a:t>
            </a:r>
            <a:r>
              <a:rPr lang="ko-KR" altLang="en-US" sz="2000" dirty="0" err="1">
                <a:latin typeface="+mn-ea"/>
              </a:rPr>
              <a:t>필드에게</a:t>
            </a:r>
            <a:r>
              <a:rPr lang="ko-KR" altLang="en-US" sz="2000" dirty="0">
                <a:latin typeface="+mn-ea"/>
              </a:rPr>
              <a:t> 초기값을 제공하고 필요한 초기화 절차를 실행하는 멤버 </a:t>
            </a:r>
            <a:r>
              <a:rPr lang="ko-KR" altLang="en-US" sz="2000" dirty="0" smtClean="0">
                <a:latin typeface="+mn-ea"/>
              </a:rPr>
              <a:t>함수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클래스 이름과 동일하다</a:t>
            </a:r>
          </a:p>
          <a:p>
            <a:pPr lvl="1"/>
            <a:r>
              <a:rPr lang="ko-KR" altLang="en-US" sz="1600" dirty="0" err="1">
                <a:latin typeface="+mn-ea"/>
              </a:rPr>
              <a:t>반환값이</a:t>
            </a:r>
            <a:r>
              <a:rPr lang="ko-KR" altLang="en-US" sz="1600" dirty="0">
                <a:latin typeface="+mn-ea"/>
              </a:rPr>
              <a:t> 없다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lvl="1"/>
            <a:r>
              <a:rPr lang="ko-KR" altLang="en-US" sz="1600" dirty="0">
                <a:latin typeface="+mn-ea"/>
              </a:rPr>
              <a:t>반드시 </a:t>
            </a:r>
            <a:r>
              <a:rPr lang="en-US" altLang="ko-KR" sz="1600" dirty="0">
                <a:latin typeface="+mn-ea"/>
              </a:rPr>
              <a:t>public </a:t>
            </a:r>
            <a:r>
              <a:rPr lang="ko-KR" altLang="en-US" sz="1600" dirty="0">
                <a:latin typeface="+mn-ea"/>
              </a:rPr>
              <a:t>이어야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중복 정의할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+mn-ea"/>
              </a:rPr>
              <a:t>생성자도</a:t>
            </a:r>
            <a:r>
              <a:rPr lang="ko-KR" altLang="en-US" sz="1600" dirty="0" smtClean="0">
                <a:latin typeface="+mn-ea"/>
              </a:rPr>
              <a:t> 외부 정의가 가능하다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빈 </a:t>
            </a:r>
            <a:r>
              <a:rPr lang="ko-KR" altLang="en-US" sz="1600" dirty="0" err="1" smtClean="0">
                <a:latin typeface="+mn-ea"/>
              </a:rPr>
              <a:t>생성자는</a:t>
            </a:r>
            <a:r>
              <a:rPr lang="ko-KR" altLang="en-US" sz="1600" dirty="0" smtClean="0">
                <a:latin typeface="+mn-ea"/>
              </a:rPr>
              <a:t> 컴파일러에 의해 자동 생성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소멸자</a:t>
            </a:r>
            <a:r>
              <a:rPr lang="en-US" altLang="ko-KR" sz="2000" dirty="0" smtClean="0">
                <a:latin typeface="+mn-ea"/>
              </a:rPr>
              <a:t>(destructor</a:t>
            </a:r>
            <a:r>
              <a:rPr lang="en-US" altLang="ko-KR" sz="2000" dirty="0">
                <a:latin typeface="+mn-ea"/>
              </a:rPr>
              <a:t>):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600" dirty="0" err="1"/>
              <a:t>소멸자는</a:t>
            </a:r>
            <a:r>
              <a:rPr lang="ko-KR" altLang="en-US" sz="1600" dirty="0"/>
              <a:t> 클래스 이름에 </a:t>
            </a:r>
            <a:r>
              <a:rPr lang="en-US" altLang="ko-KR" sz="1600" dirty="0"/>
              <a:t>~</a:t>
            </a:r>
            <a:r>
              <a:rPr lang="ko-KR" altLang="en-US" sz="1600" dirty="0"/>
              <a:t>가 붙는다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값을 반환하지 않는다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public </a:t>
            </a:r>
            <a:r>
              <a:rPr lang="ko-KR" altLang="en-US" sz="1600" dirty="0"/>
              <a:t>멤버 함수로 선언된다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 err="1"/>
              <a:t>소멸자는</a:t>
            </a:r>
            <a:r>
              <a:rPr lang="ko-KR" altLang="en-US" sz="1600" dirty="0"/>
              <a:t> 매개 변수를 받지 않는다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중복 </a:t>
            </a:r>
            <a:r>
              <a:rPr lang="ko-KR" altLang="en-US" sz="1600" dirty="0" smtClean="0"/>
              <a:t>정의 </a:t>
            </a:r>
            <a:r>
              <a:rPr lang="ko-KR" altLang="en-US" sz="1600" dirty="0"/>
              <a:t>불가능하다</a:t>
            </a:r>
            <a:r>
              <a:rPr lang="en-US" altLang="ko-KR" sz="1600" dirty="0"/>
              <a:t>.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2500114" cy="1670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06" y="3293039"/>
            <a:ext cx="2719189" cy="1136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455858"/>
            <a:ext cx="2200077" cy="16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호출의 다양한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351840" cy="5040560"/>
          </a:xfrm>
        </p:spPr>
        <p:txBody>
          <a:bodyPr>
            <a:normAutofit/>
          </a:bodyPr>
          <a:lstStyle/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main</a:t>
            </a:r>
            <a:r>
              <a:rPr lang="en-US" altLang="ko-KR" sz="1800" dirty="0" smtClean="0">
                <a:latin typeface="+mn-ea"/>
              </a:rPr>
              <a:t>(){</a:t>
            </a:r>
            <a:endParaRPr lang="en-US" altLang="ko-KR" sz="1800" dirty="0">
              <a:latin typeface="+mn-ea"/>
            </a:endParaRP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en-US" altLang="ko-KR" sz="1800" dirty="0">
                <a:latin typeface="+mn-ea"/>
              </a:rPr>
              <a:t>	Car c1;	// ①</a:t>
            </a:r>
            <a:r>
              <a:rPr lang="ko-KR" altLang="en-US" sz="1800" dirty="0">
                <a:latin typeface="+mn-ea"/>
              </a:rPr>
              <a:t>디폴트 </a:t>
            </a:r>
            <a:r>
              <a:rPr lang="ko-KR" altLang="en-US" sz="1800" dirty="0" err="1">
                <a:latin typeface="+mn-ea"/>
              </a:rPr>
              <a:t>생성자</a:t>
            </a:r>
            <a:r>
              <a:rPr lang="ko-KR" altLang="en-US" sz="1800" dirty="0">
                <a:latin typeface="+mn-ea"/>
              </a:rPr>
              <a:t> 호출</a:t>
            </a: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>
                <a:latin typeface="+mn-ea"/>
              </a:rPr>
              <a:t>Car c2();	// </a:t>
            </a:r>
            <a:r>
              <a:rPr lang="en-US" altLang="ko-KR" sz="1800" dirty="0" smtClean="0">
                <a:latin typeface="+mn-ea"/>
              </a:rPr>
              <a:t>②</a:t>
            </a:r>
            <a:r>
              <a:rPr lang="ko-KR" altLang="en-US" sz="1800" dirty="0" err="1" smtClean="0">
                <a:latin typeface="+mn-ea"/>
              </a:rPr>
              <a:t>생성자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호출이 아니라 </a:t>
            </a:r>
            <a:r>
              <a:rPr lang="en-US" altLang="ko-KR" sz="1800" dirty="0">
                <a:latin typeface="+mn-ea"/>
              </a:rPr>
              <a:t>c2()</a:t>
            </a:r>
            <a:r>
              <a:rPr lang="ko-KR" altLang="en-US" sz="1800" dirty="0">
                <a:latin typeface="+mn-ea"/>
              </a:rPr>
              <a:t>라는 함수의 원형 선언</a:t>
            </a: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>
                <a:latin typeface="+mn-ea"/>
              </a:rPr>
              <a:t>Car c3(100, 3, "white");	</a:t>
            </a:r>
            <a:r>
              <a:rPr lang="en-US" altLang="ko-KR" sz="1800" dirty="0" smtClean="0">
                <a:latin typeface="+mn-ea"/>
              </a:rPr>
              <a:t>      // </a:t>
            </a:r>
            <a:r>
              <a:rPr lang="en-US" altLang="ko-KR" sz="1800" dirty="0">
                <a:latin typeface="+mn-ea"/>
              </a:rPr>
              <a:t>③</a:t>
            </a:r>
            <a:r>
              <a:rPr lang="ko-KR" altLang="en-US" sz="1800" dirty="0" err="1">
                <a:latin typeface="+mn-ea"/>
              </a:rPr>
              <a:t>생성자</a:t>
            </a:r>
            <a:r>
              <a:rPr lang="ko-KR" altLang="en-US" sz="1800" dirty="0">
                <a:latin typeface="+mn-ea"/>
              </a:rPr>
              <a:t> 호출</a:t>
            </a: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>
                <a:latin typeface="+mn-ea"/>
              </a:rPr>
              <a:t>Car c4 = Car(0, 1, "blue</a:t>
            </a:r>
            <a:r>
              <a:rPr lang="en-US" altLang="ko-KR" sz="1800" dirty="0" smtClean="0">
                <a:latin typeface="+mn-ea"/>
              </a:rPr>
              <a:t>");   // ④</a:t>
            </a:r>
            <a:r>
              <a:rPr lang="ko-KR" altLang="en-US" sz="1800" dirty="0" smtClean="0">
                <a:latin typeface="+mn-ea"/>
              </a:rPr>
              <a:t>임시 </a:t>
            </a:r>
            <a:r>
              <a:rPr lang="ko-KR" altLang="en-US" sz="1800" dirty="0">
                <a:latin typeface="+mn-ea"/>
              </a:rPr>
              <a:t>객체를 </a:t>
            </a:r>
            <a:r>
              <a:rPr lang="ko-KR" altLang="en-US" sz="1800" dirty="0" smtClean="0">
                <a:latin typeface="+mn-ea"/>
              </a:rPr>
              <a:t>먼저 만들고</a:t>
            </a:r>
            <a:r>
              <a:rPr lang="en-US" altLang="ko-KR" sz="1800" dirty="0" smtClean="0">
                <a:latin typeface="+mn-ea"/>
              </a:rPr>
              <a:t>, c4</a:t>
            </a:r>
            <a:r>
              <a:rPr lang="ko-KR" altLang="en-US" sz="1800" dirty="0">
                <a:latin typeface="+mn-ea"/>
              </a:rPr>
              <a:t>에 </a:t>
            </a:r>
            <a:r>
              <a:rPr lang="ko-KR" altLang="en-US" sz="1800" dirty="0" smtClean="0">
                <a:latin typeface="+mn-ea"/>
              </a:rPr>
              <a:t>복사</a:t>
            </a:r>
            <a:endParaRPr lang="en-US" altLang="ko-KR" sz="1800" dirty="0" smtClean="0">
              <a:latin typeface="+mn-ea"/>
            </a:endParaRP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800" dirty="0">
                <a:latin typeface="+mn-ea"/>
              </a:rPr>
              <a:t>	</a:t>
            </a:r>
            <a:r>
              <a:rPr lang="en-US" altLang="ko-KR" sz="1800" dirty="0">
                <a:latin typeface="+mn-ea"/>
              </a:rPr>
              <a:t>return 0;</a:t>
            </a: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lang="en-US" altLang="ko-KR" sz="1800" dirty="0">
                <a:latin typeface="+mn-ea"/>
              </a:rPr>
              <a:t>}</a:t>
            </a:r>
            <a:endParaRPr lang="ko-KR" altLang="en-US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객체의 생성과 소멸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객체의 생성</a:t>
            </a:r>
            <a:r>
              <a:rPr lang="en-US" altLang="ko-KR" sz="1600" dirty="0">
                <a:latin typeface="+mn-ea"/>
              </a:rPr>
              <a:t>-&gt;</a:t>
            </a:r>
            <a:r>
              <a:rPr lang="ko-KR" altLang="en-US" sz="1600" dirty="0" err="1">
                <a:latin typeface="+mn-ea"/>
              </a:rPr>
              <a:t>생성자</a:t>
            </a:r>
            <a:r>
              <a:rPr lang="en-US" altLang="ko-KR" sz="1600" dirty="0">
                <a:latin typeface="+mn-ea"/>
              </a:rPr>
              <a:t>( )-&gt;</a:t>
            </a:r>
            <a:r>
              <a:rPr lang="ko-KR" altLang="en-US" sz="1600" dirty="0">
                <a:latin typeface="+mn-ea"/>
              </a:rPr>
              <a:t>객체의 사용</a:t>
            </a:r>
            <a:r>
              <a:rPr lang="en-US" altLang="ko-KR" sz="1600" dirty="0">
                <a:latin typeface="+mn-ea"/>
              </a:rPr>
              <a:t>-&gt;</a:t>
            </a:r>
            <a:r>
              <a:rPr lang="ko-KR" altLang="en-US" sz="1600" dirty="0" err="1">
                <a:latin typeface="+mn-ea"/>
              </a:rPr>
              <a:t>소멸자</a:t>
            </a:r>
            <a:r>
              <a:rPr lang="en-US" altLang="ko-KR" sz="1600" dirty="0">
                <a:latin typeface="+mn-ea"/>
              </a:rPr>
              <a:t>( )-&gt;</a:t>
            </a:r>
            <a:r>
              <a:rPr lang="ko-KR" altLang="en-US" sz="1600" dirty="0">
                <a:latin typeface="+mn-ea"/>
              </a:rPr>
              <a:t>객체의 소멸</a:t>
            </a: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문제</a:t>
            </a:r>
            <a:r>
              <a:rPr lang="en-US" altLang="ko-KR" sz="1600" dirty="0" smtClean="0">
                <a:latin typeface="+mn-ea"/>
              </a:rPr>
              <a:t>1] </a:t>
            </a:r>
            <a:r>
              <a:rPr lang="ko-KR" altLang="en-US" sz="1600" dirty="0" smtClean="0">
                <a:latin typeface="+mn-ea"/>
              </a:rPr>
              <a:t>지난 시간에 수행한 성적 입력 예제를 응용하여 프로그램 </a:t>
            </a:r>
            <a:r>
              <a:rPr lang="ko-KR" altLang="en-US" sz="1600" dirty="0">
                <a:latin typeface="+mn-ea"/>
              </a:rPr>
              <a:t>실행 중에 이름과 국어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영어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수학 점수를 입력 받아 합격과 불합격 여부를 아래와 같이 출력하세요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이때 평균이 </a:t>
            </a:r>
            <a:r>
              <a:rPr lang="en-US" altLang="ko-KR" sz="1600" dirty="0">
                <a:latin typeface="+mn-ea"/>
              </a:rPr>
              <a:t>70</a:t>
            </a:r>
            <a:r>
              <a:rPr lang="ko-KR" altLang="en-US" sz="1600" dirty="0">
                <a:latin typeface="+mn-ea"/>
              </a:rPr>
              <a:t>점 이상이면 </a:t>
            </a:r>
            <a:r>
              <a:rPr lang="en-US" altLang="ko-KR" sz="1600" dirty="0" smtClean="0">
                <a:latin typeface="+mn-ea"/>
              </a:rPr>
              <a:t>“</a:t>
            </a:r>
            <a:r>
              <a:rPr lang="ko-KR" altLang="en-US" sz="1600" dirty="0" smtClean="0">
                <a:latin typeface="+mn-ea"/>
              </a:rPr>
              <a:t>합격</a:t>
            </a:r>
            <a:r>
              <a:rPr lang="en-US" altLang="ko-KR" sz="1600" dirty="0" smtClean="0">
                <a:latin typeface="+mn-ea"/>
              </a:rPr>
              <a:t>”, 70</a:t>
            </a:r>
            <a:r>
              <a:rPr lang="ko-KR" altLang="en-US" sz="1600" dirty="0" smtClean="0">
                <a:latin typeface="+mn-ea"/>
              </a:rPr>
              <a:t>점 미만이면 </a:t>
            </a:r>
            <a:r>
              <a:rPr lang="en-US" altLang="ko-KR" sz="1600" dirty="0" smtClean="0">
                <a:latin typeface="+mn-ea"/>
              </a:rPr>
              <a:t>“</a:t>
            </a:r>
            <a:r>
              <a:rPr lang="ko-KR" altLang="en-US" sz="1600" dirty="0" smtClean="0">
                <a:latin typeface="+mn-ea"/>
              </a:rPr>
              <a:t>불합격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이라고 </a:t>
            </a:r>
            <a:r>
              <a:rPr lang="ko-KR" altLang="en-US" sz="1600" dirty="0">
                <a:latin typeface="+mn-ea"/>
              </a:rPr>
              <a:t>처리합니다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>
                <a:latin typeface="+mn-ea"/>
              </a:rPr>
              <a:t>main()</a:t>
            </a:r>
            <a:r>
              <a:rPr lang="ko-KR" altLang="en-US" sz="1600" dirty="0">
                <a:latin typeface="+mn-ea"/>
              </a:rPr>
              <a:t>함수만 </a:t>
            </a:r>
            <a:r>
              <a:rPr lang="ko-KR" altLang="en-US" sz="1600" dirty="0" smtClean="0">
                <a:latin typeface="+mn-ea"/>
              </a:rPr>
              <a:t>적용하여 프로그램 하세요</a:t>
            </a:r>
            <a:r>
              <a:rPr lang="en-US" altLang="ko-KR" sz="1600" dirty="0" smtClean="0">
                <a:latin typeface="+mn-ea"/>
              </a:rPr>
              <a:t>.)</a:t>
            </a:r>
            <a:endParaRPr lang="ko-KR" altLang="en-US" sz="1600" dirty="0">
              <a:latin typeface="+mn-ea"/>
            </a:endParaRPr>
          </a:p>
          <a:p>
            <a:pPr marL="594360" lvl="2" indent="0" fontAlgn="base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 err="1">
                <a:latin typeface="+mn-ea"/>
                <a:ea typeface="+mn-ea"/>
              </a:rPr>
              <a:t>입력방법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ko-KR" altLang="en-US" sz="1400" dirty="0">
                <a:latin typeface="+mn-ea"/>
                <a:ea typeface="+mn-ea"/>
              </a:rPr>
              <a:t>이름을 입력하세요</a:t>
            </a:r>
            <a:r>
              <a:rPr lang="en-US" altLang="ko-KR" sz="1400" dirty="0">
                <a:latin typeface="+mn-ea"/>
                <a:ea typeface="+mn-ea"/>
              </a:rPr>
              <a:t>: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en-US" altLang="ko-KR" sz="1400" dirty="0">
                <a:latin typeface="+mn-ea"/>
                <a:ea typeface="+mn-ea"/>
              </a:rPr>
              <a:t>1) </a:t>
            </a:r>
            <a:r>
              <a:rPr lang="ko-KR" altLang="en-US" sz="1400" dirty="0">
                <a:latin typeface="+mn-ea"/>
                <a:ea typeface="+mn-ea"/>
              </a:rPr>
              <a:t>국어 점수를 입력하세요</a:t>
            </a:r>
            <a:r>
              <a:rPr lang="en-US" altLang="ko-KR" sz="1400" dirty="0">
                <a:latin typeface="+mn-ea"/>
                <a:ea typeface="+mn-ea"/>
              </a:rPr>
              <a:t>: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en-US" altLang="ko-KR" sz="1400" dirty="0">
                <a:latin typeface="+mn-ea"/>
                <a:ea typeface="+mn-ea"/>
              </a:rPr>
              <a:t>2) </a:t>
            </a:r>
            <a:r>
              <a:rPr lang="ko-KR" altLang="en-US" sz="1400" dirty="0">
                <a:latin typeface="+mn-ea"/>
                <a:ea typeface="+mn-ea"/>
              </a:rPr>
              <a:t>수학 점수를 입력하세요</a:t>
            </a:r>
            <a:r>
              <a:rPr lang="en-US" altLang="ko-KR" sz="1400" dirty="0">
                <a:latin typeface="+mn-ea"/>
                <a:ea typeface="+mn-ea"/>
              </a:rPr>
              <a:t>: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en-US" altLang="ko-KR" sz="1400" dirty="0">
                <a:latin typeface="+mn-ea"/>
                <a:ea typeface="+mn-ea"/>
              </a:rPr>
              <a:t>3) </a:t>
            </a:r>
            <a:r>
              <a:rPr lang="ko-KR" altLang="en-US" sz="1400" dirty="0">
                <a:latin typeface="+mn-ea"/>
                <a:ea typeface="+mn-ea"/>
              </a:rPr>
              <a:t>영어 점수를 입력하세요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</a:p>
          <a:p>
            <a:pPr marL="594360" lvl="2" indent="0" fontAlgn="base">
              <a:buNone/>
            </a:pP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 err="1">
                <a:latin typeface="+mn-ea"/>
                <a:ea typeface="+mn-ea"/>
              </a:rPr>
              <a:t>출력형식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홍길동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r>
              <a:rPr lang="ko-KR" altLang="en-US" sz="1400" dirty="0">
                <a:latin typeface="+mn-ea"/>
                <a:ea typeface="+mn-ea"/>
              </a:rPr>
              <a:t>님의 성적은 </a:t>
            </a:r>
            <a:r>
              <a:rPr lang="ko-KR" altLang="en-US" sz="1400" dirty="0" err="1" smtClean="0">
                <a:latin typeface="+mn-ea"/>
                <a:ea typeface="+mn-ea"/>
              </a:rPr>
              <a:t>국어점수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[100], </a:t>
            </a:r>
            <a:r>
              <a:rPr lang="ko-KR" altLang="en-US" sz="1400" dirty="0" err="1">
                <a:latin typeface="+mn-ea"/>
                <a:ea typeface="+mn-ea"/>
              </a:rPr>
              <a:t>수학점수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[100], </a:t>
            </a:r>
            <a:r>
              <a:rPr lang="ko-KR" altLang="en-US" sz="1400" dirty="0">
                <a:latin typeface="+mn-ea"/>
                <a:ea typeface="+mn-ea"/>
              </a:rPr>
              <a:t>영어점수 </a:t>
            </a:r>
            <a:r>
              <a:rPr lang="en-US" altLang="ko-KR" sz="1400" dirty="0">
                <a:latin typeface="+mn-ea"/>
                <a:ea typeface="+mn-ea"/>
              </a:rPr>
              <a:t>[100]</a:t>
            </a:r>
            <a:r>
              <a:rPr lang="ko-KR" altLang="en-US" sz="1400" dirty="0">
                <a:latin typeface="+mn-ea"/>
                <a:ea typeface="+mn-ea"/>
              </a:rPr>
              <a:t>이고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ko-KR" altLang="en-US" sz="1400" dirty="0">
                <a:latin typeface="+mn-ea"/>
                <a:ea typeface="+mn-ea"/>
              </a:rPr>
              <a:t>총점 </a:t>
            </a:r>
            <a:r>
              <a:rPr lang="en-US" altLang="ko-KR" sz="1400" dirty="0">
                <a:latin typeface="+mn-ea"/>
                <a:ea typeface="+mn-ea"/>
              </a:rPr>
              <a:t>[300] 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평균 </a:t>
            </a:r>
            <a:r>
              <a:rPr lang="en-US" altLang="ko-KR" sz="1400" dirty="0">
                <a:latin typeface="+mn-ea"/>
                <a:ea typeface="+mn-ea"/>
              </a:rPr>
              <a:t>[100.00] 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학점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smtClean="0">
                <a:latin typeface="+mn-ea"/>
                <a:ea typeface="+mn-ea"/>
              </a:rPr>
              <a:t>A]</a:t>
            </a:r>
            <a:r>
              <a:rPr lang="ko-KR" altLang="en-US" sz="1400" dirty="0" smtClean="0">
                <a:latin typeface="+mn-ea"/>
                <a:ea typeface="+mn-ea"/>
              </a:rPr>
              <a:t>으로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endParaRPr lang="ko-KR" altLang="en-US" sz="1400" dirty="0">
              <a:latin typeface="+mn-ea"/>
              <a:ea typeface="+mn-ea"/>
            </a:endParaRPr>
          </a:p>
          <a:p>
            <a:pPr marL="594360" lvl="2" indent="0" fontAlgn="base">
              <a:buNone/>
            </a:pPr>
            <a:r>
              <a:rPr lang="ko-KR" altLang="en-US" sz="1400" dirty="0">
                <a:latin typeface="+mn-ea"/>
                <a:ea typeface="+mn-ea"/>
              </a:rPr>
              <a:t>졸업 시험에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합격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ko-KR" altLang="en-US" sz="1400" dirty="0">
                <a:latin typeface="+mn-ea"/>
                <a:ea typeface="+mn-ea"/>
              </a:rPr>
              <a:t>하였습니다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marL="0" indent="0" fontAlgn="base">
              <a:buNone/>
            </a:pPr>
            <a:endParaRPr lang="ko-KR" altLang="en-US" sz="1600" dirty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문제</a:t>
            </a:r>
            <a:r>
              <a:rPr lang="en-US" altLang="ko-KR" sz="1600" dirty="0" smtClean="0">
                <a:latin typeface="+mn-ea"/>
              </a:rPr>
              <a:t>2] </a:t>
            </a:r>
            <a:r>
              <a:rPr lang="ko-KR" altLang="en-US" sz="1600" dirty="0" smtClean="0">
                <a:latin typeface="+mn-ea"/>
              </a:rPr>
              <a:t>위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 문제를 이용하여 </a:t>
            </a:r>
            <a:r>
              <a:rPr lang="ko-KR" altLang="en-US" sz="1600" b="1" dirty="0" smtClean="0">
                <a:latin typeface="+mn-ea"/>
              </a:rPr>
              <a:t>멤버 변수와 </a:t>
            </a:r>
            <a:r>
              <a:rPr lang="ko-KR" altLang="en-US" sz="1600" b="1" dirty="0">
                <a:latin typeface="+mn-ea"/>
              </a:rPr>
              <a:t>멤버 </a:t>
            </a:r>
            <a:r>
              <a:rPr lang="ko-KR" altLang="en-US" sz="1600" b="1" dirty="0" err="1" smtClean="0">
                <a:latin typeface="+mn-ea"/>
              </a:rPr>
              <a:t>메소드의</a:t>
            </a:r>
            <a:r>
              <a:rPr lang="ko-KR" altLang="en-US" sz="1600" b="1" dirty="0" smtClean="0">
                <a:latin typeface="+mn-ea"/>
              </a:rPr>
              <a:t> 문법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적용하여 프로그램 하세요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내부 혹은 외부 함수로 구현 가능합니다</a:t>
            </a:r>
            <a:r>
              <a:rPr lang="en-US" altLang="ko-KR" sz="1600" dirty="0" smtClean="0">
                <a:latin typeface="+mn-ea"/>
              </a:rPr>
              <a:t>.)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492896"/>
            <a:ext cx="6624736" cy="2808312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파워포인트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파일에 </a:t>
            </a:r>
            <a:r>
              <a:rPr lang="ko-KR" altLang="en-US" sz="1800" dirty="0" smtClean="0">
                <a:latin typeface="+mn-ea"/>
              </a:rPr>
              <a:t>소스와 출력 결과를 스캔 </a:t>
            </a:r>
            <a:r>
              <a:rPr lang="ko-KR" altLang="en-US" sz="1800" dirty="0">
                <a:latin typeface="+mn-ea"/>
              </a:rPr>
              <a:t>및 </a:t>
            </a:r>
            <a:r>
              <a:rPr lang="ko-KR" altLang="en-US" sz="1800" dirty="0" smtClean="0">
                <a:latin typeface="+mn-ea"/>
              </a:rPr>
              <a:t>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20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26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+mn-ea"/>
              </a:rPr>
              <a:t>정의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실제 세계를 모델링하여 소프트웨어를 개발하는 방법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객체지향의 과정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/>
              <a:t>객체</a:t>
            </a:r>
            <a:r>
              <a:rPr lang="en-US" altLang="ko-KR" sz="2000" dirty="0"/>
              <a:t>(object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상태와 </a:t>
            </a:r>
            <a:r>
              <a:rPr lang="ko-KR" altLang="en-US" sz="2000" dirty="0"/>
              <a:t>동작을 </a:t>
            </a:r>
            <a:r>
              <a:rPr lang="ko-KR" altLang="en-US" sz="2000" dirty="0" smtClean="0"/>
              <a:t>가짐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객체의 </a:t>
            </a:r>
            <a:r>
              <a:rPr lang="ko-KR" altLang="en-US" sz="1600" dirty="0"/>
              <a:t>상태</a:t>
            </a:r>
            <a:r>
              <a:rPr lang="en-US" altLang="ko-KR" sz="1600" dirty="0"/>
              <a:t>(state)</a:t>
            </a:r>
            <a:r>
              <a:rPr lang="ko-KR" altLang="en-US" sz="1600" dirty="0"/>
              <a:t>는 객체의 </a:t>
            </a:r>
            <a:r>
              <a:rPr lang="ko-KR" altLang="en-US" sz="1600" dirty="0" err="1"/>
              <a:t>특징값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속성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객체의 동작</a:t>
            </a:r>
            <a:r>
              <a:rPr lang="en-US" altLang="ko-KR" sz="1600" dirty="0"/>
              <a:t>(behavior) </a:t>
            </a:r>
            <a:r>
              <a:rPr lang="ko-KR" altLang="en-US" sz="1600" dirty="0"/>
              <a:t>또는 행동은 객체가 취할 수 있는 </a:t>
            </a:r>
            <a:r>
              <a:rPr lang="ko-KR" altLang="en-US" sz="1600" dirty="0" smtClean="0"/>
              <a:t>동작</a:t>
            </a:r>
            <a:endParaRPr lang="en-US" altLang="ko-KR" sz="1600" dirty="0" smtClean="0"/>
          </a:p>
          <a:p>
            <a:r>
              <a:rPr lang="ko-KR" altLang="en-US" sz="2000" dirty="0" smtClean="0"/>
              <a:t>메시지 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소프트웨어 </a:t>
            </a:r>
            <a:r>
              <a:rPr lang="ko-KR" altLang="en-US" sz="1600" dirty="0"/>
              <a:t>객체는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를 통해 다른 소프트웨어 객체와 통신하고 서로 상호 작용한다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2000" dirty="0"/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3"/>
          <a:stretch>
            <a:fillRect/>
          </a:stretch>
        </p:blipFill>
        <p:spPr bwMode="auto">
          <a:xfrm>
            <a:off x="1403648" y="2060848"/>
            <a:ext cx="5184576" cy="215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9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절차지향과</a:t>
            </a:r>
            <a:r>
              <a:rPr lang="ko-KR" altLang="en-US" dirty="0" smtClean="0"/>
              <a:t> 객체지향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4031360" cy="504056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n-ea"/>
              </a:rPr>
              <a:t>절차 지향 </a:t>
            </a:r>
            <a:r>
              <a:rPr lang="ko-KR" altLang="en-US" sz="1600" dirty="0" smtClean="0">
                <a:latin typeface="+mn-ea"/>
              </a:rPr>
              <a:t>프로그래밍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- Procedural Programming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문제를 </a:t>
            </a:r>
            <a:r>
              <a:rPr lang="ko-KR" altLang="en-US" sz="1600" dirty="0">
                <a:latin typeface="+mn-ea"/>
              </a:rPr>
              <a:t>해결하는 절차를 중요하게 생각하는 소프트웨어 개발 방법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이들 절차는 모두 함수라는 단위로 묶이게 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47410" y="1340768"/>
            <a:ext cx="4018638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객체 지향 </a:t>
            </a:r>
            <a:r>
              <a:rPr lang="ko-KR" altLang="en-US" sz="1600" dirty="0" smtClean="0">
                <a:latin typeface="+mn-ea"/>
              </a:rPr>
              <a:t>프로그래밍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- Object-Oriented Programming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데이터와 </a:t>
            </a:r>
            <a:r>
              <a:rPr lang="ko-KR" altLang="en-US" sz="1600" dirty="0">
                <a:latin typeface="+mn-ea"/>
              </a:rPr>
              <a:t>함수를 하나의 덩어리로 묶어서 생각하는 방법이다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데이터와 함수를 객체로 묶는 것을 캡슐화</a:t>
            </a:r>
            <a:r>
              <a:rPr lang="en-US" altLang="ko-KR" sz="1600" dirty="0">
                <a:latin typeface="+mn-ea"/>
              </a:rPr>
              <a:t>(encapsulation)</a:t>
            </a:r>
            <a:r>
              <a:rPr lang="ko-KR" altLang="en-US" sz="1600" dirty="0">
                <a:latin typeface="+mn-ea"/>
              </a:rPr>
              <a:t>라고 부른다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9" y="2984661"/>
            <a:ext cx="398439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41" y="2977872"/>
            <a:ext cx="378557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572000" y="1412776"/>
            <a:ext cx="0" cy="5112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2648" y="5059057"/>
            <a:ext cx="5255496" cy="129614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지향의 주요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+mn-ea"/>
              </a:rPr>
              <a:t>캡슐화</a:t>
            </a:r>
            <a:r>
              <a:rPr lang="en-US" altLang="ko-KR" sz="2000" dirty="0">
                <a:latin typeface="+mn-ea"/>
              </a:rPr>
              <a:t>(encapsulation</a:t>
            </a:r>
            <a:r>
              <a:rPr lang="en-US" altLang="ko-KR" sz="2000" dirty="0" smtClean="0">
                <a:latin typeface="+mn-ea"/>
              </a:rPr>
              <a:t>) </a:t>
            </a:r>
          </a:p>
          <a:p>
            <a:pPr lvl="1"/>
            <a:r>
              <a:rPr lang="ko-KR" altLang="en-US" sz="1600" dirty="0" smtClean="0"/>
              <a:t>데이터와 </a:t>
            </a:r>
            <a:r>
              <a:rPr lang="ko-KR" altLang="en-US" sz="1600" dirty="0"/>
              <a:t>연산들을 객체 안에 넣어서 묶는다는 </a:t>
            </a:r>
            <a:r>
              <a:rPr lang="ko-KR" altLang="en-US" sz="1600" dirty="0" smtClean="0"/>
              <a:t>의미</a:t>
            </a:r>
            <a:endParaRPr lang="en-US" altLang="ko-KR" sz="16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(information-hiding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r>
              <a:rPr lang="ko-KR" altLang="en-US" sz="1600" dirty="0"/>
              <a:t>객체 내부의 데이터와 구현의 세부 사항을 외부 세계에게 감추는 것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외부 세계에 영향을 끼치지 않으면서 쉽게 객체 내부를 업그레이드할 수 있다</a:t>
            </a:r>
            <a:r>
              <a:rPr lang="en-US" altLang="ko-KR" sz="1600" dirty="0"/>
              <a:t>.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상속</a:t>
            </a:r>
            <a:r>
              <a:rPr lang="en-US" altLang="ko-KR" sz="2000" dirty="0">
                <a:latin typeface="+mn-ea"/>
              </a:rPr>
              <a:t>(inheritance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r>
              <a:rPr lang="ko-KR" altLang="en-US" sz="1600" dirty="0"/>
              <a:t>기존의 코드를 재활용하기 위한 기법으로 이미 작성된 클래스</a:t>
            </a:r>
            <a:r>
              <a:rPr lang="en-US" altLang="ko-KR" sz="1600" dirty="0"/>
              <a:t>(</a:t>
            </a:r>
            <a:r>
              <a:rPr lang="ko-KR" altLang="en-US" sz="1600" dirty="0"/>
              <a:t>부모 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를 이어받아서 새로운 클래스</a:t>
            </a:r>
            <a:r>
              <a:rPr lang="en-US" altLang="ko-KR" sz="1600" dirty="0"/>
              <a:t>(</a:t>
            </a:r>
            <a:r>
              <a:rPr lang="ko-KR" altLang="en-US" sz="1600" dirty="0"/>
              <a:t>자식 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를 생성하는 기법이다</a:t>
            </a:r>
            <a:r>
              <a:rPr lang="en-US" altLang="ko-KR" sz="1600" dirty="0"/>
              <a:t>.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다형성</a:t>
            </a:r>
            <a:r>
              <a:rPr lang="en-US" altLang="ko-KR" sz="2000" dirty="0">
                <a:latin typeface="+mn-ea"/>
              </a:rPr>
              <a:t>(polymorphism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r>
              <a:rPr lang="ko-KR" altLang="en-US" sz="1600" dirty="0"/>
              <a:t>객체가 취하는 동작이 상황에 따라서 달라지는 것을 의미한다</a:t>
            </a:r>
            <a:r>
              <a:rPr lang="en-US" altLang="ko-KR" sz="1600" dirty="0"/>
              <a:t>. -&gt; </a:t>
            </a:r>
            <a:r>
              <a:rPr lang="ko-KR" altLang="en-US" sz="1600" dirty="0"/>
              <a:t>함수 이름의 재사용</a:t>
            </a:r>
          </a:p>
          <a:p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700" dirty="0" smtClean="0">
                <a:latin typeface="+mn-ea"/>
              </a:rPr>
              <a:t>신뢰성 있는 </a:t>
            </a:r>
            <a:r>
              <a:rPr lang="ko-KR" altLang="en-US" sz="1700" dirty="0">
                <a:latin typeface="+mn-ea"/>
              </a:rPr>
              <a:t>소프트웨어를 쉽게 작성할 수 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코드를 재사용하기 쉽다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업그레이드가 쉽다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디버깅이 쉽다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24675" y="4906332"/>
            <a:ext cx="82413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551052" y="5425470"/>
            <a:ext cx="216024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객체지향의 장점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984526" y="5479045"/>
            <a:ext cx="504056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클래스</a:t>
            </a:r>
            <a:r>
              <a:rPr lang="en-US" altLang="ko-KR" sz="2000" dirty="0">
                <a:latin typeface="+mn-ea"/>
              </a:rPr>
              <a:t>(class): </a:t>
            </a:r>
            <a:r>
              <a:rPr lang="ko-KR" altLang="en-US" sz="2000" dirty="0">
                <a:latin typeface="+mn-ea"/>
              </a:rPr>
              <a:t>객체를 만드는 설계도</a:t>
            </a:r>
          </a:p>
          <a:p>
            <a:r>
              <a:rPr lang="ko-KR" altLang="en-US" sz="2000" dirty="0">
                <a:latin typeface="+mn-ea"/>
              </a:rPr>
              <a:t>클래스로부터 만들어지는 각각의 객체를 </a:t>
            </a:r>
            <a:r>
              <a:rPr lang="ko-KR" altLang="en-US" sz="2000" dirty="0" smtClean="0">
                <a:latin typeface="+mn-ea"/>
              </a:rPr>
              <a:t>그 </a:t>
            </a:r>
            <a:r>
              <a:rPr lang="ko-KR" altLang="en-US" sz="2000" dirty="0">
                <a:latin typeface="+mn-ea"/>
              </a:rPr>
              <a:t>클래스의 </a:t>
            </a:r>
            <a:r>
              <a:rPr lang="ko-KR" altLang="en-US" sz="2000" b="1" dirty="0">
                <a:latin typeface="+mn-ea"/>
              </a:rPr>
              <a:t>인스턴스</a:t>
            </a:r>
            <a:r>
              <a:rPr lang="en-US" altLang="ko-KR" sz="2000" b="1" dirty="0">
                <a:latin typeface="+mn-ea"/>
              </a:rPr>
              <a:t>(instance)</a:t>
            </a:r>
            <a:r>
              <a:rPr lang="ko-KR" altLang="en-US" sz="2000" dirty="0" smtClean="0">
                <a:latin typeface="+mn-ea"/>
              </a:rPr>
              <a:t>라고 함</a:t>
            </a:r>
            <a:r>
              <a:rPr lang="en-US" altLang="ko-KR" sz="2000" dirty="0" smtClean="0">
                <a:latin typeface="+mn-ea"/>
              </a:rPr>
              <a:t> </a:t>
            </a:r>
          </a:p>
          <a:p>
            <a:r>
              <a:rPr lang="ko-KR" altLang="en-US" sz="2000" dirty="0" smtClean="0">
                <a:latin typeface="+mn-ea"/>
              </a:rPr>
              <a:t>클래스의 구성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멤버변수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+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소멸자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+ </a:t>
            </a:r>
            <a:r>
              <a:rPr lang="ko-KR" altLang="en-US" dirty="0" err="1" smtClean="0">
                <a:latin typeface="+mn-ea"/>
              </a:rPr>
              <a:t>멤버메소드</a:t>
            </a:r>
            <a:endParaRPr lang="en-US" altLang="ko-KR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클래스의 정의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4005064"/>
            <a:ext cx="295232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  </a:t>
            </a:r>
            <a:r>
              <a:rPr lang="ko-KR" altLang="en-US" dirty="0" err="1" smtClean="0"/>
              <a:t>클래스명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ko-KR" altLang="en-US" dirty="0" smtClean="0"/>
              <a:t>             멤버 변수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            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 ) {   }</a:t>
            </a:r>
            <a:endParaRPr lang="en-US" altLang="ko-KR" dirty="0"/>
          </a:p>
          <a:p>
            <a:r>
              <a:rPr lang="ko-KR" altLang="en-US" dirty="0" smtClean="0"/>
              <a:t>           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) {   }</a:t>
            </a:r>
            <a:endParaRPr lang="en-US" altLang="ko-KR" dirty="0"/>
          </a:p>
          <a:p>
            <a:r>
              <a:rPr lang="en-US" altLang="ko-KR" dirty="0" smtClean="0"/>
              <a:t>} ;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27512" y="3246120"/>
            <a:ext cx="4336976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+mn-ea"/>
              </a:rPr>
              <a:t>객체의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생성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9560" y="3795896"/>
            <a:ext cx="295232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  </a:t>
            </a:r>
            <a:r>
              <a:rPr lang="ko-KR" altLang="en-US" dirty="0" err="1" smtClean="0"/>
              <a:t>객체변수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54979" y="4022643"/>
            <a:ext cx="1080120" cy="4057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12285" y="3922427"/>
            <a:ext cx="1080120" cy="4057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627512" y="4705712"/>
            <a:ext cx="4336976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+mn-ea"/>
              </a:rPr>
              <a:t>객체의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9560" y="5255488"/>
            <a:ext cx="2952328" cy="909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 </a:t>
            </a:r>
            <a:r>
              <a:rPr lang="ko-KR" altLang="en-US" dirty="0" err="1" smtClean="0"/>
              <a:t>객체변수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객체변수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멤버메소드</a:t>
            </a:r>
            <a:r>
              <a:rPr lang="en-US" altLang="ko-KR" dirty="0" smtClean="0"/>
              <a:t>( ) 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87624" y="5399504"/>
            <a:ext cx="224733" cy="4057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new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delete</a:t>
            </a:r>
            <a:r>
              <a:rPr lang="ko-KR" altLang="en-US" sz="2000" dirty="0" smtClean="0">
                <a:latin typeface="+mn-ea"/>
              </a:rPr>
              <a:t>를 사용하여 동적으로 객체 생성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동적 생성 방법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      </a:t>
            </a:r>
            <a:r>
              <a:rPr lang="ko-KR" altLang="en-US" sz="2000" dirty="0" err="1" smtClean="0">
                <a:latin typeface="+mn-ea"/>
              </a:rPr>
              <a:t>클래스명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* </a:t>
            </a:r>
            <a:r>
              <a:rPr lang="ko-KR" altLang="en-US" sz="2000" dirty="0" err="1" smtClean="0">
                <a:latin typeface="+mn-ea"/>
              </a:rPr>
              <a:t>객체변수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= new </a:t>
            </a:r>
            <a:r>
              <a:rPr lang="ko-KR" altLang="en-US" sz="2000" dirty="0" err="1" smtClean="0">
                <a:latin typeface="+mn-ea"/>
              </a:rPr>
              <a:t>생성자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예제</a:t>
            </a:r>
            <a:endParaRPr lang="en-US" altLang="ko-KR" sz="2000" dirty="0" smtClean="0">
              <a:latin typeface="+mn-ea"/>
            </a:endParaRPr>
          </a:p>
          <a:p>
            <a:pPr marL="320040" lvl="1" indent="0">
              <a:buNone/>
            </a:pPr>
            <a:r>
              <a:rPr lang="en-US" altLang="ko-KR" dirty="0" smtClean="0">
                <a:latin typeface="+mn-ea"/>
              </a:rPr>
              <a:t>  Car * </a:t>
            </a:r>
            <a:r>
              <a:rPr lang="en-US" altLang="ko-KR" dirty="0" err="1" smtClean="0">
                <a:latin typeface="+mn-ea"/>
              </a:rPr>
              <a:t>dynCar</a:t>
            </a:r>
            <a:r>
              <a:rPr lang="en-US" altLang="ko-KR" dirty="0" smtClean="0">
                <a:latin typeface="+mn-ea"/>
              </a:rPr>
              <a:t> = new Car</a:t>
            </a:r>
          </a:p>
          <a:p>
            <a:pPr marL="320040" lvl="1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dynCar</a:t>
            </a:r>
            <a:r>
              <a:rPr lang="en-US" altLang="ko-KR" dirty="0" smtClean="0">
                <a:latin typeface="+mn-ea"/>
              </a:rPr>
              <a:t>-&gt;</a:t>
            </a:r>
            <a:r>
              <a:rPr lang="ko-KR" altLang="en-US" dirty="0" err="1" smtClean="0">
                <a:latin typeface="+mn-ea"/>
              </a:rPr>
              <a:t>멤버변수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100</a:t>
            </a:r>
          </a:p>
          <a:p>
            <a:pPr marL="320040" lvl="1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dynCar</a:t>
            </a:r>
            <a:r>
              <a:rPr lang="en-US" altLang="ko-KR" dirty="0" smtClean="0">
                <a:latin typeface="+mn-ea"/>
              </a:rPr>
              <a:t>-&gt;</a:t>
            </a:r>
            <a:r>
              <a:rPr lang="ko-KR" altLang="en-US" dirty="0" err="1" smtClean="0">
                <a:latin typeface="+mn-ea"/>
              </a:rPr>
              <a:t>멤버메소드</a:t>
            </a:r>
            <a:r>
              <a:rPr lang="en-US" altLang="ko-KR" dirty="0" smtClean="0">
                <a:latin typeface="+mn-ea"/>
              </a:rPr>
              <a:t>( ) ;</a:t>
            </a:r>
          </a:p>
          <a:p>
            <a:pPr marL="320040" lvl="1" indent="0">
              <a:buNone/>
            </a:pPr>
            <a:r>
              <a:rPr lang="en-US" altLang="ko-KR" dirty="0" smtClean="0">
                <a:latin typeface="+mn-ea"/>
              </a:rPr>
              <a:t>                …</a:t>
            </a:r>
            <a:endParaRPr lang="en-US" altLang="ko-KR" dirty="0">
              <a:latin typeface="+mn-ea"/>
            </a:endParaRPr>
          </a:p>
          <a:p>
            <a:pPr marL="320040" lvl="1" indent="0">
              <a:buNone/>
            </a:pPr>
            <a:r>
              <a:rPr lang="en-US" altLang="ko-KR" dirty="0" smtClean="0">
                <a:latin typeface="+mn-ea"/>
              </a:rPr>
              <a:t>  delete </a:t>
            </a:r>
            <a:r>
              <a:rPr lang="en-US" altLang="ko-KR" dirty="0" err="1" smtClean="0">
                <a:latin typeface="+mn-ea"/>
              </a:rPr>
              <a:t>dynCar</a:t>
            </a:r>
            <a:r>
              <a:rPr lang="en-US" altLang="ko-KR" dirty="0" smtClean="0">
                <a:latin typeface="+mn-ea"/>
              </a:rPr>
              <a:t>;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132856"/>
            <a:ext cx="4536504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3322156"/>
            <a:ext cx="3888432" cy="1944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전용 멤버</a:t>
            </a:r>
            <a:r>
              <a:rPr lang="en-US" altLang="ko-KR" sz="2000" dirty="0">
                <a:latin typeface="+mn-ea"/>
              </a:rPr>
              <a:t>(private member</a:t>
            </a:r>
            <a:r>
              <a:rPr lang="en-US" altLang="ko-KR" sz="2000" dirty="0" smtClean="0">
                <a:latin typeface="+mn-ea"/>
              </a:rPr>
              <a:t>)-C++</a:t>
            </a:r>
            <a:r>
              <a:rPr lang="ko-KR" altLang="en-US" sz="2000" dirty="0" smtClean="0">
                <a:latin typeface="+mn-ea"/>
              </a:rPr>
              <a:t>디폴트</a:t>
            </a:r>
            <a:endParaRPr lang="ko-KR" altLang="en-US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클래스 내부에서만 접근이 </a:t>
            </a:r>
            <a:r>
              <a:rPr lang="ko-KR" altLang="en-US" dirty="0" smtClean="0">
                <a:latin typeface="+mn-ea"/>
              </a:rPr>
              <a:t>허용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공용 멤버</a:t>
            </a:r>
            <a:r>
              <a:rPr lang="en-US" altLang="ko-KR" sz="2000" dirty="0">
                <a:latin typeface="+mn-ea"/>
              </a:rPr>
              <a:t>(public member)</a:t>
            </a:r>
            <a:endParaRPr lang="ko-KR" altLang="en-US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공용 멤버는 다른 모든 클래스들이 사용 가능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73" y="1733972"/>
            <a:ext cx="3600400" cy="19498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77072"/>
            <a:ext cx="3573190" cy="17981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372" y="4020055"/>
            <a:ext cx="3358651" cy="1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멤버변수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u="sng" dirty="0">
                <a:latin typeface="+mn-ea"/>
              </a:rPr>
              <a:t>Date</a:t>
            </a:r>
            <a:r>
              <a:rPr lang="en-US" altLang="ko-KR" sz="1600" dirty="0">
                <a:latin typeface="+mn-ea"/>
              </a:rPr>
              <a:t> {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public:       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  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printDate</a:t>
            </a:r>
            <a:r>
              <a:rPr lang="en-US" altLang="ko-KR" sz="1600" dirty="0" smtClean="0">
                <a:latin typeface="+mn-ea"/>
              </a:rPr>
              <a:t>( ) {</a:t>
            </a:r>
            <a:endParaRPr lang="en-US" altLang="ko-KR" sz="1600" noProof="1">
              <a:latin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            </a:t>
            </a:r>
            <a:r>
              <a:rPr lang="en-US" altLang="ko-KR" sz="1600" dirty="0" err="1">
                <a:latin typeface="+mn-ea"/>
              </a:rPr>
              <a:t>cout</a:t>
            </a:r>
            <a:r>
              <a:rPr lang="en-US" altLang="ko-KR" sz="1600" dirty="0">
                <a:latin typeface="+mn-ea"/>
              </a:rPr>
              <a:t> &lt;&lt;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year</a:t>
            </a:r>
            <a:r>
              <a:rPr lang="en-US" altLang="ko-KR" sz="1600" dirty="0">
                <a:latin typeface="+mn-ea"/>
              </a:rPr>
              <a:t> &lt;&lt;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"."</a:t>
            </a:r>
            <a:r>
              <a:rPr lang="en-US" altLang="ko-KR" sz="1600" dirty="0">
                <a:latin typeface="+mn-ea"/>
              </a:rPr>
              <a:t> &lt;&lt;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month</a:t>
            </a:r>
            <a:r>
              <a:rPr lang="en-US" altLang="ko-KR" sz="1600" dirty="0">
                <a:latin typeface="+mn-ea"/>
              </a:rPr>
              <a:t> &lt;&lt;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"."</a:t>
            </a:r>
            <a:r>
              <a:rPr lang="en-US" altLang="ko-KR" sz="1600" dirty="0">
                <a:latin typeface="+mn-ea"/>
              </a:rPr>
              <a:t> &lt;&lt; </a:t>
            </a:r>
            <a:r>
              <a:rPr lang="en-US" altLang="ko-KR" sz="1600" dirty="0">
                <a:solidFill>
                  <a:srgbClr val="0000C0"/>
                </a:solidFill>
                <a:latin typeface="+mn-ea"/>
              </a:rPr>
              <a:t>d</a:t>
            </a:r>
            <a:r>
              <a:rPr lang="en-US" altLang="ko-KR" sz="1600" dirty="0">
                <a:latin typeface="+mn-ea"/>
              </a:rPr>
              <a:t>ay &lt;&lt; </a:t>
            </a:r>
            <a:r>
              <a:rPr lang="en-US" altLang="ko-KR" sz="1600" dirty="0" err="1">
                <a:latin typeface="+mn-ea"/>
              </a:rPr>
              <a:t>endl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   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}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   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getDay</a:t>
            </a:r>
            <a:r>
              <a:rPr lang="en-US" altLang="ko-KR" sz="1600" dirty="0" smtClean="0">
                <a:latin typeface="+mn-ea"/>
              </a:rPr>
              <a:t>( ) { 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</a:rPr>
              <a:t>return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day</a:t>
            </a:r>
            <a:r>
              <a:rPr lang="en-US" altLang="ko-KR" sz="1600" dirty="0" smtClean="0">
                <a:solidFill>
                  <a:srgbClr val="2A00FF"/>
                </a:solidFill>
                <a:latin typeface="+mn-ea"/>
              </a:rPr>
              <a:t>;  </a:t>
            </a:r>
            <a:r>
              <a:rPr lang="en-US" altLang="ko-KR" sz="1600" dirty="0" smtClean="0">
                <a:latin typeface="+mn-ea"/>
              </a:rPr>
              <a:t>}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	</a:t>
            </a:r>
            <a:r>
              <a:rPr lang="en-US" altLang="ko-KR" sz="1600" dirty="0">
                <a:solidFill>
                  <a:srgbClr val="3F7F5F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ea"/>
              </a:rPr>
              <a:t>멤버 변수 선언</a:t>
            </a:r>
            <a:endParaRPr lang="ko-KR" altLang="en-US" sz="1600" dirty="0">
              <a:latin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ko-KR" altLang="en-US" sz="1600" dirty="0">
                <a:latin typeface="+mn-ea"/>
              </a:rPr>
              <a:t>       </a:t>
            </a:r>
            <a:r>
              <a:rPr lang="en-US" altLang="ko-KR" sz="1600" b="1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year;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      string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month;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latin typeface="+mn-ea"/>
              </a:rPr>
              <a:t>       </a:t>
            </a:r>
            <a:r>
              <a:rPr lang="en-US" altLang="ko-KR" sz="1600" b="1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+mn-ea"/>
              </a:rPr>
              <a:t>day;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600" dirty="0" smtClean="0">
                <a:latin typeface="+mn-ea"/>
              </a:rPr>
              <a:t>} 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80000"/>
              </a:lnSpc>
            </a:pPr>
            <a:r>
              <a:rPr lang="ko-KR" altLang="en-US" sz="1800" dirty="0" smtClean="0">
                <a:latin typeface="+mn-ea"/>
              </a:rPr>
              <a:t>매개변수를 이용한 멤버변수의 초기화</a:t>
            </a:r>
            <a:endParaRPr lang="ko-KR" altLang="en-US" sz="18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3284984"/>
            <a:ext cx="1800200" cy="9721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83905" y="5086902"/>
            <a:ext cx="5092551" cy="95410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Car(</a:t>
            </a:r>
            <a:r>
              <a:rPr kumimoji="0"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int</a:t>
            </a:r>
            <a:r>
              <a:rPr kumimoji="0" lang="en-US" altLang="ko-KR" sz="1400" dirty="0">
                <a:latin typeface="+mn-ea"/>
                <a:ea typeface="+mn-ea"/>
              </a:rPr>
              <a:t> s, </a:t>
            </a:r>
            <a:r>
              <a:rPr kumimoji="0"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int</a:t>
            </a:r>
            <a:r>
              <a:rPr kumimoji="0" lang="en-US" altLang="ko-KR" sz="1400" dirty="0">
                <a:latin typeface="+mn-ea"/>
                <a:ea typeface="+mn-ea"/>
              </a:rPr>
              <a:t> g, string c) : speed(s), gear(g), color(c) {</a:t>
            </a: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	</a:t>
            </a:r>
            <a:r>
              <a:rPr kumimoji="0" lang="en-US" altLang="ko-KR" sz="1400" dirty="0" smtClean="0">
                <a:latin typeface="+mn-ea"/>
                <a:ea typeface="+mn-ea"/>
              </a:rPr>
              <a:t>... // </a:t>
            </a:r>
            <a:r>
              <a:rPr kumimoji="0" lang="ko-KR" altLang="en-US" sz="1400" dirty="0">
                <a:latin typeface="+mn-ea"/>
                <a:ea typeface="+mn-ea"/>
              </a:rPr>
              <a:t>만약 더 하고 싶은 초기화가 있다면 여기에</a:t>
            </a:r>
          </a:p>
          <a:p>
            <a:pPr latinLnBrk="0"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}</a:t>
            </a:r>
            <a:endParaRPr kumimoji="0" lang="ko-KR" altLang="en-US" sz="1400" dirty="0">
              <a:latin typeface="+mn-ea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9609" y="5085184"/>
            <a:ext cx="2520280" cy="1600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class Car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private: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smtClean="0">
                <a:latin typeface="+mn-ea"/>
                <a:ea typeface="+mn-ea"/>
              </a:rPr>
              <a:t>   </a:t>
            </a:r>
            <a:r>
              <a:rPr kumimoji="0" lang="en-US" altLang="ko-KR" sz="14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speed</a:t>
            </a:r>
            <a:r>
              <a:rPr kumimoji="0" lang="en-US" altLang="ko-KR" sz="1400" dirty="0" smtClean="0">
                <a:latin typeface="+mn-ea"/>
                <a:ea typeface="+mn-ea"/>
              </a:rPr>
              <a:t>;     // </a:t>
            </a:r>
            <a:r>
              <a:rPr kumimoji="0" lang="ko-KR" altLang="en-US" sz="1400" dirty="0">
                <a:latin typeface="+mn-ea"/>
                <a:ea typeface="+mn-ea"/>
              </a:rPr>
              <a:t>속도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smtClean="0">
                <a:latin typeface="+mn-ea"/>
                <a:ea typeface="+mn-ea"/>
              </a:rPr>
              <a:t>   </a:t>
            </a:r>
            <a:r>
              <a:rPr kumimoji="0" lang="en-US" altLang="ko-KR" sz="14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gear;	</a:t>
            </a:r>
            <a:r>
              <a:rPr kumimoji="0" lang="en-US" altLang="ko-KR" sz="1400" dirty="0" smtClean="0">
                <a:latin typeface="+mn-ea"/>
                <a:ea typeface="+mn-ea"/>
              </a:rPr>
              <a:t>      // </a:t>
            </a:r>
            <a:r>
              <a:rPr kumimoji="0" lang="ko-KR" altLang="en-US" sz="1400" dirty="0">
                <a:latin typeface="+mn-ea"/>
                <a:ea typeface="+mn-ea"/>
              </a:rPr>
              <a:t>주행거리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smtClean="0">
                <a:latin typeface="+mn-ea"/>
                <a:ea typeface="+mn-ea"/>
              </a:rPr>
              <a:t>   string </a:t>
            </a:r>
            <a:r>
              <a:rPr kumimoji="0" lang="en-US" altLang="ko-KR" sz="1400" dirty="0">
                <a:latin typeface="+mn-ea"/>
                <a:ea typeface="+mn-ea"/>
              </a:rPr>
              <a:t>color</a:t>
            </a:r>
            <a:r>
              <a:rPr kumimoji="0" lang="en-US" altLang="ko-KR" sz="1400" dirty="0" smtClean="0">
                <a:latin typeface="+mn-ea"/>
                <a:ea typeface="+mn-ea"/>
              </a:rPr>
              <a:t>;  // </a:t>
            </a:r>
            <a:r>
              <a:rPr kumimoji="0" lang="ko-KR" altLang="en-US" sz="1400" dirty="0" smtClean="0">
                <a:latin typeface="+mn-ea"/>
                <a:ea typeface="+mn-ea"/>
              </a:rPr>
              <a:t>색상</a:t>
            </a:r>
            <a:endParaRPr kumimoji="0" lang="en-US" altLang="ko-KR" sz="1400" dirty="0" smtClean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 </a:t>
            </a:r>
            <a:r>
              <a:rPr kumimoji="0" lang="en-US" altLang="ko-KR" sz="1400" dirty="0" smtClean="0">
                <a:latin typeface="+mn-ea"/>
                <a:ea typeface="+mn-ea"/>
              </a:rPr>
              <a:t>   ……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smtClean="0">
                <a:latin typeface="+mn-ea"/>
                <a:ea typeface="+mn-ea"/>
              </a:rPr>
              <a:t>};</a:t>
            </a:r>
            <a:endParaRPr kumimoji="0"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 멤버의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오류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해결방법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44633"/>
            <a:ext cx="3744894" cy="962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98952"/>
            <a:ext cx="3784273" cy="17938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221088"/>
            <a:ext cx="4190518" cy="1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5424</TotalTime>
  <Words>863</Words>
  <Application>Microsoft Office PowerPoint</Application>
  <PresentationFormat>화면 슬라이드 쇼(4:3)</PresentationFormat>
  <Paragraphs>229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바탕</vt:lpstr>
      <vt:lpstr>휴먼편지체</vt:lpstr>
      <vt:lpstr>Symbol</vt:lpstr>
      <vt:lpstr>Wingdings</vt:lpstr>
      <vt:lpstr>Wingdings 2</vt:lpstr>
      <vt:lpstr>가을</vt:lpstr>
      <vt:lpstr>제6장  C++ 객체적 프로그래밍 1단계</vt:lpstr>
      <vt:lpstr>객체 지향</vt:lpstr>
      <vt:lpstr>절차지향과 객체지향</vt:lpstr>
      <vt:lpstr>객체 지향의 주요 특징</vt:lpstr>
      <vt:lpstr>클래스와 객체</vt:lpstr>
      <vt:lpstr>객체의 동적 생성</vt:lpstr>
      <vt:lpstr>접근 제어</vt:lpstr>
      <vt:lpstr>멤버변수</vt:lpstr>
      <vt:lpstr>상수 멤버의 초기화</vt:lpstr>
      <vt:lpstr>참조자 멤버의 초기화</vt:lpstr>
      <vt:lpstr>객체 멤버의 초기화</vt:lpstr>
      <vt:lpstr>멤버 메소드(함수)의 외부 정의</vt:lpstr>
      <vt:lpstr>클래스의 선언과 구현(정의)의 분리</vt:lpstr>
      <vt:lpstr>생성자와 소멸자</vt:lpstr>
      <vt:lpstr>생성자 호출의 다양한 방법</vt:lpstr>
      <vt:lpstr>수행 과제(6)</vt:lpstr>
      <vt:lpstr>수행 과제(6)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359</cp:revision>
  <cp:lastPrinted>2013-07-12T10:03:23Z</cp:lastPrinted>
  <dcterms:created xsi:type="dcterms:W3CDTF">2011-08-27T14:53:28Z</dcterms:created>
  <dcterms:modified xsi:type="dcterms:W3CDTF">2020-04-16T07:52:02Z</dcterms:modified>
</cp:coreProperties>
</file>