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5"/>
  </p:notesMasterIdLst>
  <p:sldIdLst>
    <p:sldId id="298" r:id="rId2"/>
    <p:sldId id="303" r:id="rId3"/>
    <p:sldId id="327" r:id="rId4"/>
    <p:sldId id="321" r:id="rId5"/>
    <p:sldId id="325" r:id="rId6"/>
    <p:sldId id="322" r:id="rId7"/>
    <p:sldId id="328" r:id="rId8"/>
    <p:sldId id="329" r:id="rId9"/>
    <p:sldId id="330" r:id="rId10"/>
    <p:sldId id="333" r:id="rId11"/>
    <p:sldId id="334" r:id="rId12"/>
    <p:sldId id="335" r:id="rId13"/>
    <p:sldId id="336" r:id="rId14"/>
    <p:sldId id="337" r:id="rId15"/>
    <p:sldId id="323" r:id="rId16"/>
    <p:sldId id="324" r:id="rId17"/>
    <p:sldId id="326" r:id="rId18"/>
    <p:sldId id="338" r:id="rId19"/>
    <p:sldId id="339" r:id="rId20"/>
    <p:sldId id="340" r:id="rId21"/>
    <p:sldId id="341" r:id="rId22"/>
    <p:sldId id="342" r:id="rId23"/>
    <p:sldId id="320" r:id="rId2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74" autoAdjust="0"/>
    <p:restoredTop sz="95359" autoAdjust="0"/>
  </p:normalViewPr>
  <p:slideViewPr>
    <p:cSldViewPr>
      <p:cViewPr varScale="1">
        <p:scale>
          <a:sx n="110" d="100"/>
          <a:sy n="110" d="100"/>
        </p:scale>
        <p:origin x="217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58213" y="2708920"/>
            <a:ext cx="7123113" cy="266429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상속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접근제어지정자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err="1" smtClean="0"/>
              <a:t>상속관계의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소멸자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err="1" smtClean="0"/>
              <a:t>오버라이딩</a:t>
            </a:r>
            <a:r>
              <a:rPr lang="en-US" altLang="ko-KR" dirty="0" smtClean="0"/>
              <a:t>(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)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다중 상속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가상 상속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제</a:t>
            </a:r>
            <a:r>
              <a:rPr lang="en-US" altLang="ko-KR" sz="3600" dirty="0"/>
              <a:t>7</a:t>
            </a:r>
            <a:r>
              <a:rPr lang="ko-KR" altLang="en-US" sz="3600" dirty="0" smtClean="0"/>
              <a:t>장</a:t>
            </a:r>
            <a:r>
              <a:rPr lang="ko-KR" altLang="en-US" sz="3200" dirty="0" smtClean="0"/>
              <a:t>  </a:t>
            </a:r>
            <a:r>
              <a:rPr lang="en-US" altLang="ko-KR" sz="3600" dirty="0"/>
              <a:t>C++ </a:t>
            </a:r>
            <a:r>
              <a:rPr lang="ko-KR" altLang="en-US" sz="3200" dirty="0"/>
              <a:t>객체적 프로그래밍 </a:t>
            </a:r>
            <a:r>
              <a:rPr lang="en-US" altLang="ko-KR" sz="3200" dirty="0" smtClean="0"/>
              <a:t>2</a:t>
            </a:r>
            <a:r>
              <a:rPr lang="ko-KR" altLang="en-US" sz="3200" dirty="0" smtClean="0"/>
              <a:t>단계</a:t>
            </a:r>
            <a:endParaRPr lang="ko-KR" altLang="en-US" sz="3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041067"/>
            <a:ext cx="2520280" cy="264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236386" y="2457962"/>
            <a:ext cx="372547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A() </a:t>
            </a:r>
            <a:r>
              <a:rPr lang="en-US" altLang="ko-KR" sz="1200" dirty="0" smtClean="0"/>
              <a:t>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A(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＂</a:t>
            </a:r>
            <a:r>
              <a:rPr lang="ko-KR" altLang="en-US" sz="1200" dirty="0" err="1" smtClean="0"/>
              <a:t>매개변수생성자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A" &lt;&lt; </a:t>
            </a:r>
            <a:r>
              <a:rPr lang="en-US" altLang="ko-KR" sz="1200" dirty="0" smtClean="0"/>
              <a:t>x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컴파일러에 의해 </a:t>
            </a:r>
            <a:r>
              <a:rPr lang="ko-KR" altLang="en-US" dirty="0" smtClean="0"/>
              <a:t>묵시적으로 기본 </a:t>
            </a:r>
            <a:r>
              <a:rPr lang="ko-KR" altLang="en-US" dirty="0"/>
              <a:t>클래스의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생성자를</a:t>
            </a:r>
            <a:r>
              <a:rPr lang="ko-KR" altLang="en-US" dirty="0" smtClean="0"/>
              <a:t> 선택하는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67488" y="4077072"/>
            <a:ext cx="369437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B : public </a:t>
            </a:r>
            <a:r>
              <a:rPr lang="en-US" altLang="ko-KR" sz="1200" dirty="0"/>
              <a:t>A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B() </a:t>
            </a:r>
            <a:r>
              <a:rPr lang="en-US" altLang="ko-KR" sz="1200" dirty="0" smtClean="0"/>
              <a:t>{ // </a:t>
            </a:r>
            <a:r>
              <a:rPr lang="en-US" altLang="ko-KR" sz="1200" dirty="0"/>
              <a:t>A() </a:t>
            </a:r>
            <a:r>
              <a:rPr lang="ko-KR" altLang="en-US" sz="1200" dirty="0"/>
              <a:t>호출하도록 </a:t>
            </a:r>
            <a:r>
              <a:rPr lang="ko-KR" altLang="en-US" sz="1200" dirty="0" err="1" smtClean="0"/>
              <a:t>컴파일됨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 smtClean="0"/>
              <a:t> B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8232" y="4631070"/>
            <a:ext cx="168803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 </a:t>
            </a:r>
            <a:r>
              <a:rPr lang="en-US" altLang="ko-KR" sz="1200" b="1" dirty="0" err="1" smtClean="0"/>
              <a:t>b</a:t>
            </a:r>
            <a:r>
              <a:rPr lang="en-US" altLang="ko-KR" sz="1200" b="1" dirty="0" smtClean="0"/>
              <a:t>;</a:t>
            </a:r>
            <a:r>
              <a:rPr lang="en-US" altLang="ko-KR" sz="1200" dirty="0" smtClean="0"/>
              <a:t> 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9" name="자유형 8"/>
          <p:cNvSpPr/>
          <p:nvPr/>
        </p:nvSpPr>
        <p:spPr>
          <a:xfrm>
            <a:off x="2548450" y="2959764"/>
            <a:ext cx="978395" cy="1630833"/>
          </a:xfrm>
          <a:custGeom>
            <a:avLst/>
            <a:gdLst>
              <a:gd name="connsiteX0" fmla="*/ 872067 w 902547"/>
              <a:gd name="connsiteY0" fmla="*/ 1330960 h 1330960"/>
              <a:gd name="connsiteX1" fmla="*/ 475827 w 902547"/>
              <a:gd name="connsiteY1" fmla="*/ 1148080 h 1330960"/>
              <a:gd name="connsiteX2" fmla="*/ 59267 w 902547"/>
              <a:gd name="connsiteY2" fmla="*/ 711200 h 1330960"/>
              <a:gd name="connsiteX3" fmla="*/ 120227 w 902547"/>
              <a:gd name="connsiteY3" fmla="*/ 314960 h 1330960"/>
              <a:gd name="connsiteX4" fmla="*/ 587587 w 902547"/>
              <a:gd name="connsiteY4" fmla="*/ 71120 h 1330960"/>
              <a:gd name="connsiteX5" fmla="*/ 902547 w 902547"/>
              <a:gd name="connsiteY5" fmla="*/ 0 h 13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547" h="1330960">
                <a:moveTo>
                  <a:pt x="872067" y="1330960"/>
                </a:moveTo>
                <a:cubicBezTo>
                  <a:pt x="741680" y="1291166"/>
                  <a:pt x="611294" y="1251373"/>
                  <a:pt x="475827" y="1148080"/>
                </a:cubicBezTo>
                <a:cubicBezTo>
                  <a:pt x="340360" y="1044787"/>
                  <a:pt x="118534" y="850053"/>
                  <a:pt x="59267" y="711200"/>
                </a:cubicBezTo>
                <a:cubicBezTo>
                  <a:pt x="0" y="572347"/>
                  <a:pt x="32174" y="421640"/>
                  <a:pt x="120227" y="314960"/>
                </a:cubicBezTo>
                <a:cubicBezTo>
                  <a:pt x="208280" y="208280"/>
                  <a:pt x="457200" y="123613"/>
                  <a:pt x="587587" y="71120"/>
                </a:cubicBezTo>
                <a:cubicBezTo>
                  <a:pt x="717974" y="18627"/>
                  <a:pt x="810260" y="9313"/>
                  <a:pt x="902547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직사각형 20"/>
          <p:cNvSpPr/>
          <p:nvPr/>
        </p:nvSpPr>
        <p:spPr>
          <a:xfrm>
            <a:off x="7249892" y="4815736"/>
            <a:ext cx="1105528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/>
              <a:t>A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B</a:t>
            </a:r>
            <a:endParaRPr lang="en-US" altLang="ko-KR" sz="1200" dirty="0"/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1043608" y="2708920"/>
            <a:ext cx="1430218" cy="717712"/>
          </a:xfrm>
          <a:prstGeom prst="wedgeRoundRectCallout">
            <a:avLst>
              <a:gd name="adj1" fmla="val 59724"/>
              <a:gd name="adj2" fmla="val 714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컴파일러는 묵시적으로 기본 클래스의 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생성자를</a:t>
            </a:r>
            <a:r>
              <a:rPr lang="ko-KR" altLang="en-US" sz="1000" dirty="0">
                <a:solidFill>
                  <a:schemeClr val="tx1"/>
                </a:solidFill>
              </a:rPr>
              <a:t> 호출하도록 </a:t>
            </a:r>
            <a:r>
              <a:rPr lang="ko-KR" altLang="en-US" sz="1000" dirty="0" err="1">
                <a:solidFill>
                  <a:schemeClr val="tx1"/>
                </a:solidFill>
              </a:rPr>
              <a:t>컴파일함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633269" y="4603611"/>
            <a:ext cx="1898830" cy="332509"/>
          </a:xfrm>
          <a:custGeom>
            <a:avLst/>
            <a:gdLst>
              <a:gd name="connsiteX0" fmla="*/ 0 w 1773381"/>
              <a:gd name="connsiteY0" fmla="*/ 332509 h 332509"/>
              <a:gd name="connsiteX1" fmla="*/ 655781 w 1773381"/>
              <a:gd name="connsiteY1" fmla="*/ 101600 h 332509"/>
              <a:gd name="connsiteX2" fmla="*/ 1773381 w 1773381"/>
              <a:gd name="connsiteY2" fmla="*/ 0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1" h="332509">
                <a:moveTo>
                  <a:pt x="0" y="332509"/>
                </a:moveTo>
                <a:cubicBezTo>
                  <a:pt x="180109" y="244763"/>
                  <a:pt x="360218" y="157018"/>
                  <a:pt x="655781" y="101600"/>
                </a:cubicBezTo>
                <a:cubicBezTo>
                  <a:pt x="951345" y="46182"/>
                  <a:pt x="1362363" y="23091"/>
                  <a:pt x="1773381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68078" y="1412776"/>
            <a:ext cx="7626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파생 클래스의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생성자에서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기본 클래스의 기본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생성자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호출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클래스에 기본 생성자가 없는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79812" y="2064779"/>
            <a:ext cx="372547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A(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x)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"</a:t>
            </a:r>
            <a:r>
              <a:rPr lang="ko-KR" altLang="en-US" sz="1200" dirty="0" err="1" smtClean="0"/>
              <a:t>매개변수생성자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A" &lt;&lt; </a:t>
            </a:r>
            <a:r>
              <a:rPr lang="en-US" altLang="ko-KR" sz="1200" dirty="0" smtClean="0"/>
              <a:t>x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79812" y="3684871"/>
            <a:ext cx="37254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B : public </a:t>
            </a:r>
            <a:r>
              <a:rPr lang="en-US" altLang="ko-KR" sz="1200" dirty="0"/>
              <a:t>A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B() </a:t>
            </a:r>
            <a:r>
              <a:rPr lang="en-US" altLang="ko-KR" sz="1200" dirty="0" smtClean="0"/>
              <a:t>{ // </a:t>
            </a:r>
            <a:r>
              <a:rPr lang="en-US" altLang="ko-KR" sz="1200" dirty="0"/>
              <a:t>A() </a:t>
            </a:r>
            <a:r>
              <a:rPr lang="ko-KR" altLang="en-US" sz="1200" dirty="0"/>
              <a:t>호출하도록 </a:t>
            </a:r>
            <a:r>
              <a:rPr lang="ko-KR" altLang="en-US" sz="1200" dirty="0" err="1" smtClean="0"/>
              <a:t>컴파일됨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 smtClean="0"/>
              <a:t> B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557" y="4238869"/>
            <a:ext cx="168803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 </a:t>
            </a:r>
            <a:r>
              <a:rPr lang="en-US" altLang="ko-KR" sz="1200" b="1" dirty="0" err="1" smtClean="0"/>
              <a:t>b</a:t>
            </a:r>
            <a:r>
              <a:rPr lang="en-US" altLang="ko-KR" sz="1200" b="1" dirty="0" smtClean="0"/>
              <a:t>;</a:t>
            </a:r>
            <a:r>
              <a:rPr lang="en-US" altLang="ko-KR" sz="1200" dirty="0" smtClean="0"/>
              <a:t> 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8" name="자유형 7"/>
          <p:cNvSpPr/>
          <p:nvPr/>
        </p:nvSpPr>
        <p:spPr>
          <a:xfrm>
            <a:off x="2160775" y="2623016"/>
            <a:ext cx="983648" cy="1551573"/>
          </a:xfrm>
          <a:custGeom>
            <a:avLst/>
            <a:gdLst>
              <a:gd name="connsiteX0" fmla="*/ 872067 w 902547"/>
              <a:gd name="connsiteY0" fmla="*/ 1330960 h 1330960"/>
              <a:gd name="connsiteX1" fmla="*/ 475827 w 902547"/>
              <a:gd name="connsiteY1" fmla="*/ 1148080 h 1330960"/>
              <a:gd name="connsiteX2" fmla="*/ 59267 w 902547"/>
              <a:gd name="connsiteY2" fmla="*/ 711200 h 1330960"/>
              <a:gd name="connsiteX3" fmla="*/ 120227 w 902547"/>
              <a:gd name="connsiteY3" fmla="*/ 314960 h 1330960"/>
              <a:gd name="connsiteX4" fmla="*/ 587587 w 902547"/>
              <a:gd name="connsiteY4" fmla="*/ 71120 h 1330960"/>
              <a:gd name="connsiteX5" fmla="*/ 902547 w 902547"/>
              <a:gd name="connsiteY5" fmla="*/ 0 h 13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547" h="1330960">
                <a:moveTo>
                  <a:pt x="872067" y="1330960"/>
                </a:moveTo>
                <a:cubicBezTo>
                  <a:pt x="741680" y="1291166"/>
                  <a:pt x="611294" y="1251373"/>
                  <a:pt x="475827" y="1148080"/>
                </a:cubicBezTo>
                <a:cubicBezTo>
                  <a:pt x="340360" y="1044787"/>
                  <a:pt x="118534" y="850053"/>
                  <a:pt x="59267" y="711200"/>
                </a:cubicBezTo>
                <a:cubicBezTo>
                  <a:pt x="0" y="572347"/>
                  <a:pt x="32174" y="421640"/>
                  <a:pt x="120227" y="314960"/>
                </a:cubicBezTo>
                <a:cubicBezTo>
                  <a:pt x="208280" y="208280"/>
                  <a:pt x="457200" y="123613"/>
                  <a:pt x="587587" y="71120"/>
                </a:cubicBezTo>
                <a:cubicBezTo>
                  <a:pt x="717974" y="18627"/>
                  <a:pt x="810260" y="9313"/>
                  <a:pt x="902547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72638" y="2537179"/>
            <a:ext cx="1284114" cy="600165"/>
          </a:xfrm>
          <a:prstGeom prst="wedgeRoundRectCallout">
            <a:avLst>
              <a:gd name="adj1" fmla="val 59724"/>
              <a:gd name="adj2" fmla="val 714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컴파일러가 </a:t>
            </a:r>
            <a:r>
              <a:rPr lang="en-US" altLang="ko-KR" sz="1000" dirty="0">
                <a:solidFill>
                  <a:schemeClr val="tx1"/>
                </a:solidFill>
              </a:rPr>
              <a:t>B()</a:t>
            </a:r>
            <a:r>
              <a:rPr lang="ko-KR" altLang="en-US" sz="1000" dirty="0">
                <a:solidFill>
                  <a:schemeClr val="tx1"/>
                </a:solidFill>
              </a:rPr>
              <a:t>에 대한 짝으로 </a:t>
            </a:r>
            <a:r>
              <a:rPr lang="en-US" altLang="ko-KR" sz="1000" dirty="0">
                <a:solidFill>
                  <a:schemeClr val="tx1"/>
                </a:solidFill>
              </a:rPr>
              <a:t>A()</a:t>
            </a:r>
            <a:r>
              <a:rPr lang="ko-KR" altLang="en-US" sz="1000" dirty="0">
                <a:solidFill>
                  <a:schemeClr val="tx1"/>
                </a:solidFill>
              </a:rPr>
              <a:t>를 찾을 수 없음</a:t>
            </a:r>
          </a:p>
        </p:txBody>
      </p:sp>
      <p:sp>
        <p:nvSpPr>
          <p:cNvPr id="12" name="곱셈 기호 11"/>
          <p:cNvSpPr/>
          <p:nvPr/>
        </p:nvSpPr>
        <p:spPr>
          <a:xfrm>
            <a:off x="2056752" y="3137344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228184" y="3878106"/>
            <a:ext cx="2520280" cy="406930"/>
          </a:xfrm>
          <a:prstGeom prst="wedgeRoundRectCallout">
            <a:avLst>
              <a:gd name="adj1" fmla="val -81680"/>
              <a:gd name="adj2" fmla="val 234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error C2512: ‘A' : </a:t>
            </a:r>
            <a:r>
              <a:rPr lang="ko-KR" altLang="en-US" sz="1000" dirty="0">
                <a:solidFill>
                  <a:schemeClr val="tx1"/>
                </a:solidFill>
              </a:rPr>
              <a:t>사용할 수 있는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적절한 기본 생성자가 없습니다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05286" y="3611989"/>
            <a:ext cx="1560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컴파일 오류 발생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!!!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1361661" y="4224130"/>
            <a:ext cx="1818861" cy="377687"/>
          </a:xfrm>
          <a:custGeom>
            <a:avLst/>
            <a:gdLst>
              <a:gd name="connsiteX0" fmla="*/ 0 w 1818861"/>
              <a:gd name="connsiteY0" fmla="*/ 377687 h 377687"/>
              <a:gd name="connsiteX1" fmla="*/ 1063487 w 1818861"/>
              <a:gd name="connsiteY1" fmla="*/ 268357 h 377687"/>
              <a:gd name="connsiteX2" fmla="*/ 1818861 w 1818861"/>
              <a:gd name="connsiteY2" fmla="*/ 0 h 37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861" h="377687">
                <a:moveTo>
                  <a:pt x="0" y="377687"/>
                </a:moveTo>
                <a:cubicBezTo>
                  <a:pt x="380172" y="354496"/>
                  <a:pt x="760344" y="331305"/>
                  <a:pt x="1063487" y="268357"/>
                </a:cubicBezTo>
                <a:cubicBezTo>
                  <a:pt x="1366631" y="205409"/>
                  <a:pt x="1592746" y="102704"/>
                  <a:pt x="1818861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7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매개 변수를 가진 파생 클래스의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묵시적으로 기본 클래스의 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선택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36564" y="2260029"/>
            <a:ext cx="372547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A() </a:t>
            </a:r>
            <a:r>
              <a:rPr lang="en-US" altLang="ko-KR" sz="1200" dirty="0" smtClean="0"/>
              <a:t>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A(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x) {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매개변수생성자</a:t>
            </a:r>
            <a:r>
              <a:rPr lang="en-US" altLang="ko-KR" sz="1200" dirty="0" smtClean="0"/>
              <a:t> A" &lt;&lt; x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6564" y="3914178"/>
            <a:ext cx="37254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B : public </a:t>
            </a:r>
            <a:r>
              <a:rPr lang="en-US" altLang="ko-KR" sz="1200" dirty="0"/>
              <a:t>A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/>
              <a:t>	B() </a:t>
            </a:r>
            <a:r>
              <a:rPr lang="en-US" altLang="ko-KR" sz="1200" dirty="0" smtClean="0"/>
              <a:t>{ // </a:t>
            </a:r>
            <a:r>
              <a:rPr lang="en-US" altLang="ko-KR" sz="1200" dirty="0"/>
              <a:t>A() </a:t>
            </a:r>
            <a:r>
              <a:rPr lang="ko-KR" altLang="en-US" sz="1200" dirty="0"/>
              <a:t>호출하도록 </a:t>
            </a:r>
            <a:r>
              <a:rPr lang="ko-KR" altLang="en-US" sz="1200" dirty="0" err="1" smtClean="0"/>
              <a:t>컴파일됨</a:t>
            </a:r>
            <a:r>
              <a:rPr lang="ko-KR" altLang="en-US" sz="1200" dirty="0" smtClean="0"/>
              <a:t>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en-US" altLang="ko-KR" sz="1200" dirty="0"/>
              <a:t> B"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x) </a:t>
            </a:r>
            <a:r>
              <a:rPr lang="en-US" altLang="ko-KR" sz="1200" dirty="0" smtClean="0"/>
              <a:t>{ // </a:t>
            </a:r>
            <a:r>
              <a:rPr lang="en-US" altLang="ko-KR" sz="1200" dirty="0"/>
              <a:t>A() </a:t>
            </a:r>
            <a:r>
              <a:rPr lang="ko-KR" altLang="en-US" sz="1200" dirty="0"/>
              <a:t>호출하도록 </a:t>
            </a:r>
            <a:r>
              <a:rPr lang="ko-KR" altLang="en-US" sz="1200" dirty="0" err="1" smtClean="0"/>
              <a:t>컴파일됨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</a:t>
            </a:r>
            <a:r>
              <a:rPr lang="ko-KR" altLang="en-US" sz="1200" dirty="0" err="1" smtClean="0"/>
              <a:t>매개변수생성자</a:t>
            </a:r>
            <a:r>
              <a:rPr lang="en-US" altLang="ko-KR" sz="1200" dirty="0" smtClean="0"/>
              <a:t> B</a:t>
            </a:r>
            <a:r>
              <a:rPr lang="en-US" altLang="ko-KR" sz="1200" dirty="0"/>
              <a:t>" &lt;&lt; </a:t>
            </a:r>
            <a:r>
              <a:rPr lang="en-US" altLang="ko-KR" sz="1200" dirty="0" smtClean="0"/>
              <a:t>x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134" y="5022173"/>
            <a:ext cx="168803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 b(5);</a:t>
            </a:r>
            <a:r>
              <a:rPr lang="en-US" altLang="ko-KR" sz="1200" dirty="0" smtClean="0"/>
              <a:t> 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8" name="자유형 7"/>
          <p:cNvSpPr/>
          <p:nvPr/>
        </p:nvSpPr>
        <p:spPr>
          <a:xfrm>
            <a:off x="2130352" y="2780928"/>
            <a:ext cx="983648" cy="2140092"/>
          </a:xfrm>
          <a:custGeom>
            <a:avLst/>
            <a:gdLst>
              <a:gd name="connsiteX0" fmla="*/ 872067 w 902547"/>
              <a:gd name="connsiteY0" fmla="*/ 1330960 h 1330960"/>
              <a:gd name="connsiteX1" fmla="*/ 475827 w 902547"/>
              <a:gd name="connsiteY1" fmla="*/ 1148080 h 1330960"/>
              <a:gd name="connsiteX2" fmla="*/ 59267 w 902547"/>
              <a:gd name="connsiteY2" fmla="*/ 711200 h 1330960"/>
              <a:gd name="connsiteX3" fmla="*/ 120227 w 902547"/>
              <a:gd name="connsiteY3" fmla="*/ 314960 h 1330960"/>
              <a:gd name="connsiteX4" fmla="*/ 587587 w 902547"/>
              <a:gd name="connsiteY4" fmla="*/ 71120 h 1330960"/>
              <a:gd name="connsiteX5" fmla="*/ 902547 w 902547"/>
              <a:gd name="connsiteY5" fmla="*/ 0 h 13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547" h="1330960">
                <a:moveTo>
                  <a:pt x="872067" y="1330960"/>
                </a:moveTo>
                <a:cubicBezTo>
                  <a:pt x="741680" y="1291166"/>
                  <a:pt x="611294" y="1251373"/>
                  <a:pt x="475827" y="1148080"/>
                </a:cubicBezTo>
                <a:cubicBezTo>
                  <a:pt x="340360" y="1044787"/>
                  <a:pt x="118534" y="850053"/>
                  <a:pt x="59267" y="711200"/>
                </a:cubicBezTo>
                <a:cubicBezTo>
                  <a:pt x="0" y="572347"/>
                  <a:pt x="32174" y="421640"/>
                  <a:pt x="120227" y="314960"/>
                </a:cubicBezTo>
                <a:cubicBezTo>
                  <a:pt x="208280" y="208280"/>
                  <a:pt x="457200" y="123613"/>
                  <a:pt x="587587" y="71120"/>
                </a:cubicBezTo>
                <a:cubicBezTo>
                  <a:pt x="717974" y="18627"/>
                  <a:pt x="810260" y="9313"/>
                  <a:pt x="902547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직사각형 8"/>
          <p:cNvSpPr/>
          <p:nvPr/>
        </p:nvSpPr>
        <p:spPr>
          <a:xfrm>
            <a:off x="6778062" y="5197306"/>
            <a:ext cx="1997280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err="1" smtClean="0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A</a:t>
            </a:r>
            <a:endParaRPr lang="en-US" altLang="ko-KR" sz="1200" dirty="0"/>
          </a:p>
          <a:p>
            <a:r>
              <a:rPr lang="ko-KR" altLang="en-US" sz="1200" dirty="0" smtClean="0"/>
              <a:t>매개변수생성자 </a:t>
            </a:r>
            <a:r>
              <a:rPr lang="en-US" altLang="ko-KR" sz="1200" dirty="0" smtClean="0"/>
              <a:t>B5</a:t>
            </a:r>
            <a:endParaRPr lang="en-US" altLang="ko-KR" sz="12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83568" y="3183359"/>
            <a:ext cx="1284114" cy="877163"/>
          </a:xfrm>
          <a:prstGeom prst="wedgeRoundRectCallout">
            <a:avLst>
              <a:gd name="adj1" fmla="val 65478"/>
              <a:gd name="adj2" fmla="val 208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컴파일러는 묵시적으로 기본 클래스의 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생성자를</a:t>
            </a:r>
            <a:r>
              <a:rPr lang="ko-KR" altLang="en-US" sz="1000" dirty="0">
                <a:solidFill>
                  <a:schemeClr val="tx1"/>
                </a:solidFill>
              </a:rPr>
              <a:t> 호출하도록 </a:t>
            </a:r>
            <a:r>
              <a:rPr lang="ko-KR" altLang="en-US" sz="1000" dirty="0" err="1">
                <a:solidFill>
                  <a:schemeClr val="tx1"/>
                </a:solidFill>
              </a:rPr>
              <a:t>컴파일함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910" y="1364574"/>
            <a:ext cx="7968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파생 클래스의 매개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변수를 가진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생성자가 기본 클래스의 기본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생성자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 호출</a:t>
            </a:r>
          </a:p>
        </p:txBody>
      </p:sp>
      <p:sp>
        <p:nvSpPr>
          <p:cNvPr id="12" name="자유형 11"/>
          <p:cNvSpPr/>
          <p:nvPr/>
        </p:nvSpPr>
        <p:spPr>
          <a:xfrm>
            <a:off x="1292359" y="4954467"/>
            <a:ext cx="1818861" cy="377687"/>
          </a:xfrm>
          <a:custGeom>
            <a:avLst/>
            <a:gdLst>
              <a:gd name="connsiteX0" fmla="*/ 0 w 1818861"/>
              <a:gd name="connsiteY0" fmla="*/ 377687 h 377687"/>
              <a:gd name="connsiteX1" fmla="*/ 1063487 w 1818861"/>
              <a:gd name="connsiteY1" fmla="*/ 268357 h 377687"/>
              <a:gd name="connsiteX2" fmla="*/ 1818861 w 1818861"/>
              <a:gd name="connsiteY2" fmla="*/ 0 h 37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861" h="377687">
                <a:moveTo>
                  <a:pt x="0" y="377687"/>
                </a:moveTo>
                <a:cubicBezTo>
                  <a:pt x="380172" y="354496"/>
                  <a:pt x="760344" y="331305"/>
                  <a:pt x="1063487" y="268357"/>
                </a:cubicBezTo>
                <a:cubicBezTo>
                  <a:pt x="1366631" y="205409"/>
                  <a:pt x="1592746" y="102704"/>
                  <a:pt x="1818861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3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파생 클래스의 </a:t>
            </a:r>
            <a:r>
              <a:rPr lang="ko-KR" altLang="en-US" dirty="0" err="1" smtClean="0"/>
              <a:t>생성자에서</a:t>
            </a:r>
            <a:r>
              <a:rPr lang="ko-KR" altLang="en-US" dirty="0" smtClean="0"/>
              <a:t> 명시적으로 기본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05911" y="2095983"/>
            <a:ext cx="372547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A() { 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A(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x)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 smtClean="0"/>
              <a:t>매개변수생성자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A" &lt;&lt; </a:t>
            </a:r>
            <a:r>
              <a:rPr lang="en-US" altLang="ko-KR" sz="1200" dirty="0" smtClean="0"/>
              <a:t>x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05909" y="3690898"/>
            <a:ext cx="37254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B : public </a:t>
            </a:r>
            <a:r>
              <a:rPr lang="en-US" altLang="ko-KR" sz="1200" dirty="0"/>
              <a:t>A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/>
              <a:t>	B() { // </a:t>
            </a:r>
            <a:r>
              <a:rPr lang="en-US" altLang="ko-KR" sz="1200" dirty="0" smtClean="0"/>
              <a:t>A() </a:t>
            </a:r>
            <a:r>
              <a:rPr lang="ko-KR" altLang="en-US" sz="1200" dirty="0" smtClean="0"/>
              <a:t>호출하도록 </a:t>
            </a:r>
            <a:r>
              <a:rPr lang="ko-KR" altLang="en-US" sz="1200" dirty="0" err="1" smtClean="0"/>
              <a:t>컴파일됨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en-US" altLang="ko-KR" sz="1200" dirty="0"/>
              <a:t> B"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x) :  A(x+3) </a:t>
            </a:r>
            <a:r>
              <a:rPr lang="en-US" altLang="ko-KR" sz="1200" dirty="0" smtClean="0"/>
              <a:t>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매개변수생성자</a:t>
            </a:r>
            <a:r>
              <a:rPr lang="en-US" altLang="ko-KR" sz="1200" dirty="0" smtClean="0"/>
              <a:t> B</a:t>
            </a:r>
            <a:r>
              <a:rPr lang="en-US" altLang="ko-KR" sz="1200" dirty="0"/>
              <a:t>" &lt;&lt; </a:t>
            </a:r>
            <a:r>
              <a:rPr lang="en-US" altLang="ko-KR" sz="1200" dirty="0" smtClean="0"/>
              <a:t>x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9479" y="4798893"/>
            <a:ext cx="168803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 b(5);</a:t>
            </a:r>
            <a:r>
              <a:rPr lang="en-US" altLang="ko-KR" sz="1200" dirty="0" smtClean="0"/>
              <a:t> 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732240" y="4983558"/>
            <a:ext cx="1938097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err="1" smtClean="0"/>
              <a:t>매개변</a:t>
            </a:r>
            <a:r>
              <a:rPr lang="ko-KR" altLang="en-US" sz="1200" dirty="0" err="1"/>
              <a:t>수</a:t>
            </a:r>
            <a:r>
              <a:rPr lang="ko-KR" altLang="en-US" sz="1200" dirty="0" err="1" smtClean="0"/>
              <a:t>생성자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A8</a:t>
            </a:r>
            <a:endParaRPr lang="en-US" altLang="ko-KR" sz="1200" dirty="0"/>
          </a:p>
          <a:p>
            <a:r>
              <a:rPr lang="ko-KR" altLang="en-US" sz="1200" dirty="0" err="1" smtClean="0"/>
              <a:t>매개변수생성자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B5</a:t>
            </a:r>
            <a:endParaRPr lang="en-US" altLang="ko-KR" sz="12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967938" y="2493041"/>
            <a:ext cx="1284114" cy="877163"/>
          </a:xfrm>
          <a:prstGeom prst="wedgeRoundRectCallout">
            <a:avLst>
              <a:gd name="adj1" fmla="val 59724"/>
              <a:gd name="adj2" fmla="val 714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파생 클래스의 생성자가 명시적으로 기본 클래스의 </a:t>
            </a:r>
            <a:r>
              <a:rPr lang="ko-KR" altLang="en-US" sz="1000" dirty="0" err="1">
                <a:solidFill>
                  <a:schemeClr val="tx1"/>
                </a:solidFill>
              </a:rPr>
              <a:t>생성자를</a:t>
            </a:r>
            <a:r>
              <a:rPr lang="ko-KR" altLang="en-US" sz="1000" dirty="0">
                <a:solidFill>
                  <a:schemeClr val="tx1"/>
                </a:solidFill>
              </a:rPr>
              <a:t> 선택 호출함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91262" y="4582917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B(5) </a:t>
            </a:r>
            <a:r>
              <a:rPr lang="ko-KR" altLang="en-US" sz="1200" dirty="0" smtClean="0">
                <a:solidFill>
                  <a:srgbClr val="00B050"/>
                </a:solidFill>
              </a:rPr>
              <a:t>호출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7664" y="3814278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A(8) </a:t>
            </a:r>
            <a:r>
              <a:rPr lang="ko-KR" altLang="en-US" sz="1200" dirty="0" smtClean="0">
                <a:solidFill>
                  <a:srgbClr val="00B050"/>
                </a:solidFill>
              </a:rPr>
              <a:t>호출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2252052" y="2788480"/>
            <a:ext cx="1466508" cy="1880503"/>
          </a:xfrm>
          <a:custGeom>
            <a:avLst/>
            <a:gdLst>
              <a:gd name="connsiteX0" fmla="*/ 1466508 w 1466508"/>
              <a:gd name="connsiteY0" fmla="*/ 1737360 h 1737360"/>
              <a:gd name="connsiteX1" fmla="*/ 23788 w 1466508"/>
              <a:gd name="connsiteY1" fmla="*/ 1107440 h 1737360"/>
              <a:gd name="connsiteX2" fmla="*/ 704508 w 1466508"/>
              <a:gd name="connsiteY2" fmla="*/ 0 h 173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508" h="1737360">
                <a:moveTo>
                  <a:pt x="1466508" y="1737360"/>
                </a:moveTo>
                <a:cubicBezTo>
                  <a:pt x="808648" y="1567180"/>
                  <a:pt x="150788" y="1397000"/>
                  <a:pt x="23788" y="1107440"/>
                </a:cubicBezTo>
                <a:cubicBezTo>
                  <a:pt x="-103212" y="817880"/>
                  <a:pt x="300648" y="408940"/>
                  <a:pt x="704508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1166445" y="4749151"/>
            <a:ext cx="1818861" cy="377687"/>
          </a:xfrm>
          <a:custGeom>
            <a:avLst/>
            <a:gdLst>
              <a:gd name="connsiteX0" fmla="*/ 0 w 1818861"/>
              <a:gd name="connsiteY0" fmla="*/ 377687 h 377687"/>
              <a:gd name="connsiteX1" fmla="*/ 1063487 w 1818861"/>
              <a:gd name="connsiteY1" fmla="*/ 268357 h 377687"/>
              <a:gd name="connsiteX2" fmla="*/ 1818861 w 1818861"/>
              <a:gd name="connsiteY2" fmla="*/ 0 h 37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861" h="377687">
                <a:moveTo>
                  <a:pt x="0" y="377687"/>
                </a:moveTo>
                <a:cubicBezTo>
                  <a:pt x="380172" y="354496"/>
                  <a:pt x="760344" y="331305"/>
                  <a:pt x="1063487" y="268357"/>
                </a:cubicBezTo>
                <a:cubicBezTo>
                  <a:pt x="1366631" y="205409"/>
                  <a:pt x="1592746" y="102704"/>
                  <a:pt x="1818861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52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컴파일러의 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 코드 삽입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51720" y="1988840"/>
            <a:ext cx="53285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smtClean="0"/>
              <a:t>class </a:t>
            </a:r>
            <a:r>
              <a:rPr lang="en-US" altLang="ko-KR" sz="1600" dirty="0"/>
              <a:t>B {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B</a:t>
            </a:r>
            <a:r>
              <a:rPr lang="en-US" altLang="ko-KR" sz="1600" dirty="0"/>
              <a:t>() </a:t>
            </a:r>
            <a:r>
              <a:rPr lang="en-US" altLang="ko-KR" sz="1600" dirty="0">
                <a:solidFill>
                  <a:srgbClr val="0070C0"/>
                </a:solidFill>
              </a:rPr>
              <a:t>: A() </a:t>
            </a:r>
            <a:r>
              <a:rPr lang="en-US" altLang="ko-KR" sz="1600" dirty="0"/>
              <a:t>{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"</a:t>
            </a:r>
            <a:r>
              <a:rPr lang="ko-KR" altLang="en-US" sz="1600" dirty="0" err="1"/>
              <a:t>생성자</a:t>
            </a:r>
            <a:r>
              <a:rPr lang="ko-KR" altLang="en-US" sz="1600" dirty="0"/>
              <a:t> </a:t>
            </a:r>
            <a:r>
              <a:rPr lang="en-US" altLang="ko-KR" sz="1600" dirty="0"/>
              <a:t>B" &lt;&lt; </a:t>
            </a:r>
            <a:r>
              <a:rPr lang="en-US" altLang="ko-KR" sz="1600" dirty="0" err="1"/>
              <a:t>endll</a:t>
            </a:r>
            <a:r>
              <a:rPr lang="en-US" altLang="ko-KR" sz="1600" dirty="0" smtClean="0"/>
              <a:t>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} 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B(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x) </a:t>
            </a:r>
            <a:r>
              <a:rPr lang="en-US" altLang="ko-KR" sz="1600" dirty="0">
                <a:solidFill>
                  <a:srgbClr val="0070C0"/>
                </a:solidFill>
              </a:rPr>
              <a:t>: A() </a:t>
            </a:r>
            <a:r>
              <a:rPr lang="en-US" altLang="ko-KR" sz="1600" dirty="0"/>
              <a:t>{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"</a:t>
            </a:r>
            <a:r>
              <a:rPr lang="ko-KR" altLang="en-US" sz="1600" dirty="0" err="1"/>
              <a:t>매개변수생성자</a:t>
            </a:r>
            <a:r>
              <a:rPr lang="ko-KR" altLang="en-US" sz="1600" dirty="0"/>
              <a:t> </a:t>
            </a:r>
            <a:r>
              <a:rPr lang="en-US" altLang="ko-KR" sz="1600" dirty="0"/>
              <a:t>B" &lt;&lt; x &lt;&lt; </a:t>
            </a:r>
            <a:r>
              <a:rPr lang="en-US" altLang="ko-KR" sz="1600" dirty="0" err="1"/>
              <a:t>endll</a:t>
            </a:r>
            <a:r>
              <a:rPr lang="en-US" altLang="ko-KR" sz="1600" dirty="0" smtClean="0"/>
              <a:t>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}</a:t>
            </a:r>
          </a:p>
          <a:p>
            <a:pPr defTabSz="180000"/>
            <a:r>
              <a:rPr lang="en-US" altLang="ko-KR" sz="1600" dirty="0" smtClean="0"/>
              <a:t>}; </a:t>
            </a:r>
            <a:endParaRPr lang="ko-KR" altLang="en-US" sz="16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779912" y="1779349"/>
            <a:ext cx="1584176" cy="438582"/>
          </a:xfrm>
          <a:prstGeom prst="wedgeRoundRectCallout">
            <a:avLst>
              <a:gd name="adj1" fmla="val -99008"/>
              <a:gd name="adj2" fmla="val 782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컴파일러가 묵시적으로 삽입한 코드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139952" y="2758934"/>
            <a:ext cx="1584176" cy="438582"/>
          </a:xfrm>
          <a:prstGeom prst="wedgeRoundRectCallout">
            <a:avLst>
              <a:gd name="adj1" fmla="val -99008"/>
              <a:gd name="adj2" fmla="val 782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컴파일러가 묵시적으로 삽입한 코드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오버라이딩</a:t>
            </a:r>
            <a:r>
              <a:rPr lang="en-US" altLang="ko-KR" dirty="0" smtClean="0"/>
              <a:t>(Overriding) : </a:t>
            </a:r>
            <a:r>
              <a:rPr lang="ko-KR" altLang="en-US" dirty="0" smtClean="0"/>
              <a:t>재정의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재정의</a:t>
            </a:r>
            <a:r>
              <a:rPr lang="en-US" altLang="ko-KR" dirty="0">
                <a:latin typeface="+mn-ea"/>
              </a:rPr>
              <a:t>(overriding):</a:t>
            </a:r>
            <a:r>
              <a:rPr lang="ko-KR" altLang="en-US" dirty="0">
                <a:latin typeface="+mn-ea"/>
              </a:rPr>
              <a:t> 자식 클래스가 필요에 따라 상속된 멤버 함수를 다시 정의하는 것</a:t>
            </a: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9"/>
          <a:stretch>
            <a:fillRect/>
          </a:stretch>
        </p:blipFill>
        <p:spPr bwMode="auto">
          <a:xfrm>
            <a:off x="5259183" y="1847966"/>
            <a:ext cx="3046357" cy="2072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43608" y="2297428"/>
            <a:ext cx="3888432" cy="4085753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100" dirty="0">
                <a:latin typeface="+mn-ea"/>
                <a:ea typeface="+mn-ea"/>
              </a:rPr>
              <a:t>#include &lt;</a:t>
            </a:r>
            <a:r>
              <a:rPr kumimoji="0" lang="en-US" altLang="ko-KR" sz="1100" dirty="0" err="1">
                <a:latin typeface="+mn-ea"/>
                <a:ea typeface="+mn-ea"/>
              </a:rPr>
              <a:t>iostream</a:t>
            </a:r>
            <a:r>
              <a:rPr kumimoji="0" lang="en-US" altLang="ko-KR" sz="1100" dirty="0">
                <a:latin typeface="+mn-ea"/>
                <a:ea typeface="+mn-ea"/>
              </a:rPr>
              <a:t>&gt;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100" dirty="0">
                <a:latin typeface="+mn-ea"/>
                <a:ea typeface="+mn-ea"/>
              </a:rPr>
              <a:t>#include &lt;string&gt;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100" dirty="0">
                <a:latin typeface="+mn-ea"/>
                <a:ea typeface="+mn-ea"/>
              </a:rPr>
              <a:t>using namespace </a:t>
            </a:r>
            <a:r>
              <a:rPr kumimoji="0" lang="en-US" altLang="ko-KR" sz="1100" dirty="0" err="1">
                <a:latin typeface="+mn-ea"/>
                <a:ea typeface="+mn-ea"/>
              </a:rPr>
              <a:t>std</a:t>
            </a:r>
            <a:r>
              <a:rPr kumimoji="0" lang="en-US" altLang="ko-KR" sz="1100" dirty="0">
                <a:latin typeface="+mn-ea"/>
                <a:ea typeface="+mn-ea"/>
              </a:rPr>
              <a:t>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100" dirty="0"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100" dirty="0">
                <a:latin typeface="+mn-ea"/>
                <a:ea typeface="+mn-ea"/>
              </a:rPr>
              <a:t>class Car {	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100" dirty="0">
                <a:latin typeface="+mn-ea"/>
                <a:ea typeface="+mn-ea"/>
              </a:rPr>
              <a:t>public: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100" dirty="0" smtClean="0">
                <a:latin typeface="+mn-ea"/>
                <a:ea typeface="+mn-ea"/>
              </a:rPr>
              <a:t>     </a:t>
            </a:r>
            <a:r>
              <a:rPr kumimoji="0" lang="en-US" altLang="ko-KR" sz="1100" dirty="0" err="1" smtClean="0">
                <a:latin typeface="+mn-ea"/>
                <a:ea typeface="+mn-ea"/>
              </a:rPr>
              <a:t>int</a:t>
            </a:r>
            <a:r>
              <a:rPr kumimoji="0" lang="en-US" altLang="ko-KR" sz="1100" dirty="0" smtClean="0">
                <a:latin typeface="+mn-ea"/>
                <a:ea typeface="+mn-ea"/>
              </a:rPr>
              <a:t> </a:t>
            </a:r>
            <a:r>
              <a:rPr kumimoji="0" lang="en-US" altLang="ko-KR" sz="1100" dirty="0" err="1">
                <a:latin typeface="+mn-ea"/>
                <a:ea typeface="+mn-ea"/>
              </a:rPr>
              <a:t>getHP</a:t>
            </a:r>
            <a:r>
              <a:rPr kumimoji="0" lang="en-US" altLang="ko-KR" sz="1100" dirty="0" smtClean="0">
                <a:latin typeface="+mn-ea"/>
                <a:ea typeface="+mn-ea"/>
              </a:rPr>
              <a:t>()</a:t>
            </a:r>
            <a:r>
              <a:rPr kumimoji="0" lang="ko-KR" altLang="en-US" sz="1100" dirty="0">
                <a:latin typeface="+mn-ea"/>
                <a:ea typeface="+mn-ea"/>
              </a:rPr>
              <a:t>	</a:t>
            </a:r>
            <a:r>
              <a:rPr kumimoji="0" lang="en-US" altLang="ko-KR" sz="1100" dirty="0">
                <a:latin typeface="+mn-ea"/>
                <a:ea typeface="+mn-ea"/>
              </a:rPr>
              <a:t>{		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100" dirty="0">
                <a:latin typeface="+mn-ea"/>
                <a:ea typeface="+mn-ea"/>
              </a:rPr>
              <a:t>	return 100;	// 100</a:t>
            </a:r>
            <a:r>
              <a:rPr kumimoji="0" lang="ko-KR" altLang="en-US" sz="1100" dirty="0" err="1">
                <a:latin typeface="+mn-ea"/>
                <a:ea typeface="+mn-ea"/>
              </a:rPr>
              <a:t>마력반환</a:t>
            </a:r>
            <a:endParaRPr kumimoji="0" lang="ko-KR" altLang="en-US" sz="1100" dirty="0"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100" dirty="0" smtClean="0">
                <a:latin typeface="+mn-ea"/>
                <a:ea typeface="+mn-ea"/>
              </a:rPr>
              <a:t>     }</a:t>
            </a:r>
            <a:endParaRPr kumimoji="0" lang="en-US" altLang="ko-KR" sz="1100" dirty="0"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100" dirty="0">
                <a:latin typeface="+mn-ea"/>
                <a:ea typeface="+mn-ea"/>
              </a:rPr>
              <a:t>};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100" dirty="0"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100" dirty="0">
                <a:latin typeface="+mn-ea"/>
                <a:ea typeface="+mn-ea"/>
              </a:rPr>
              <a:t>class </a:t>
            </a:r>
            <a:r>
              <a:rPr kumimoji="0" lang="en-US" altLang="ko-KR" sz="1100" dirty="0" err="1">
                <a:latin typeface="+mn-ea"/>
                <a:ea typeface="+mn-ea"/>
              </a:rPr>
              <a:t>SportsCar</a:t>
            </a:r>
            <a:r>
              <a:rPr kumimoji="0" lang="en-US" altLang="ko-KR" sz="1100" dirty="0">
                <a:latin typeface="+mn-ea"/>
                <a:ea typeface="+mn-ea"/>
              </a:rPr>
              <a:t> : public Car {	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100" dirty="0">
                <a:latin typeface="+mn-ea"/>
                <a:ea typeface="+mn-ea"/>
              </a:rPr>
              <a:t>public: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100" dirty="0" smtClean="0">
                <a:latin typeface="+mn-ea"/>
                <a:ea typeface="+mn-ea"/>
              </a:rPr>
              <a:t>     </a:t>
            </a:r>
            <a:r>
              <a:rPr kumimoji="0" lang="en-US" altLang="ko-KR" sz="1100" dirty="0" err="1" smtClean="0">
                <a:latin typeface="+mn-ea"/>
                <a:ea typeface="+mn-ea"/>
              </a:rPr>
              <a:t>int</a:t>
            </a:r>
            <a:r>
              <a:rPr kumimoji="0" lang="en-US" altLang="ko-KR" sz="1100" dirty="0" smtClean="0">
                <a:latin typeface="+mn-ea"/>
                <a:ea typeface="+mn-ea"/>
              </a:rPr>
              <a:t> </a:t>
            </a:r>
            <a:r>
              <a:rPr kumimoji="0" lang="en-US" altLang="ko-KR" sz="1100" dirty="0" err="1">
                <a:latin typeface="+mn-ea"/>
                <a:ea typeface="+mn-ea"/>
              </a:rPr>
              <a:t>getHP</a:t>
            </a:r>
            <a:r>
              <a:rPr kumimoji="0" lang="en-US" altLang="ko-KR" sz="1100" dirty="0" smtClean="0">
                <a:latin typeface="+mn-ea"/>
                <a:ea typeface="+mn-ea"/>
              </a:rPr>
              <a:t>(){</a:t>
            </a:r>
            <a:endParaRPr kumimoji="0" lang="en-US" altLang="ko-KR" sz="1100" dirty="0"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100" dirty="0">
                <a:latin typeface="+mn-ea"/>
                <a:ea typeface="+mn-ea"/>
              </a:rPr>
              <a:t>	return 300;	// 300</a:t>
            </a:r>
            <a:r>
              <a:rPr kumimoji="0" lang="ko-KR" altLang="en-US" sz="1100" dirty="0" err="1">
                <a:latin typeface="+mn-ea"/>
                <a:ea typeface="+mn-ea"/>
              </a:rPr>
              <a:t>마력반환</a:t>
            </a:r>
            <a:endParaRPr kumimoji="0" lang="ko-KR" altLang="en-US" sz="1100" dirty="0"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100" dirty="0" smtClean="0">
                <a:latin typeface="+mn-ea"/>
                <a:ea typeface="+mn-ea"/>
              </a:rPr>
              <a:t>     }</a:t>
            </a:r>
            <a:endParaRPr kumimoji="0" lang="en-US" altLang="ko-KR" sz="1100" dirty="0"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100" dirty="0" smtClean="0">
                <a:latin typeface="+mn-ea"/>
                <a:ea typeface="+mn-ea"/>
              </a:rPr>
              <a:t>};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100" dirty="0" smtClean="0"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100" dirty="0" err="1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 main</a:t>
            </a:r>
            <a:r>
              <a:rPr kumimoji="0" lang="en-US" altLang="ko-KR" sz="1100" dirty="0" smtClean="0">
                <a:solidFill>
                  <a:srgbClr val="000000"/>
                </a:solidFill>
                <a:latin typeface="+mn-ea"/>
                <a:ea typeface="+mn-ea"/>
              </a:rPr>
              <a:t>(){</a:t>
            </a:r>
            <a:endParaRPr kumimoji="0" lang="en-US" altLang="ko-KR" sz="110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kumimoji="0" lang="en-US" altLang="ko-KR" sz="1100" dirty="0" err="1">
                <a:solidFill>
                  <a:srgbClr val="000000"/>
                </a:solidFill>
                <a:latin typeface="+mn-ea"/>
                <a:ea typeface="+mn-ea"/>
              </a:rPr>
              <a:t>SportsCar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100" dirty="0" err="1">
                <a:solidFill>
                  <a:srgbClr val="000000"/>
                </a:solidFill>
                <a:latin typeface="+mn-ea"/>
                <a:ea typeface="+mn-ea"/>
              </a:rPr>
              <a:t>sc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kumimoji="0" lang="en-US" altLang="ko-KR" sz="1100" dirty="0" err="1">
                <a:solidFill>
                  <a:srgbClr val="000000"/>
                </a:solidFill>
                <a:latin typeface="+mn-ea"/>
                <a:ea typeface="+mn-ea"/>
              </a:rPr>
              <a:t>cout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 &lt;&lt; </a:t>
            </a:r>
            <a:r>
              <a:rPr kumimoji="0" lang="en-US" altLang="ko-KR" sz="1100" dirty="0">
                <a:solidFill>
                  <a:srgbClr val="A31515"/>
                </a:solidFill>
                <a:latin typeface="+mn-ea"/>
                <a:ea typeface="+mn-ea"/>
              </a:rPr>
              <a:t>"</a:t>
            </a:r>
            <a:r>
              <a:rPr kumimoji="0" lang="ko-KR" altLang="en-US" sz="1100" dirty="0">
                <a:solidFill>
                  <a:srgbClr val="A31515"/>
                </a:solidFill>
                <a:latin typeface="+mn-ea"/>
                <a:ea typeface="+mn-ea"/>
              </a:rPr>
              <a:t>마력</a:t>
            </a:r>
            <a:r>
              <a:rPr kumimoji="0" lang="en-US" altLang="ko-KR" sz="1100" dirty="0">
                <a:solidFill>
                  <a:srgbClr val="A31515"/>
                </a:solidFill>
                <a:latin typeface="+mn-ea"/>
                <a:ea typeface="+mn-ea"/>
              </a:rPr>
              <a:t>: "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 &lt;&lt; </a:t>
            </a:r>
            <a:r>
              <a:rPr kumimoji="0" lang="en-US" altLang="ko-KR" sz="1100" dirty="0" err="1">
                <a:solidFill>
                  <a:srgbClr val="000000"/>
                </a:solidFill>
                <a:latin typeface="+mn-ea"/>
                <a:ea typeface="+mn-ea"/>
              </a:rPr>
              <a:t>sc.getHP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() &lt;&lt; </a:t>
            </a:r>
            <a:r>
              <a:rPr kumimoji="0" lang="en-US" altLang="ko-KR" sz="1100" dirty="0" err="1">
                <a:solidFill>
                  <a:srgbClr val="000000"/>
                </a:solidFill>
                <a:latin typeface="+mn-ea"/>
                <a:ea typeface="+mn-ea"/>
              </a:rPr>
              <a:t>endl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kumimoji="0" lang="en-US" altLang="ko-KR" sz="1100" dirty="0">
                <a:solidFill>
                  <a:srgbClr val="0000FF"/>
                </a:solidFill>
                <a:latin typeface="+mn-ea"/>
                <a:ea typeface="+mn-ea"/>
              </a:rPr>
              <a:t>return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 0;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100" dirty="0" smtClean="0">
                <a:solidFill>
                  <a:srgbClr val="000000"/>
                </a:solidFill>
                <a:latin typeface="+mn-ea"/>
                <a:ea typeface="+mn-ea"/>
              </a:rPr>
              <a:t>}</a:t>
            </a:r>
            <a:endParaRPr kumimoji="0" lang="en-US" altLang="ko-KR" sz="1100" dirty="0">
              <a:latin typeface="+mn-ea"/>
              <a:ea typeface="+mn-ea"/>
            </a:endParaRPr>
          </a:p>
        </p:txBody>
      </p:sp>
      <p:sp>
        <p:nvSpPr>
          <p:cNvPr id="7" name="_x32171984"/>
          <p:cNvSpPr>
            <a:spLocks noChangeArrowheads="1"/>
          </p:cNvSpPr>
          <p:nvPr/>
        </p:nvSpPr>
        <p:spPr bwMode="auto">
          <a:xfrm>
            <a:off x="2915816" y="6076183"/>
            <a:ext cx="2838725" cy="6842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lang="ko-KR" altLang="ko-KR" sz="1200" dirty="0">
                <a:latin typeface="+mn-ea"/>
                <a:ea typeface="+mn-ea"/>
              </a:rPr>
              <a:t>마력: 300</a:t>
            </a: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lang="ko-KR" altLang="ko-KR" sz="1200" dirty="0">
                <a:latin typeface="+mn-ea"/>
                <a:ea typeface="+mn-ea"/>
              </a:rPr>
              <a:t>계속하려면 아무 키나 누르십시오 . . .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125970" y="4518857"/>
            <a:ext cx="3847753" cy="11043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ko-KR" sz="1200" dirty="0" err="1">
                <a:latin typeface="+mn-ea"/>
                <a:ea typeface="+mn-ea"/>
              </a:rPr>
              <a:t>int</a:t>
            </a:r>
            <a:r>
              <a:rPr lang="en-US" altLang="ko-KR" sz="1200" dirty="0">
                <a:latin typeface="+mn-ea"/>
                <a:ea typeface="+mn-ea"/>
              </a:rPr>
              <a:t> main</a:t>
            </a:r>
            <a:r>
              <a:rPr lang="en-US" altLang="ko-KR" sz="1200" dirty="0" smtClean="0">
                <a:latin typeface="+mn-ea"/>
                <a:ea typeface="+mn-ea"/>
              </a:rPr>
              <a:t>(){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en-US" altLang="ko-KR" sz="1200" dirty="0" err="1">
                <a:latin typeface="+mn-ea"/>
                <a:ea typeface="+mn-ea"/>
              </a:rPr>
              <a:t>SportsCar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sc</a:t>
            </a:r>
            <a:r>
              <a:rPr lang="en-US" altLang="ko-KR" sz="1200" dirty="0">
                <a:latin typeface="+mn-ea"/>
                <a:ea typeface="+mn-ea"/>
              </a:rPr>
              <a:t>;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en-US" altLang="ko-KR" sz="1200" dirty="0" err="1">
                <a:latin typeface="+mn-ea"/>
                <a:ea typeface="+mn-ea"/>
              </a:rPr>
              <a:t>cout</a:t>
            </a:r>
            <a:r>
              <a:rPr lang="en-US" altLang="ko-KR" sz="1200" dirty="0">
                <a:latin typeface="+mn-ea"/>
                <a:ea typeface="+mn-ea"/>
              </a:rPr>
              <a:t> &lt;&lt; "</a:t>
            </a:r>
            <a:r>
              <a:rPr lang="ko-KR" altLang="en-US" sz="1200" dirty="0">
                <a:latin typeface="+mn-ea"/>
                <a:ea typeface="+mn-ea"/>
              </a:rPr>
              <a:t>마력</a:t>
            </a:r>
            <a:r>
              <a:rPr lang="en-US" altLang="ko-KR" sz="1200" dirty="0">
                <a:latin typeface="+mn-ea"/>
                <a:ea typeface="+mn-ea"/>
              </a:rPr>
              <a:t>: " &lt;&lt;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sc.Car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::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getHP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() </a:t>
            </a:r>
            <a:r>
              <a:rPr lang="en-US" altLang="ko-KR" sz="1200" dirty="0">
                <a:latin typeface="+mn-ea"/>
                <a:ea typeface="+mn-ea"/>
              </a:rPr>
              <a:t>&lt;&lt; </a:t>
            </a:r>
            <a:r>
              <a:rPr lang="en-US" altLang="ko-KR" sz="1200" dirty="0" err="1">
                <a:latin typeface="+mn-ea"/>
                <a:ea typeface="+mn-ea"/>
              </a:rPr>
              <a:t>endl</a:t>
            </a:r>
            <a:r>
              <a:rPr lang="en-US" altLang="ko-KR" sz="1200" dirty="0">
                <a:latin typeface="+mn-ea"/>
                <a:ea typeface="+mn-ea"/>
              </a:rPr>
              <a:t>;	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ko-KR" sz="1200" dirty="0">
                <a:latin typeface="+mn-ea"/>
                <a:ea typeface="+mn-ea"/>
              </a:rPr>
              <a:t>	return 0;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ko-KR" sz="1200" dirty="0">
                <a:latin typeface="+mn-ea"/>
                <a:ea typeface="+mn-ea"/>
              </a:rPr>
              <a:t>}</a:t>
            </a:r>
          </a:p>
        </p:txBody>
      </p:sp>
      <p:sp>
        <p:nvSpPr>
          <p:cNvPr id="9" name="_x32171984"/>
          <p:cNvSpPr>
            <a:spLocks noChangeArrowheads="1"/>
          </p:cNvSpPr>
          <p:nvPr/>
        </p:nvSpPr>
        <p:spPr bwMode="auto">
          <a:xfrm>
            <a:off x="5924237" y="5391970"/>
            <a:ext cx="2900334" cy="6842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lang="ko-KR" altLang="ko-KR" sz="1200" dirty="0">
                <a:latin typeface="+mn-ea"/>
                <a:ea typeface="+mn-ea"/>
              </a:rPr>
              <a:t>마력: </a:t>
            </a:r>
            <a:r>
              <a:rPr lang="ko-KR" altLang="en-US" sz="1200" dirty="0">
                <a:latin typeface="+mn-ea"/>
                <a:ea typeface="+mn-ea"/>
              </a:rPr>
              <a:t>1</a:t>
            </a:r>
            <a:r>
              <a:rPr lang="en-US" altLang="ko-KR" sz="1200" dirty="0">
                <a:latin typeface="+mn-ea"/>
                <a:ea typeface="+mn-ea"/>
              </a:rPr>
              <a:t>00</a:t>
            </a:r>
            <a:endParaRPr lang="ko-KR" altLang="ko-KR" sz="1200" dirty="0">
              <a:latin typeface="+mn-ea"/>
              <a:ea typeface="+mn-ea"/>
            </a:endParaRP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lang="ko-KR" altLang="ko-KR" sz="1200" dirty="0">
                <a:latin typeface="+mn-ea"/>
                <a:ea typeface="+mn-ea"/>
              </a:rPr>
              <a:t>계속하려면 아무 키나 누르십시오 . . .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11923" y="4837612"/>
            <a:ext cx="1080120" cy="2880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2393" y="4065868"/>
            <a:ext cx="22172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상위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기본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클래스의 </a:t>
            </a:r>
            <a:r>
              <a:rPr lang="ko-KR" altLang="en-US" sz="1100" b="1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 호출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7667572" y="4340304"/>
            <a:ext cx="144788" cy="497308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72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오버라이딩의 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상위 </a:t>
            </a:r>
            <a:r>
              <a:rPr lang="ko-KR" altLang="en-US" dirty="0"/>
              <a:t>클래스의 멤버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ko-KR" altLang="en-US" dirty="0"/>
              <a:t>동일한 </a:t>
            </a:r>
            <a:r>
              <a:rPr lang="ko-KR" altLang="en-US" dirty="0" err="1"/>
              <a:t>시그니처를</a:t>
            </a:r>
            <a:r>
              <a:rPr lang="ko-KR" altLang="en-US" dirty="0"/>
              <a:t> 가져야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 멤버 함수의 이름</a:t>
            </a:r>
            <a:r>
              <a:rPr lang="en-US" altLang="ko-KR" dirty="0"/>
              <a:t>, </a:t>
            </a:r>
            <a:r>
              <a:rPr lang="ko-KR" altLang="en-US" dirty="0"/>
              <a:t>반환형</a:t>
            </a:r>
            <a:r>
              <a:rPr lang="en-US" altLang="ko-KR" dirty="0"/>
              <a:t>, </a:t>
            </a:r>
            <a:r>
              <a:rPr lang="ko-KR" altLang="en-US" dirty="0"/>
              <a:t>매개 변수의 개수와 데이터 타입이 일치하여야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1601" y="3212976"/>
            <a:ext cx="5206266" cy="13239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latin typeface="+mn-ea"/>
                <a:ea typeface="+mn-ea"/>
              </a:rPr>
              <a:t>class</a:t>
            </a:r>
            <a:r>
              <a:rPr kumimoji="0" lang="en-US" altLang="ko-KR" sz="1600" dirty="0">
                <a:latin typeface="+mn-ea"/>
                <a:ea typeface="+mn-ea"/>
              </a:rPr>
              <a:t> Animal {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latin typeface="+mn-ea"/>
                <a:ea typeface="+mn-ea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void</a:t>
            </a:r>
            <a:r>
              <a:rPr kumimoji="0" lang="en-US" altLang="ko-KR" sz="1600" dirty="0">
                <a:latin typeface="+mn-ea"/>
                <a:ea typeface="+mn-ea"/>
              </a:rPr>
              <a:t> </a:t>
            </a:r>
            <a:r>
              <a:rPr kumimoji="0" lang="en-US" altLang="ko-KR" sz="1600" dirty="0" err="1">
                <a:latin typeface="+mn-ea"/>
                <a:ea typeface="+mn-ea"/>
              </a:rPr>
              <a:t>makeSound</a:t>
            </a:r>
            <a:r>
              <a:rPr kumimoji="0" lang="en-US" altLang="ko-KR" sz="1600" dirty="0">
                <a:latin typeface="+mn-ea"/>
                <a:ea typeface="+mn-ea"/>
              </a:rPr>
              <a:t>()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+mn-ea"/>
                <a:ea typeface="+mn-ea"/>
              </a:rPr>
              <a:t>	{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+mn-ea"/>
                <a:ea typeface="+mn-ea"/>
              </a:rPr>
              <a:t>	}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+mn-ea"/>
                <a:ea typeface="+mn-ea"/>
              </a:rPr>
              <a:t>};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9851" y="5197351"/>
            <a:ext cx="5216326" cy="13239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latin typeface="+mn-ea"/>
                <a:ea typeface="+mn-ea"/>
              </a:rPr>
              <a:t>class</a:t>
            </a:r>
            <a:r>
              <a:rPr kumimoji="0" lang="en-US" altLang="ko-KR" sz="1600" dirty="0">
                <a:latin typeface="+mn-ea"/>
                <a:ea typeface="+mn-ea"/>
              </a:rPr>
              <a:t> Dog</a:t>
            </a:r>
            <a:r>
              <a:rPr kumimoji="0" lang="ko-KR" altLang="en-US" sz="1600" dirty="0">
                <a:latin typeface="+mn-ea"/>
                <a:ea typeface="+mn-ea"/>
              </a:rPr>
              <a:t> </a:t>
            </a:r>
            <a:r>
              <a:rPr kumimoji="0" lang="en-US" altLang="ko-KR" sz="1600" dirty="0">
                <a:latin typeface="+mn-ea"/>
                <a:ea typeface="+mn-ea"/>
              </a:rPr>
              <a:t>: </a:t>
            </a:r>
            <a:r>
              <a:rPr kumimoji="0" lang="en-US" altLang="ko-KR" sz="1600" b="1" dirty="0">
                <a:latin typeface="+mn-ea"/>
                <a:ea typeface="+mn-ea"/>
              </a:rPr>
              <a:t>public</a:t>
            </a:r>
            <a:r>
              <a:rPr kumimoji="0" lang="en-US" altLang="ko-KR" sz="1600" dirty="0">
                <a:latin typeface="+mn-ea"/>
                <a:ea typeface="+mn-ea"/>
              </a:rPr>
              <a:t> Animal {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latin typeface="+mn-ea"/>
                <a:ea typeface="+mn-ea"/>
              </a:rPr>
              <a:t>	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kumimoji="0" lang="en-US" altLang="ko-KR" sz="1600" dirty="0">
                <a:latin typeface="+mn-ea"/>
                <a:ea typeface="+mn-ea"/>
              </a:rPr>
              <a:t> </a:t>
            </a:r>
            <a:r>
              <a:rPr kumimoji="0" lang="en-US" altLang="ko-KR" sz="1600" dirty="0" err="1">
                <a:latin typeface="+mn-ea"/>
                <a:ea typeface="+mn-ea"/>
              </a:rPr>
              <a:t>makeSound</a:t>
            </a:r>
            <a:r>
              <a:rPr kumimoji="0" lang="en-US" altLang="ko-KR" sz="1600" dirty="0">
                <a:latin typeface="+mn-ea"/>
                <a:ea typeface="+mn-ea"/>
              </a:rPr>
              <a:t>()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+mn-ea"/>
                <a:ea typeface="+mn-ea"/>
              </a:rPr>
              <a:t>	{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+mn-ea"/>
                <a:ea typeface="+mn-ea"/>
              </a:rPr>
              <a:t>	}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+mn-ea"/>
                <a:ea typeface="+mn-ea"/>
              </a:rPr>
              <a:t>};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890242" y="4619499"/>
            <a:ext cx="725488" cy="442913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+mn-ea"/>
              <a:ea typeface="+mn-ea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779912" y="4645694"/>
            <a:ext cx="21948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 smtClean="0">
                <a:solidFill>
                  <a:srgbClr val="FF0000"/>
                </a:solidFill>
                <a:latin typeface="+mn-ea"/>
                <a:ea typeface="+mn-ea"/>
              </a:rPr>
              <a:t>오버라이딩이 아님</a:t>
            </a:r>
            <a:endParaRPr kumimoji="0" lang="ko-KR" altLang="en-US" sz="1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94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상속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_x85837464"/>
          <p:cNvSpPr>
            <a:spLocks noChangeArrowheads="1"/>
          </p:cNvSpPr>
          <p:nvPr/>
        </p:nvSpPr>
        <p:spPr bwMode="auto">
          <a:xfrm>
            <a:off x="612648" y="1763315"/>
            <a:ext cx="5975575" cy="1440160"/>
          </a:xfrm>
          <a:prstGeom prst="rect">
            <a:avLst/>
          </a:prstGeom>
          <a:solidFill>
            <a:srgbClr val="FEFEE1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+mn-ea"/>
                <a:ea typeface="+mn-ea"/>
              </a:rPr>
              <a:t>class </a:t>
            </a:r>
            <a:r>
              <a:rPr kumimoji="0" lang="ko-KR" altLang="en-US" sz="1600" dirty="0" err="1" smtClean="0">
                <a:latin typeface="+mn-ea"/>
                <a:ea typeface="+mn-ea"/>
              </a:rPr>
              <a:t>파생클래스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r>
              <a:rPr kumimoji="0" lang="en-US" altLang="ko-KR" b="1" dirty="0">
                <a:latin typeface="+mn-ea"/>
                <a:ea typeface="+mn-ea"/>
              </a:rPr>
              <a:t> </a:t>
            </a:r>
            <a:r>
              <a:rPr kumimoji="0" lang="en-US" altLang="ko-KR" sz="1600" dirty="0">
                <a:latin typeface="+mn-ea"/>
                <a:ea typeface="+mn-ea"/>
              </a:rPr>
              <a:t>public </a:t>
            </a:r>
            <a:r>
              <a:rPr kumimoji="0" lang="ko-KR" altLang="en-US" sz="1600" dirty="0" err="1" smtClean="0">
                <a:latin typeface="+mn-ea"/>
                <a:ea typeface="+mn-ea"/>
              </a:rPr>
              <a:t>상위클래스</a:t>
            </a:r>
            <a:r>
              <a:rPr kumimoji="0" lang="en-US" altLang="ko-KR" sz="1600" dirty="0" smtClean="0">
                <a:latin typeface="+mn-ea"/>
                <a:ea typeface="+mn-ea"/>
              </a:rPr>
              <a:t>1 </a:t>
            </a:r>
            <a:r>
              <a:rPr kumimoji="0" lang="en-US" altLang="ko-KR" sz="1800" b="1" dirty="0" smtClean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kumimoji="0" lang="en-US" altLang="ko-KR" sz="1600" dirty="0">
                <a:latin typeface="+mn-ea"/>
                <a:ea typeface="+mn-ea"/>
              </a:rPr>
              <a:t>public </a:t>
            </a:r>
            <a:r>
              <a:rPr kumimoji="0" lang="ko-KR" altLang="en-US" sz="1600" dirty="0" err="1">
                <a:latin typeface="+mn-ea"/>
                <a:ea typeface="+mn-ea"/>
              </a:rPr>
              <a:t>상위클래스</a:t>
            </a:r>
            <a:r>
              <a:rPr kumimoji="0" lang="ko-KR" altLang="en-US" sz="1600" dirty="0">
                <a:latin typeface="+mn-ea"/>
                <a:ea typeface="+mn-ea"/>
              </a:rPr>
              <a:t> </a:t>
            </a:r>
            <a:r>
              <a:rPr kumimoji="0" lang="en-US" altLang="ko-KR" sz="1600" dirty="0" smtClean="0">
                <a:latin typeface="+mn-ea"/>
                <a:ea typeface="+mn-ea"/>
              </a:rPr>
              <a:t>2</a:t>
            </a:r>
            <a:endParaRPr kumimoji="0" lang="en-US" altLang="ko-KR" sz="1600" dirty="0"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+mn-ea"/>
                <a:ea typeface="+mn-ea"/>
              </a:rPr>
              <a:t>{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+mn-ea"/>
                <a:ea typeface="+mn-ea"/>
              </a:rPr>
              <a:t>	</a:t>
            </a:r>
            <a:r>
              <a:rPr kumimoji="0" lang="en-US" altLang="ko-KR" sz="1600" dirty="0" smtClean="0">
                <a:latin typeface="+mn-ea"/>
                <a:ea typeface="+mn-ea"/>
              </a:rPr>
              <a:t>// </a:t>
            </a:r>
            <a:r>
              <a:rPr kumimoji="0" lang="ko-KR" altLang="en-US" sz="1600" dirty="0">
                <a:latin typeface="+mn-ea"/>
                <a:ea typeface="+mn-ea"/>
              </a:rPr>
              <a:t>추가된 멤버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+mn-ea"/>
                <a:ea typeface="+mn-ea"/>
              </a:rPr>
              <a:t>	</a:t>
            </a:r>
            <a:r>
              <a:rPr kumimoji="0" lang="en-US" altLang="ko-KR" sz="1600" dirty="0" smtClean="0">
                <a:latin typeface="+mn-ea"/>
                <a:ea typeface="+mn-ea"/>
              </a:rPr>
              <a:t>// </a:t>
            </a:r>
            <a:r>
              <a:rPr kumimoji="0" lang="ko-KR" altLang="en-US" sz="1600" dirty="0">
                <a:latin typeface="+mn-ea"/>
                <a:ea typeface="+mn-ea"/>
              </a:rPr>
              <a:t>재정의된 멤버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+mn-ea"/>
                <a:ea typeface="+mn-ea"/>
              </a:rPr>
              <a:t>}</a:t>
            </a:r>
          </a:p>
        </p:txBody>
      </p:sp>
      <p:sp>
        <p:nvSpPr>
          <p:cNvPr id="6" name="_x85837464"/>
          <p:cNvSpPr>
            <a:spLocks noChangeArrowheads="1"/>
          </p:cNvSpPr>
          <p:nvPr/>
        </p:nvSpPr>
        <p:spPr bwMode="auto">
          <a:xfrm>
            <a:off x="612648" y="3390479"/>
            <a:ext cx="5255496" cy="1334665"/>
          </a:xfrm>
          <a:prstGeom prst="rect">
            <a:avLst/>
          </a:prstGeom>
          <a:solidFill>
            <a:srgbClr val="FEFEE1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+mn-ea"/>
                <a:ea typeface="+mn-ea"/>
              </a:rPr>
              <a:t>class Sub : public Sup1, public Sup2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+mn-ea"/>
                <a:ea typeface="+mn-ea"/>
              </a:rPr>
              <a:t>{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+mn-ea"/>
                <a:ea typeface="+mn-ea"/>
              </a:rPr>
              <a:t>	</a:t>
            </a:r>
            <a:r>
              <a:rPr kumimoji="0" lang="en-US" altLang="ko-KR" sz="1600" dirty="0" smtClean="0">
                <a:latin typeface="+mn-ea"/>
                <a:ea typeface="+mn-ea"/>
              </a:rPr>
              <a:t>……</a:t>
            </a:r>
            <a:endParaRPr kumimoji="0" lang="ko-KR" altLang="en-US" sz="1600" dirty="0"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+mn-ea"/>
                <a:ea typeface="+mn-ea"/>
              </a:rPr>
              <a:t>}</a:t>
            </a:r>
          </a:p>
        </p:txBody>
      </p:sp>
      <p:sp>
        <p:nvSpPr>
          <p:cNvPr id="7" name="아래쪽 화살표 6"/>
          <p:cNvSpPr/>
          <p:nvPr/>
        </p:nvSpPr>
        <p:spPr>
          <a:xfrm>
            <a:off x="2195736" y="1340768"/>
            <a:ext cx="288032" cy="56348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4134558" y="1340768"/>
            <a:ext cx="288032" cy="56348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774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상속 선언</a:t>
            </a:r>
            <a:r>
              <a:rPr lang="en-US" altLang="ko-KR" dirty="0"/>
              <a:t> </a:t>
            </a:r>
            <a:r>
              <a:rPr lang="ko-KR" altLang="en-US" dirty="0" smtClean="0"/>
              <a:t>및 멤버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51720" y="1052736"/>
            <a:ext cx="5616624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class MP3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void play();</a:t>
            </a:r>
          </a:p>
          <a:p>
            <a:pPr defTabSz="180000" fontAlgn="base" latinLnBrk="0"/>
            <a:r>
              <a:rPr lang="en-US" altLang="ko-KR" sz="1200" dirty="0"/>
              <a:t>	void stop();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</a:t>
            </a:r>
            <a:r>
              <a:rPr lang="en-US" altLang="ko-KR" sz="1200" b="1" dirty="0" err="1"/>
              <a:t>MobilePhone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sendCall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receiveCall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sendSMS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receiveSMS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</a:t>
            </a:r>
            <a:r>
              <a:rPr lang="en-US" altLang="ko-KR" sz="1200" b="1" dirty="0" err="1"/>
              <a:t>MusicPhone</a:t>
            </a:r>
            <a:r>
              <a:rPr lang="en-US" altLang="ko-KR" sz="1200" b="1" dirty="0"/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: public MP3, public </a:t>
            </a:r>
            <a:r>
              <a:rPr lang="en-US" altLang="ko-KR" sz="1200" b="1" dirty="0" err="1">
                <a:solidFill>
                  <a:srgbClr val="FF0000"/>
                </a:solidFill>
              </a:rPr>
              <a:t>MobilePhone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{ // </a:t>
            </a:r>
            <a:r>
              <a:rPr lang="ko-KR" altLang="en-US" sz="1200" dirty="0"/>
              <a:t>다중 상속 선언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void dial();	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051720" y="4611061"/>
            <a:ext cx="3290376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void </a:t>
            </a:r>
            <a:r>
              <a:rPr lang="en-US" altLang="ko-KR" sz="1200" dirty="0" err="1"/>
              <a:t>MusicPhone</a:t>
            </a:r>
            <a:r>
              <a:rPr lang="en-US" altLang="ko-KR" sz="1200" dirty="0"/>
              <a:t>::dial()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play(); </a:t>
            </a:r>
            <a:r>
              <a:rPr lang="en-US" altLang="ko-KR" sz="1200" b="1" dirty="0" smtClean="0"/>
              <a:t>			</a:t>
            </a:r>
            <a:r>
              <a:rPr lang="en-US" altLang="ko-KR" sz="1200" dirty="0" smtClean="0"/>
              <a:t>// </a:t>
            </a:r>
            <a:r>
              <a:rPr lang="en-US" altLang="ko-KR" sz="1200" dirty="0"/>
              <a:t>mp3 </a:t>
            </a:r>
            <a:r>
              <a:rPr lang="ko-KR" altLang="en-US" sz="1200" dirty="0"/>
              <a:t>음악을 연주시키고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 err="1"/>
              <a:t>sendCall</a:t>
            </a:r>
            <a:r>
              <a:rPr lang="en-US" altLang="ko-KR" sz="1200" b="1" dirty="0"/>
              <a:t>(); </a:t>
            </a:r>
            <a:r>
              <a:rPr lang="en-US" altLang="ko-KR" sz="1200" b="1" dirty="0" smtClean="0"/>
              <a:t>	</a:t>
            </a:r>
            <a:r>
              <a:rPr lang="en-US" altLang="ko-KR" sz="1200" dirty="0" smtClean="0"/>
              <a:t>// </a:t>
            </a:r>
            <a:r>
              <a:rPr lang="ko-KR" altLang="en-US" sz="1200" dirty="0"/>
              <a:t>전화를 건다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716016" y="3008320"/>
            <a:ext cx="1584176" cy="438450"/>
          </a:xfrm>
          <a:prstGeom prst="wedgeRoundRectCallout">
            <a:avLst>
              <a:gd name="adj1" fmla="val -39816"/>
              <a:gd name="adj2" fmla="val 952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상속받고자 하는 기본 클래스를 나열한다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990168" y="4610029"/>
            <a:ext cx="1224136" cy="352235"/>
          </a:xfrm>
          <a:prstGeom prst="wedgeRoundRectCallout">
            <a:avLst>
              <a:gd name="adj1" fmla="val -128812"/>
              <a:gd name="adj2" fmla="val 436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MP3</a:t>
            </a:r>
            <a:r>
              <a:rPr lang="en-US" altLang="ko-KR" sz="1000">
                <a:solidFill>
                  <a:schemeClr val="tx1"/>
                </a:solidFill>
              </a:rPr>
              <a:t>::play()  </a:t>
            </a:r>
            <a:r>
              <a:rPr lang="ko-KR" altLang="en-US" sz="10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990168" y="5088114"/>
            <a:ext cx="1980116" cy="352235"/>
          </a:xfrm>
          <a:prstGeom prst="wedgeRoundRectCallout">
            <a:avLst>
              <a:gd name="adj1" fmla="val -136916"/>
              <a:gd name="adj2" fmla="val -421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MobilePhone</a:t>
            </a:r>
            <a:r>
              <a:rPr lang="en-US" altLang="ko-KR" sz="1000" dirty="0">
                <a:solidFill>
                  <a:schemeClr val="tx1"/>
                </a:solidFill>
              </a:rPr>
              <a:t>::</a:t>
            </a:r>
            <a:r>
              <a:rPr lang="en-US" altLang="ko-KR" sz="1000" dirty="0" err="1">
                <a:solidFill>
                  <a:schemeClr val="tx1"/>
                </a:solidFill>
              </a:rPr>
              <a:t>sendCall</a:t>
            </a:r>
            <a:r>
              <a:rPr lang="en-US" altLang="ko-KR" sz="1000" dirty="0">
                <a:solidFill>
                  <a:schemeClr val="tx1"/>
                </a:solidFill>
              </a:rPr>
              <a:t>()  </a:t>
            </a:r>
            <a:r>
              <a:rPr lang="ko-KR" altLang="en-US" sz="10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51720" y="5581689"/>
            <a:ext cx="523832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MusicPhone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hanPhone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hanPhone.play</a:t>
            </a:r>
            <a:r>
              <a:rPr lang="en-US" altLang="ko-KR" sz="1200" b="1" dirty="0"/>
              <a:t>(); </a:t>
            </a:r>
            <a:r>
              <a:rPr lang="en-US" altLang="ko-KR" sz="1200" b="1" dirty="0" smtClean="0"/>
              <a:t>		</a:t>
            </a:r>
            <a:r>
              <a:rPr lang="en-US" altLang="ko-KR" sz="1200" dirty="0" smtClean="0"/>
              <a:t>// </a:t>
            </a:r>
            <a:r>
              <a:rPr lang="en-US" altLang="ko-KR" sz="1200" dirty="0"/>
              <a:t>MP3</a:t>
            </a:r>
            <a:r>
              <a:rPr lang="ko-KR" altLang="en-US" sz="1200" dirty="0"/>
              <a:t>의 멤버 </a:t>
            </a:r>
            <a:r>
              <a:rPr lang="en-US" altLang="ko-KR" sz="1200" dirty="0"/>
              <a:t>play() </a:t>
            </a:r>
            <a:r>
              <a:rPr lang="ko-KR" altLang="en-US" sz="1200" dirty="0"/>
              <a:t>호출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 err="1"/>
              <a:t>hanPhone.sendSMS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MobilePhone</a:t>
            </a:r>
            <a:r>
              <a:rPr lang="ko-KR" altLang="en-US" sz="1200" dirty="0"/>
              <a:t>의 멤버 </a:t>
            </a:r>
            <a:r>
              <a:rPr lang="en-US" altLang="ko-KR" sz="1200" dirty="0" err="1"/>
              <a:t>sendSMS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47154" y="364502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다중 상속 선언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4802" y="461106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다중 상속 활용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9264" y="593563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다중 상속 활용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Adder</a:t>
            </a:r>
            <a:r>
              <a:rPr lang="ko-KR" altLang="en-US" dirty="0"/>
              <a:t>와 </a:t>
            </a:r>
            <a:r>
              <a:rPr lang="en-US" altLang="ko-KR" dirty="0" err="1"/>
              <a:t>Subtractor</a:t>
            </a:r>
            <a:r>
              <a:rPr lang="ko-KR" altLang="en-US" dirty="0"/>
              <a:t>를 </a:t>
            </a:r>
            <a:r>
              <a:rPr lang="ko-KR" altLang="en-US" dirty="0" smtClean="0"/>
              <a:t>다중 상속 받는 </a:t>
            </a:r>
            <a:r>
              <a:rPr lang="en-US" altLang="ko-KR" dirty="0"/>
              <a:t>Calculator </a:t>
            </a:r>
            <a:r>
              <a:rPr lang="ko-KR" altLang="en-US" dirty="0" smtClean="0"/>
              <a:t>클래스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2012677"/>
            <a:ext cx="3853201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 fontAlgn="base" latinLnBrk="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Adder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 smtClean="0"/>
              <a:t>protected: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add(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 return </a:t>
            </a:r>
            <a:r>
              <a:rPr lang="en-US" altLang="ko-KR" sz="1200" dirty="0" err="1"/>
              <a:t>a+b</a:t>
            </a:r>
            <a:r>
              <a:rPr lang="en-US" altLang="ko-KR" sz="1200" dirty="0"/>
              <a:t>; }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</a:t>
            </a:r>
            <a:r>
              <a:rPr lang="en-US" altLang="ko-KR" sz="1200" b="1" dirty="0" err="1"/>
              <a:t>Subtractor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protected: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minus(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 return a-b; }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16016" y="4588684"/>
            <a:ext cx="381642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Calculator </a:t>
            </a:r>
            <a:r>
              <a:rPr lang="en-US" altLang="ko-KR" sz="1200" b="1" dirty="0" err="1"/>
              <a:t>handCalculator</a:t>
            </a:r>
            <a:r>
              <a:rPr lang="en-US" altLang="ko-KR" sz="1200" b="1" dirty="0" smtClean="0"/>
              <a:t>;</a:t>
            </a:r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"2 + 4 = "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	&lt;&lt; </a:t>
            </a:r>
            <a:r>
              <a:rPr lang="en-US" altLang="ko-KR" sz="1200" dirty="0" err="1" smtClean="0"/>
              <a:t>handCalculator.calc</a:t>
            </a:r>
            <a:r>
              <a:rPr lang="en-US" altLang="ko-KR" sz="1200" dirty="0"/>
              <a:t>('+', 2, 4)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"100 - 8 = "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	&lt;&lt; </a:t>
            </a:r>
            <a:r>
              <a:rPr lang="en-US" altLang="ko-KR" sz="1200" dirty="0" err="1"/>
              <a:t>handCalculator.calc</a:t>
            </a:r>
            <a:r>
              <a:rPr lang="en-US" altLang="ko-KR" sz="1200" dirty="0"/>
              <a:t>('-', 100, 8)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4716016" y="6172860"/>
            <a:ext cx="3816424" cy="43088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2 + 4 = 6</a:t>
            </a:r>
          </a:p>
          <a:p>
            <a:r>
              <a:rPr lang="en-US" altLang="ko-KR" sz="1100" dirty="0"/>
              <a:t>100 – 8 = 92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1363405"/>
            <a:ext cx="3661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Adder</a:t>
            </a:r>
            <a:r>
              <a:rPr lang="ko-KR" altLang="en-US" dirty="0"/>
              <a:t>와 </a:t>
            </a:r>
            <a:r>
              <a:rPr lang="en-US" altLang="ko-KR" dirty="0" err="1"/>
              <a:t>Subtractor</a:t>
            </a:r>
            <a:r>
              <a:rPr lang="ko-KR" altLang="en-US" dirty="0"/>
              <a:t>를 다중 상속받는</a:t>
            </a:r>
            <a:endParaRPr lang="en-US" altLang="ko-KR" dirty="0"/>
          </a:p>
          <a:p>
            <a:r>
              <a:rPr lang="en-US" altLang="ko-KR" dirty="0"/>
              <a:t>Calculator</a:t>
            </a:r>
            <a:r>
              <a:rPr lang="ko-KR" altLang="en-US" dirty="0"/>
              <a:t>를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716016" y="1643345"/>
            <a:ext cx="3853201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smtClean="0"/>
              <a:t>// </a:t>
            </a:r>
            <a:r>
              <a:rPr lang="ko-KR" altLang="en-US" sz="1200" dirty="0"/>
              <a:t>다중 </a:t>
            </a:r>
            <a:r>
              <a:rPr lang="ko-KR" altLang="en-US" sz="1200" dirty="0" smtClean="0"/>
              <a:t>상속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Calculator : public Adder, public </a:t>
            </a:r>
            <a:r>
              <a:rPr lang="en-US" altLang="ko-KR" sz="1200" b="1" dirty="0" err="1"/>
              <a:t>Subtractor</a:t>
            </a:r>
            <a:r>
              <a:rPr lang="en-US" altLang="ko-KR" sz="1200" b="1" dirty="0"/>
              <a:t>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calc</a:t>
            </a:r>
            <a:r>
              <a:rPr lang="en-US" altLang="ko-KR" sz="1200" dirty="0"/>
              <a:t>(char op,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Calculator::</a:t>
            </a:r>
            <a:r>
              <a:rPr lang="en-US" altLang="ko-KR" sz="1200" dirty="0" err="1"/>
              <a:t>calc</a:t>
            </a:r>
            <a:r>
              <a:rPr lang="en-US" altLang="ko-KR" sz="1200" dirty="0"/>
              <a:t>(char op,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res=0;</a:t>
            </a:r>
          </a:p>
          <a:p>
            <a:pPr defTabSz="180000" fontAlgn="base" latinLnBrk="0"/>
            <a:r>
              <a:rPr lang="en-US" altLang="ko-KR" sz="1200" dirty="0"/>
              <a:t>	switch(op) {</a:t>
            </a:r>
          </a:p>
          <a:p>
            <a:pPr defTabSz="180000" fontAlgn="base" latinLnBrk="0"/>
            <a:r>
              <a:rPr lang="en-US" altLang="ko-KR" sz="1200" dirty="0"/>
              <a:t>		case '+' : res = </a:t>
            </a:r>
            <a:r>
              <a:rPr lang="en-US" altLang="ko-KR" sz="1200" b="1" dirty="0"/>
              <a:t>add(a, b); </a:t>
            </a:r>
            <a:r>
              <a:rPr lang="en-US" altLang="ko-KR" sz="1200" dirty="0"/>
              <a:t>break;</a:t>
            </a:r>
          </a:p>
          <a:p>
            <a:pPr defTabSz="180000" fontAlgn="base" latinLnBrk="0"/>
            <a:r>
              <a:rPr lang="en-US" altLang="ko-KR" sz="1200" dirty="0"/>
              <a:t>		case '-' : res = </a:t>
            </a:r>
            <a:r>
              <a:rPr lang="en-US" altLang="ko-KR" sz="1200" b="1" dirty="0"/>
              <a:t>minus(a, b); </a:t>
            </a:r>
            <a:r>
              <a:rPr lang="en-US" altLang="ko-KR" sz="1200" dirty="0"/>
              <a:t>break;</a:t>
            </a:r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	return res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40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r>
              <a:rPr lang="en-US" altLang="ko-KR" dirty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기존에 </a:t>
            </a:r>
            <a:r>
              <a:rPr lang="ko-KR" altLang="en-US" dirty="0">
                <a:latin typeface="+mn-ea"/>
              </a:rPr>
              <a:t>존재하는 유사한 클래스로부터 속성과 동작을 이어받고 자신이 필요한 기능을 추가하는 </a:t>
            </a:r>
            <a:r>
              <a:rPr lang="ko-KR" altLang="en-US" dirty="0" smtClean="0">
                <a:latin typeface="+mn-ea"/>
              </a:rPr>
              <a:t>기법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클래스 사이에서 </a:t>
            </a:r>
            <a:r>
              <a:rPr lang="ko-KR" altLang="en-US" dirty="0" smtClean="0">
                <a:latin typeface="+mn-ea"/>
              </a:rPr>
              <a:t>상속 관계 </a:t>
            </a:r>
            <a:r>
              <a:rPr lang="ko-KR" altLang="en-US" dirty="0">
                <a:latin typeface="+mn-ea"/>
              </a:rPr>
              <a:t>정의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sz="2000" dirty="0">
                <a:latin typeface="+mn-ea"/>
                <a:ea typeface="+mn-ea"/>
              </a:rPr>
              <a:t>객체 사이에는 상속 관계 없음</a:t>
            </a:r>
            <a:endParaRPr lang="en-US" altLang="ko-KR" sz="2000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</a:rPr>
              <a:t>기본 클래스의 속성과 기능을 파생 클래스에 물려주는 것</a:t>
            </a:r>
          </a:p>
          <a:p>
            <a:pPr lvl="2"/>
            <a:r>
              <a:rPr lang="ko-KR" altLang="en-US" sz="2000" dirty="0">
                <a:solidFill>
                  <a:srgbClr val="FF0000"/>
                </a:solidFill>
                <a:latin typeface="+mn-ea"/>
                <a:ea typeface="+mn-ea"/>
              </a:rPr>
              <a:t>기본 클래스</a:t>
            </a:r>
            <a:r>
              <a:rPr lang="en-US" altLang="ko-KR" sz="2000" dirty="0">
                <a:latin typeface="+mn-ea"/>
                <a:ea typeface="+mn-ea"/>
              </a:rPr>
              <a:t>(base class) - </a:t>
            </a:r>
            <a:r>
              <a:rPr lang="ko-KR" altLang="en-US" sz="2000" dirty="0">
                <a:latin typeface="+mn-ea"/>
                <a:ea typeface="+mn-ea"/>
              </a:rPr>
              <a:t>상속해주는 클래스</a:t>
            </a:r>
            <a:r>
              <a:rPr lang="en-US" altLang="ko-KR" sz="2000" dirty="0">
                <a:latin typeface="+mn-ea"/>
                <a:ea typeface="+mn-ea"/>
              </a:rPr>
              <a:t>. </a:t>
            </a:r>
            <a:r>
              <a:rPr lang="ko-KR" altLang="en-US" sz="2000" dirty="0">
                <a:latin typeface="+mn-ea"/>
                <a:ea typeface="+mn-ea"/>
              </a:rPr>
              <a:t>부모 클래스</a:t>
            </a:r>
            <a:endParaRPr lang="en-US" altLang="ko-KR" sz="2000" dirty="0">
              <a:latin typeface="+mn-ea"/>
              <a:ea typeface="+mn-ea"/>
            </a:endParaRPr>
          </a:p>
          <a:p>
            <a:pPr lvl="2"/>
            <a:r>
              <a:rPr lang="ko-KR" altLang="en-US" sz="2000" dirty="0">
                <a:solidFill>
                  <a:srgbClr val="FF0000"/>
                </a:solidFill>
                <a:latin typeface="+mn-ea"/>
                <a:ea typeface="+mn-ea"/>
              </a:rPr>
              <a:t>파생 클래스</a:t>
            </a:r>
            <a:r>
              <a:rPr lang="en-US" altLang="ko-KR" sz="2000" dirty="0">
                <a:latin typeface="+mn-ea"/>
                <a:ea typeface="+mn-ea"/>
              </a:rPr>
              <a:t>(derived class) – </a:t>
            </a:r>
            <a:r>
              <a:rPr lang="ko-KR" altLang="en-US" sz="2000" dirty="0">
                <a:latin typeface="+mn-ea"/>
                <a:ea typeface="+mn-ea"/>
              </a:rPr>
              <a:t>상속받는 클래스</a:t>
            </a:r>
            <a:r>
              <a:rPr lang="en-US" altLang="ko-KR" sz="2000" dirty="0">
                <a:latin typeface="+mn-ea"/>
                <a:ea typeface="+mn-ea"/>
              </a:rPr>
              <a:t>. </a:t>
            </a:r>
            <a:r>
              <a:rPr lang="ko-KR" altLang="en-US" sz="2000" dirty="0">
                <a:latin typeface="+mn-ea"/>
                <a:ea typeface="+mn-ea"/>
              </a:rPr>
              <a:t>자식 클래스</a:t>
            </a:r>
            <a:endParaRPr lang="en-US" altLang="ko-KR" sz="2000" dirty="0">
              <a:latin typeface="+mn-ea"/>
              <a:ea typeface="+mn-ea"/>
            </a:endParaRPr>
          </a:p>
          <a:p>
            <a:pPr lvl="3"/>
            <a:r>
              <a:rPr lang="ko-KR" altLang="en-US" sz="2000" dirty="0">
                <a:latin typeface="+mn-ea"/>
                <a:ea typeface="+mn-ea"/>
              </a:rPr>
              <a:t>기본 클래스의 속성과 기능을 물려받고 자신 만의 속성과 기능을 추가하여 작성</a:t>
            </a:r>
            <a:endParaRPr lang="en-US" altLang="ko-KR" sz="2000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</a:rPr>
              <a:t>기본 클래스에서 파생 클래스로 갈수록 클래스의 개념이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구체화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다중 상속을 통한 클래스의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재활용성</a:t>
            </a:r>
            <a:r>
              <a:rPr lang="ko-KR" altLang="en-US" dirty="0">
                <a:latin typeface="+mn-ea"/>
              </a:rPr>
              <a:t> 높임</a:t>
            </a:r>
            <a:endParaRPr lang="en-US" altLang="ko-KR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9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" y="228600"/>
            <a:ext cx="3491880" cy="1256184"/>
          </a:xfrm>
        </p:spPr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* </a:t>
            </a:r>
            <a:r>
              <a:rPr lang="ko-KR" altLang="en-US" sz="2800" dirty="0" smtClean="0">
                <a:solidFill>
                  <a:srgbClr val="FF0000"/>
                </a:solidFill>
              </a:rPr>
              <a:t>다중 </a:t>
            </a:r>
            <a:r>
              <a:rPr lang="ko-KR" altLang="en-US" sz="2800" dirty="0" smtClean="0">
                <a:solidFill>
                  <a:srgbClr val="FF0000"/>
                </a:solidFill>
              </a:rPr>
              <a:t>상속의 문제점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- </a:t>
            </a:r>
            <a:r>
              <a:rPr lang="ko-KR" altLang="en-US" sz="2800" dirty="0" smtClean="0"/>
              <a:t>기본 클래스 멤버의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  </a:t>
            </a:r>
            <a:r>
              <a:rPr lang="ko-KR" altLang="en-US" sz="2800" dirty="0" smtClean="0">
                <a:solidFill>
                  <a:srgbClr val="FF0000"/>
                </a:solidFill>
              </a:rPr>
              <a:t>중복 상속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8964" y="1641122"/>
            <a:ext cx="30963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rgbClr val="0070C0"/>
                </a:solidFill>
              </a:rPr>
              <a:t>Base</a:t>
            </a:r>
            <a:r>
              <a:rPr lang="ko-KR" altLang="en-US" sz="1400" dirty="0" smtClean="0">
                <a:solidFill>
                  <a:srgbClr val="0070C0"/>
                </a:solidFill>
              </a:rPr>
              <a:t>의 멤버가 이중으로 객체에 삽입되는 문제점</a:t>
            </a:r>
            <a:r>
              <a:rPr lang="en-US" altLang="ko-KR" sz="1400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</a:rPr>
              <a:t>동일한 </a:t>
            </a:r>
            <a:r>
              <a:rPr lang="en-US" altLang="ko-KR" sz="1400" dirty="0" smtClean="0">
                <a:solidFill>
                  <a:srgbClr val="0070C0"/>
                </a:solidFill>
              </a:rPr>
              <a:t>x</a:t>
            </a:r>
            <a:r>
              <a:rPr lang="ko-KR" altLang="en-US" sz="1400" dirty="0" smtClean="0">
                <a:solidFill>
                  <a:srgbClr val="0070C0"/>
                </a:solidFill>
              </a:rPr>
              <a:t>를 접근하는 프로그램이 서로 다른 </a:t>
            </a:r>
            <a:r>
              <a:rPr lang="en-US" altLang="ko-KR" sz="1400" dirty="0" smtClean="0">
                <a:solidFill>
                  <a:srgbClr val="0070C0"/>
                </a:solidFill>
              </a:rPr>
              <a:t>x</a:t>
            </a:r>
            <a:r>
              <a:rPr lang="ko-KR" altLang="en-US" sz="1400" dirty="0" smtClean="0">
                <a:solidFill>
                  <a:srgbClr val="0070C0"/>
                </a:solidFill>
              </a:rPr>
              <a:t>에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접근하는 결과를 낳게 되어 잘못된 실행 오류가 발생된다</a:t>
            </a:r>
            <a:r>
              <a:rPr lang="en-US" altLang="ko-KR" sz="1400" dirty="0" smtClean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355883" y="125802"/>
            <a:ext cx="5752621" cy="6687574"/>
            <a:chOff x="3048136" y="21866"/>
            <a:chExt cx="5752621" cy="6687574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136" y="21866"/>
              <a:ext cx="5382098" cy="44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3" y="4581128"/>
              <a:ext cx="5740924" cy="212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3355883" y="0"/>
            <a:ext cx="5752621" cy="68133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8532440" y="4869160"/>
            <a:ext cx="360040" cy="3600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8532440" y="5413296"/>
            <a:ext cx="360040" cy="3600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63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다중 상속으로 인한 기본 클래스 멤버의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중복 상속 해결</a:t>
            </a:r>
            <a:endParaRPr lang="en-US" altLang="ko-KR" dirty="0" smtClean="0">
              <a:solidFill>
                <a:srgbClr val="FF0000"/>
              </a:solidFill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가상 상속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파생 클래스의 선언문에서 기본 클래스 앞에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virtual</a:t>
            </a:r>
            <a:r>
              <a:rPr lang="ko-KR" altLang="en-US" dirty="0" smtClean="0">
                <a:latin typeface="+mn-ea"/>
              </a:rPr>
              <a:t>로 선언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파생 클래스의 객체가 생성될 때 기본 클래스의 멤버는 오직 한 번만 생성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기본 클래스의 멤버가 중복하여 생성되는 것을 방지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3871079"/>
            <a:ext cx="763284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class In : </a:t>
            </a:r>
            <a:r>
              <a:rPr lang="en-US" altLang="ko-KR" sz="1600" b="1" dirty="0"/>
              <a:t>virtual</a:t>
            </a:r>
            <a:r>
              <a:rPr lang="en-US" altLang="ko-KR" sz="1600" dirty="0"/>
              <a:t> public </a:t>
            </a:r>
            <a:r>
              <a:rPr lang="en-US" altLang="ko-KR" sz="1600" dirty="0" err="1"/>
              <a:t>BaseIO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{ // In </a:t>
            </a:r>
            <a:r>
              <a:rPr lang="ko-KR" altLang="en-US" sz="1600" dirty="0" smtClean="0"/>
              <a:t>클래스는 </a:t>
            </a:r>
            <a:r>
              <a:rPr lang="en-US" altLang="ko-KR" sz="1600" dirty="0" err="1" smtClean="0"/>
              <a:t>BaseIO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클래스를 가상 상속함</a:t>
            </a:r>
            <a:endParaRPr lang="en-US" altLang="ko-KR" sz="1600" dirty="0"/>
          </a:p>
          <a:p>
            <a:pPr fontAlgn="base" latinLnBrk="0"/>
            <a:r>
              <a:rPr lang="en-US" altLang="ko-KR" sz="1600" dirty="0"/>
              <a:t>... </a:t>
            </a:r>
          </a:p>
          <a:p>
            <a:pPr fontAlgn="base" latinLnBrk="0"/>
            <a:r>
              <a:rPr lang="en-US" altLang="ko-KR" sz="1600" dirty="0" smtClean="0"/>
              <a:t>};</a:t>
            </a:r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/>
              <a:t>class Out : </a:t>
            </a:r>
            <a:r>
              <a:rPr lang="en-US" altLang="ko-KR" sz="1600" b="1" dirty="0"/>
              <a:t>virtual</a:t>
            </a:r>
            <a:r>
              <a:rPr lang="en-US" altLang="ko-KR" sz="1600" dirty="0"/>
              <a:t> public </a:t>
            </a:r>
            <a:r>
              <a:rPr lang="en-US" altLang="ko-KR" sz="1600" dirty="0" err="1"/>
              <a:t>BaseIO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{ // Out </a:t>
            </a:r>
            <a:r>
              <a:rPr lang="ko-KR" altLang="en-US" sz="1600" dirty="0"/>
              <a:t>클래스는 </a:t>
            </a:r>
            <a:r>
              <a:rPr lang="en-US" altLang="ko-KR" sz="1600" dirty="0" err="1"/>
              <a:t>BaseIO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클래스를 가상 상속함</a:t>
            </a:r>
            <a:endParaRPr lang="en-US" altLang="ko-KR" sz="1600" dirty="0"/>
          </a:p>
          <a:p>
            <a:pPr fontAlgn="base" latinLnBrk="0"/>
            <a:r>
              <a:rPr lang="en-US" altLang="ko-KR" sz="1600" dirty="0"/>
              <a:t>... </a:t>
            </a:r>
          </a:p>
          <a:p>
            <a:pPr fontAlgn="base" latinLnBrk="0"/>
            <a:r>
              <a:rPr lang="en-US" altLang="ko-KR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3398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39524" y="548680"/>
            <a:ext cx="3097213" cy="679450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*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가상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상속으로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다중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/>
            </a:r>
            <a:br>
              <a:rPr lang="en-US" altLang="ko-KR" sz="2400" b="1" dirty="0" smtClean="0">
                <a:solidFill>
                  <a:srgbClr val="FF0000"/>
                </a:solidFill>
              </a:rPr>
            </a:br>
            <a:r>
              <a:rPr lang="ko-KR" altLang="en-US" sz="2400" b="1" dirty="0" smtClean="0">
                <a:solidFill>
                  <a:srgbClr val="FF0000"/>
                </a:solidFill>
              </a:rPr>
              <a:t>  상속의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모호성 해결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09258" y="0"/>
            <a:ext cx="6467198" cy="6813376"/>
            <a:chOff x="2209258" y="0"/>
            <a:chExt cx="6467198" cy="6813376"/>
          </a:xfrm>
        </p:grpSpPr>
        <p:sp>
          <p:nvSpPr>
            <p:cNvPr id="8" name="직사각형 7"/>
            <p:cNvSpPr/>
            <p:nvPr/>
          </p:nvSpPr>
          <p:spPr>
            <a:xfrm>
              <a:off x="3236737" y="0"/>
              <a:ext cx="5439719" cy="681337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69909"/>
              <a:ext cx="5286653" cy="6673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모서리가 둥근 사각형 설명선 4"/>
            <p:cNvSpPr/>
            <p:nvPr/>
          </p:nvSpPr>
          <p:spPr>
            <a:xfrm>
              <a:off x="2209258" y="1484784"/>
              <a:ext cx="1008112" cy="352235"/>
            </a:xfrm>
            <a:prstGeom prst="wedgeRoundRectCallout">
              <a:avLst>
                <a:gd name="adj1" fmla="val 170994"/>
                <a:gd name="adj2" fmla="val 98001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가상 상속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732240" y="1052736"/>
            <a:ext cx="864096" cy="57606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7524328" y="548680"/>
            <a:ext cx="360040" cy="5040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과제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latin typeface="+mn-ea"/>
              </a:rPr>
              <a:t>[</a:t>
            </a:r>
            <a:r>
              <a:rPr lang="ko-KR" altLang="en-US" sz="2000" dirty="0" smtClean="0">
                <a:latin typeface="+mn-ea"/>
              </a:rPr>
              <a:t>과제</a:t>
            </a:r>
            <a:r>
              <a:rPr lang="en-US" altLang="ko-KR" sz="2000" dirty="0" smtClean="0">
                <a:latin typeface="+mn-ea"/>
              </a:rPr>
              <a:t>] </a:t>
            </a:r>
            <a:r>
              <a:rPr lang="ko-KR" altLang="en-US" sz="2000" dirty="0" err="1" smtClean="0">
                <a:latin typeface="+mn-ea"/>
              </a:rPr>
              <a:t>수행과제</a:t>
            </a:r>
            <a:r>
              <a:rPr lang="en-US" altLang="ko-KR" sz="2000" dirty="0" smtClean="0">
                <a:latin typeface="+mn-ea"/>
              </a:rPr>
              <a:t>(6)</a:t>
            </a:r>
            <a:r>
              <a:rPr lang="ko-KR" altLang="en-US" sz="2000" dirty="0" smtClean="0">
                <a:latin typeface="+mn-ea"/>
              </a:rPr>
              <a:t>에서 작성한 문제</a:t>
            </a:r>
            <a:r>
              <a:rPr lang="en-US" altLang="ko-KR" sz="2000" dirty="0" smtClean="0">
                <a:latin typeface="+mn-ea"/>
              </a:rPr>
              <a:t>2</a:t>
            </a:r>
            <a:r>
              <a:rPr lang="ko-KR" altLang="en-US" sz="2000" dirty="0" smtClean="0">
                <a:latin typeface="+mn-ea"/>
              </a:rPr>
              <a:t>번의 프로그램을 이용하여 클래스를 두 개 이상 적용하여 상속이 적용된 구조로 다시 프로그램하여 제출하세요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endParaRPr lang="en-US" altLang="ko-KR" sz="1800" dirty="0" smtClean="0">
              <a:latin typeface="+mn-ea"/>
            </a:endParaRPr>
          </a:p>
          <a:p>
            <a:r>
              <a:rPr lang="ko-KR" altLang="en-US" sz="1800" dirty="0" err="1" smtClean="0">
                <a:latin typeface="+mn-ea"/>
              </a:rPr>
              <a:t>제출방법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: </a:t>
            </a:r>
            <a:r>
              <a:rPr lang="en-US" altLang="ko-KR" sz="1800" dirty="0" err="1">
                <a:latin typeface="+mn-ea"/>
              </a:rPr>
              <a:t>ppt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파워포인트</a:t>
            </a:r>
            <a:r>
              <a:rPr lang="en-US" altLang="ko-KR" sz="1800" dirty="0">
                <a:latin typeface="+mn-ea"/>
              </a:rPr>
              <a:t>) </a:t>
            </a:r>
            <a:r>
              <a:rPr lang="ko-KR" altLang="en-US" sz="1800" dirty="0">
                <a:latin typeface="+mn-ea"/>
              </a:rPr>
              <a:t>파일에 </a:t>
            </a:r>
            <a:r>
              <a:rPr lang="ko-KR" altLang="en-US" sz="1800" dirty="0" smtClean="0">
                <a:latin typeface="+mn-ea"/>
              </a:rPr>
              <a:t>소스와 출력 결과를 스캔 </a:t>
            </a:r>
            <a:r>
              <a:rPr lang="ko-KR" altLang="en-US" sz="1800" dirty="0">
                <a:latin typeface="+mn-ea"/>
              </a:rPr>
              <a:t>및 </a:t>
            </a:r>
            <a:r>
              <a:rPr lang="ko-KR" altLang="en-US" sz="1800" dirty="0" smtClean="0">
                <a:latin typeface="+mn-ea"/>
              </a:rPr>
              <a:t>복사하여 </a:t>
            </a:r>
            <a:r>
              <a:rPr lang="ko-KR" altLang="en-US" sz="1800" dirty="0">
                <a:latin typeface="+mn-ea"/>
              </a:rPr>
              <a:t>제출하세요</a:t>
            </a:r>
            <a:r>
              <a:rPr lang="en-US" altLang="ko-KR" sz="1800" dirty="0">
                <a:latin typeface="+mn-ea"/>
              </a:rPr>
              <a:t>.</a:t>
            </a:r>
          </a:p>
          <a:p>
            <a:r>
              <a:rPr lang="ko-KR" altLang="en-US" sz="1800" dirty="0">
                <a:latin typeface="+mn-ea"/>
              </a:rPr>
              <a:t>제출일 </a:t>
            </a:r>
            <a:r>
              <a:rPr lang="en-US" altLang="ko-KR" sz="1800" dirty="0">
                <a:latin typeface="+mn-ea"/>
              </a:rPr>
              <a:t>: 2020</a:t>
            </a:r>
            <a:r>
              <a:rPr lang="ko-KR" altLang="en-US" sz="1800" dirty="0">
                <a:latin typeface="+mn-ea"/>
              </a:rPr>
              <a:t>년 </a:t>
            </a:r>
            <a:r>
              <a:rPr lang="en-US" altLang="ko-KR" sz="1800" dirty="0" smtClean="0">
                <a:latin typeface="+mn-ea"/>
              </a:rPr>
              <a:t>04</a:t>
            </a:r>
            <a:r>
              <a:rPr lang="ko-KR" altLang="en-US" sz="1800" dirty="0" smtClean="0">
                <a:latin typeface="+mn-ea"/>
              </a:rPr>
              <a:t>월</a:t>
            </a:r>
            <a:r>
              <a:rPr lang="en-US" altLang="ko-KR" sz="1800" dirty="0" smtClean="0">
                <a:latin typeface="+mn-ea"/>
              </a:rPr>
              <a:t>27</a:t>
            </a:r>
            <a:r>
              <a:rPr lang="ko-KR" altLang="en-US" sz="1800" dirty="0" smtClean="0">
                <a:latin typeface="+mn-ea"/>
              </a:rPr>
              <a:t>일 </a:t>
            </a:r>
            <a:r>
              <a:rPr lang="ko-KR" altLang="en-US" sz="1800" dirty="0">
                <a:latin typeface="+mn-ea"/>
              </a:rPr>
              <a:t>월요일 </a:t>
            </a:r>
            <a:r>
              <a:rPr lang="en-US" altLang="ko-KR" sz="1800" dirty="0">
                <a:latin typeface="+mn-ea"/>
              </a:rPr>
              <a:t>~ </a:t>
            </a:r>
            <a:r>
              <a:rPr lang="en-US" altLang="ko-KR" sz="1800" dirty="0" smtClean="0">
                <a:latin typeface="+mn-ea"/>
              </a:rPr>
              <a:t>05</a:t>
            </a:r>
            <a:r>
              <a:rPr lang="ko-KR" altLang="en-US" sz="1800" dirty="0" smtClean="0">
                <a:latin typeface="+mn-ea"/>
              </a:rPr>
              <a:t>월</a:t>
            </a:r>
            <a:r>
              <a:rPr lang="en-US" altLang="ko-KR" sz="1800" dirty="0" smtClean="0">
                <a:latin typeface="+mn-ea"/>
              </a:rPr>
              <a:t>03</a:t>
            </a:r>
            <a:r>
              <a:rPr lang="ko-KR" altLang="en-US" sz="1800" dirty="0" smtClean="0">
                <a:latin typeface="+mn-ea"/>
              </a:rPr>
              <a:t>일 일요일 </a:t>
            </a:r>
            <a:r>
              <a:rPr lang="en-US" altLang="ko-KR" sz="1800" dirty="0">
                <a:latin typeface="+mn-ea"/>
              </a:rPr>
              <a:t>23</a:t>
            </a:r>
            <a:r>
              <a:rPr lang="ko-KR" altLang="en-US" sz="1800" dirty="0">
                <a:latin typeface="+mn-ea"/>
              </a:rPr>
              <a:t>시</a:t>
            </a:r>
            <a:r>
              <a:rPr lang="en-US" altLang="ko-KR" sz="1800" dirty="0">
                <a:latin typeface="+mn-ea"/>
              </a:rPr>
              <a:t>59</a:t>
            </a:r>
            <a:r>
              <a:rPr lang="ko-KR" altLang="en-US" sz="1800" dirty="0">
                <a:latin typeface="+mn-ea"/>
              </a:rPr>
              <a:t>분까지 </a:t>
            </a:r>
            <a:endParaRPr lang="en-US" altLang="ko-KR" sz="1800" dirty="0">
              <a:latin typeface="+mn-ea"/>
            </a:endParaRPr>
          </a:p>
          <a:p>
            <a:r>
              <a:rPr lang="ko-KR" altLang="en-US" sz="1800" dirty="0" err="1">
                <a:latin typeface="+mn-ea"/>
              </a:rPr>
              <a:t>제출장소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한림 스마트 컴퍼스</a:t>
            </a:r>
            <a:r>
              <a:rPr lang="en-US" altLang="ko-KR" sz="1800" dirty="0">
                <a:latin typeface="+mn-ea"/>
              </a:rPr>
              <a:t>(https://smart.hallym.ac.kr) </a:t>
            </a:r>
            <a:r>
              <a:rPr lang="ko-KR" altLang="en-US" sz="1800" dirty="0">
                <a:latin typeface="+mn-ea"/>
              </a:rPr>
              <a:t>해당 과목 </a:t>
            </a: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 smtClean="0">
                <a:latin typeface="+mn-ea"/>
              </a:rPr>
              <a:t>과제</a:t>
            </a:r>
            <a:r>
              <a:rPr lang="en-US" altLang="ko-KR" sz="1800" dirty="0" smtClean="0">
                <a:latin typeface="+mn-ea"/>
              </a:rPr>
              <a:t>]</a:t>
            </a:r>
            <a:r>
              <a:rPr lang="ko-KR" altLang="en-US" sz="1800" dirty="0">
                <a:latin typeface="+mn-ea"/>
              </a:rPr>
              <a:t>란에 제출하시면 됩니다</a:t>
            </a:r>
            <a:r>
              <a:rPr lang="en-US" altLang="ko-KR" sz="1800" dirty="0">
                <a:latin typeface="+mn-ea"/>
              </a:rPr>
              <a:t>. (</a:t>
            </a:r>
            <a:r>
              <a:rPr lang="ko-KR" altLang="en-US" sz="1800" dirty="0">
                <a:latin typeface="+mn-ea"/>
              </a:rPr>
              <a:t>제출시 제목란에 </a:t>
            </a:r>
            <a:r>
              <a:rPr lang="en-US" altLang="ko-KR" sz="1800" dirty="0">
                <a:latin typeface="+mn-ea"/>
              </a:rPr>
              <a:t>“</a:t>
            </a:r>
            <a:r>
              <a:rPr lang="ko-KR" altLang="en-US" sz="1800" dirty="0">
                <a:latin typeface="+mn-ea"/>
              </a:rPr>
              <a:t>여러분의 </a:t>
            </a:r>
            <a:r>
              <a:rPr lang="ko-KR" altLang="en-US" sz="1800" dirty="0" err="1">
                <a:latin typeface="+mn-ea"/>
              </a:rPr>
              <a:t>학번이름</a:t>
            </a:r>
            <a:r>
              <a:rPr lang="en-US" altLang="ko-KR" sz="1800" dirty="0">
                <a:latin typeface="+mn-ea"/>
              </a:rPr>
              <a:t>”</a:t>
            </a:r>
            <a:r>
              <a:rPr lang="ko-KR" altLang="en-US" sz="1800" dirty="0">
                <a:latin typeface="+mn-ea"/>
              </a:rPr>
              <a:t>을 쓰시고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파일을 전송하시면 됩니다</a:t>
            </a:r>
            <a:r>
              <a:rPr lang="en-US" altLang="ko-KR" sz="1800" dirty="0">
                <a:latin typeface="+mn-ea"/>
              </a:rPr>
              <a:t>.)</a:t>
            </a:r>
            <a:r>
              <a:rPr lang="ko-KR" altLang="en-US" sz="1800" dirty="0">
                <a:latin typeface="+mn-ea"/>
              </a:rPr>
              <a:t> </a:t>
            </a:r>
          </a:p>
          <a:p>
            <a:endParaRPr lang="en-US" altLang="ko-KR" sz="2000" dirty="0" smtClean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0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상속의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간결한 </a:t>
            </a:r>
            <a:r>
              <a:rPr lang="ko-KR" altLang="en-US" dirty="0">
                <a:latin typeface="+mn-ea"/>
              </a:rPr>
              <a:t>클래스 작성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기본 클래스의 기능을 물려받아 파생 클래스를 간결하게 작성</a:t>
            </a:r>
            <a:endParaRPr lang="en-US" altLang="ko-KR" dirty="0">
              <a:latin typeface="+mn-ea"/>
            </a:endParaRPr>
          </a:p>
          <a:p>
            <a:pPr lvl="1"/>
            <a:endParaRPr lang="ko-KR" altLang="en-US" dirty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클래스 </a:t>
            </a:r>
            <a:r>
              <a:rPr lang="ko-KR" altLang="en-US" dirty="0">
                <a:latin typeface="+mn-ea"/>
              </a:rPr>
              <a:t>간의 계층적 분류 및 관리의 용이함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상속은 클래스들의 구조적 관계 파악 용이</a:t>
            </a:r>
            <a:endParaRPr lang="en-US" altLang="ko-KR" dirty="0">
              <a:latin typeface="+mn-ea"/>
            </a:endParaRPr>
          </a:p>
          <a:p>
            <a:pPr lvl="1"/>
            <a:endParaRPr lang="ko-KR" altLang="en-US" dirty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클래스 </a:t>
            </a:r>
            <a:r>
              <a:rPr lang="ko-KR" altLang="en-US" dirty="0">
                <a:latin typeface="+mn-ea"/>
              </a:rPr>
              <a:t>재사용과 확장을 통한 소프트웨어 생산성 향상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빠른 소프트웨어 생산 필요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기존에 작성한 클래스의 재사용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dirty="0">
                <a:latin typeface="+mn-ea"/>
              </a:rPr>
              <a:t>상속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상속받아 새로운 기능을 확장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</a:rPr>
              <a:t>앞으로 있을 상속에 대비한 클래스의 객체 지향적 설계 필요</a:t>
            </a: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27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상속의 구조 및 선언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8088" y="1412776"/>
            <a:ext cx="5112024" cy="212365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solidFill>
                  <a:srgbClr val="7F0055"/>
                </a:solidFill>
                <a:latin typeface="+mn-ea"/>
                <a:ea typeface="+mn-ea"/>
              </a:rPr>
              <a:t>class</a:t>
            </a:r>
            <a:r>
              <a:rPr kumimoji="0" lang="en-US" altLang="ko-KR" sz="1600" dirty="0">
                <a:latin typeface="+mn-ea"/>
                <a:ea typeface="+mn-ea"/>
              </a:rPr>
              <a:t> </a:t>
            </a:r>
            <a:r>
              <a:rPr kumimoji="0" lang="ko-KR" altLang="en-US" sz="1600" dirty="0" smtClean="0">
                <a:latin typeface="+mn-ea"/>
                <a:ea typeface="+mn-ea"/>
              </a:rPr>
              <a:t>상위</a:t>
            </a:r>
            <a:r>
              <a:rPr kumimoji="0" lang="en-US" altLang="ko-KR" sz="1600" dirty="0" smtClean="0">
                <a:latin typeface="+mn-ea"/>
                <a:ea typeface="+mn-ea"/>
              </a:rPr>
              <a:t>(</a:t>
            </a:r>
            <a:r>
              <a:rPr kumimoji="0" lang="ko-KR" altLang="en-US" sz="1600" dirty="0" smtClean="0">
                <a:latin typeface="+mn-ea"/>
                <a:ea typeface="+mn-ea"/>
              </a:rPr>
              <a:t>기본</a:t>
            </a:r>
            <a:r>
              <a:rPr kumimoji="0" lang="en-US" altLang="ko-KR" sz="1600" dirty="0" smtClean="0">
                <a:latin typeface="+mn-ea"/>
                <a:ea typeface="+mn-ea"/>
              </a:rPr>
              <a:t>)</a:t>
            </a:r>
            <a:r>
              <a:rPr kumimoji="0" lang="ko-KR" altLang="en-US" sz="1600" dirty="0" err="1" smtClean="0">
                <a:latin typeface="+mn-ea"/>
                <a:ea typeface="+mn-ea"/>
              </a:rPr>
              <a:t>클래스명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 smtClean="0">
                <a:latin typeface="+mn-ea"/>
                <a:ea typeface="+mn-ea"/>
              </a:rPr>
              <a:t>{</a:t>
            </a:r>
            <a:endParaRPr kumimoji="0" lang="en-US" altLang="ko-KR" sz="1600" dirty="0"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+mn-ea"/>
                <a:ea typeface="+mn-ea"/>
              </a:rPr>
              <a:t>	</a:t>
            </a:r>
            <a:r>
              <a:rPr kumimoji="0" lang="en-US" altLang="ko-KR" sz="1600" dirty="0" smtClean="0">
                <a:latin typeface="+mn-ea"/>
                <a:ea typeface="+mn-ea"/>
              </a:rPr>
              <a:t>// </a:t>
            </a:r>
            <a:r>
              <a:rPr kumimoji="0" lang="ko-KR" altLang="en-US" sz="1600" dirty="0" smtClean="0">
                <a:latin typeface="+mn-ea"/>
                <a:ea typeface="+mn-ea"/>
              </a:rPr>
              <a:t>멤버</a:t>
            </a:r>
            <a:endParaRPr kumimoji="0" lang="en-US" altLang="ko-KR" sz="1600" dirty="0"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+mn-ea"/>
                <a:ea typeface="+mn-ea"/>
              </a:rPr>
              <a:t>}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 smtClean="0">
                <a:solidFill>
                  <a:srgbClr val="7F0055"/>
                </a:solidFill>
                <a:latin typeface="+mn-ea"/>
                <a:ea typeface="+mn-ea"/>
              </a:rPr>
              <a:t>class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 smtClean="0">
                <a:latin typeface="+mn-ea"/>
                <a:ea typeface="+mn-ea"/>
              </a:rPr>
              <a:t>파생클래스명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en-US" altLang="ko-KR" dirty="0" smtClean="0">
                <a:latin typeface="+mn-ea"/>
                <a:ea typeface="+mn-ea"/>
              </a:rPr>
              <a:t>: </a:t>
            </a:r>
            <a:r>
              <a:rPr kumimoji="0" lang="en-US" altLang="ko-KR" sz="1600" b="1" dirty="0" smtClean="0">
                <a:solidFill>
                  <a:srgbClr val="7F0055"/>
                </a:solidFill>
                <a:latin typeface="+mn-ea"/>
                <a:ea typeface="+mn-ea"/>
              </a:rPr>
              <a:t> </a:t>
            </a:r>
            <a:r>
              <a:rPr kumimoji="0" lang="en-US" altLang="ko-KR" sz="1600" b="1" dirty="0">
                <a:solidFill>
                  <a:srgbClr val="7F0055"/>
                </a:solidFill>
                <a:latin typeface="+mn-ea"/>
                <a:ea typeface="+mn-ea"/>
              </a:rPr>
              <a:t>public </a:t>
            </a:r>
            <a:r>
              <a:rPr kumimoji="0" lang="ko-KR" altLang="en-US" sz="1600" b="1" dirty="0" smtClean="0">
                <a:solidFill>
                  <a:srgbClr val="7F0055"/>
                </a:solidFill>
                <a:latin typeface="+mn-ea"/>
                <a:ea typeface="+mn-ea"/>
              </a:rPr>
              <a:t>상위</a:t>
            </a:r>
            <a:r>
              <a:rPr kumimoji="0" lang="en-US" altLang="ko-KR" sz="1600" b="1" dirty="0" smtClean="0">
                <a:solidFill>
                  <a:srgbClr val="7F0055"/>
                </a:solidFill>
                <a:latin typeface="+mn-ea"/>
                <a:ea typeface="+mn-ea"/>
              </a:rPr>
              <a:t>(</a:t>
            </a:r>
            <a:r>
              <a:rPr kumimoji="0" lang="ko-KR" altLang="en-US" sz="1600" b="1" dirty="0" smtClean="0">
                <a:solidFill>
                  <a:srgbClr val="7F0055"/>
                </a:solidFill>
                <a:latin typeface="+mn-ea"/>
                <a:ea typeface="+mn-ea"/>
              </a:rPr>
              <a:t>기본</a:t>
            </a:r>
            <a:r>
              <a:rPr kumimoji="0" lang="en-US" altLang="ko-KR" sz="1600" b="1" dirty="0" smtClean="0">
                <a:solidFill>
                  <a:srgbClr val="7F0055"/>
                </a:solidFill>
                <a:latin typeface="+mn-ea"/>
                <a:ea typeface="+mn-ea"/>
              </a:rPr>
              <a:t>)</a:t>
            </a:r>
            <a:r>
              <a:rPr kumimoji="0" lang="ko-KR" altLang="en-US" sz="1600" b="1" dirty="0" err="1" smtClean="0">
                <a:solidFill>
                  <a:srgbClr val="7F0055"/>
                </a:solidFill>
                <a:latin typeface="+mn-ea"/>
                <a:ea typeface="+mn-ea"/>
              </a:rPr>
              <a:t>클래스명</a:t>
            </a:r>
            <a:endParaRPr kumimoji="0" lang="en-US" altLang="ko-KR" sz="1600" dirty="0"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+mn-ea"/>
                <a:ea typeface="+mn-ea"/>
              </a:rPr>
              <a:t>{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+mn-ea"/>
                <a:ea typeface="+mn-ea"/>
              </a:rPr>
              <a:t>	</a:t>
            </a:r>
            <a:r>
              <a:rPr kumimoji="0" lang="en-US" altLang="ko-KR" sz="1600" dirty="0" smtClean="0">
                <a:latin typeface="+mn-ea"/>
                <a:ea typeface="+mn-ea"/>
              </a:rPr>
              <a:t>// </a:t>
            </a:r>
            <a:r>
              <a:rPr kumimoji="0" lang="ko-KR" altLang="en-US" sz="1600" dirty="0" smtClean="0">
                <a:latin typeface="+mn-ea"/>
                <a:ea typeface="+mn-ea"/>
              </a:rPr>
              <a:t>멤버</a:t>
            </a:r>
            <a:endParaRPr kumimoji="0" lang="en-US" altLang="ko-KR" sz="1600" dirty="0"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+mn-ea"/>
                <a:ea typeface="+mn-ea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59632" y="3667874"/>
            <a:ext cx="2951240" cy="181588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b="1" dirty="0">
                <a:solidFill>
                  <a:srgbClr val="7F0055"/>
                </a:solidFill>
                <a:latin typeface="+mn-ea"/>
                <a:ea typeface="+mn-ea"/>
              </a:rPr>
              <a:t>class</a:t>
            </a:r>
            <a:r>
              <a:rPr kumimoji="0" lang="en-US" altLang="ko-KR" sz="1400" dirty="0">
                <a:latin typeface="+mn-ea"/>
                <a:ea typeface="+mn-ea"/>
              </a:rPr>
              <a:t> Car 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latin typeface="+mn-ea"/>
                <a:ea typeface="+mn-ea"/>
              </a:rPr>
              <a:t>{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latin typeface="+mn-ea"/>
                <a:ea typeface="+mn-ea"/>
              </a:rPr>
              <a:t>	</a:t>
            </a:r>
            <a:r>
              <a:rPr kumimoji="0" lang="en-US" altLang="ko-KR" sz="1400" dirty="0" err="1">
                <a:latin typeface="+mn-ea"/>
                <a:ea typeface="+mn-ea"/>
              </a:rPr>
              <a:t>int</a:t>
            </a:r>
            <a:r>
              <a:rPr kumimoji="0" lang="en-US" altLang="ko-KR" sz="1400" dirty="0">
                <a:latin typeface="+mn-ea"/>
                <a:ea typeface="+mn-ea"/>
              </a:rPr>
              <a:t> speed;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latin typeface="+mn-ea"/>
                <a:ea typeface="+mn-ea"/>
              </a:rPr>
              <a:t>}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b="1" dirty="0">
                <a:solidFill>
                  <a:srgbClr val="7F0055"/>
                </a:solidFill>
                <a:latin typeface="+mn-ea"/>
                <a:ea typeface="+mn-ea"/>
              </a:rPr>
              <a:t>class</a:t>
            </a:r>
            <a:r>
              <a:rPr kumimoji="0" lang="en-US" altLang="ko-KR" sz="1400" dirty="0">
                <a:latin typeface="+mn-ea"/>
                <a:ea typeface="+mn-ea"/>
              </a:rPr>
              <a:t> </a:t>
            </a:r>
            <a:r>
              <a:rPr kumimoji="0" lang="en-US" altLang="ko-KR" sz="1400" dirty="0" err="1">
                <a:latin typeface="+mn-ea"/>
                <a:ea typeface="+mn-ea"/>
              </a:rPr>
              <a:t>SportsCar</a:t>
            </a:r>
            <a:r>
              <a:rPr kumimoji="0" lang="en-US" altLang="ko-KR" sz="1400" dirty="0">
                <a:latin typeface="+mn-ea"/>
                <a:ea typeface="+mn-ea"/>
              </a:rPr>
              <a:t> :</a:t>
            </a:r>
            <a:r>
              <a:rPr kumimoji="0" lang="en-US" altLang="ko-KR" sz="1400" b="1" dirty="0">
                <a:solidFill>
                  <a:srgbClr val="7F0055"/>
                </a:solidFill>
                <a:latin typeface="+mn-ea"/>
                <a:ea typeface="+mn-ea"/>
              </a:rPr>
              <a:t> public </a:t>
            </a:r>
            <a:r>
              <a:rPr kumimoji="0" lang="en-US" altLang="ko-KR" sz="1400" dirty="0">
                <a:latin typeface="+mn-ea"/>
                <a:ea typeface="+mn-ea"/>
              </a:rPr>
              <a:t>Car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latin typeface="+mn-ea"/>
                <a:ea typeface="+mn-ea"/>
              </a:rPr>
              <a:t>{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latin typeface="+mn-ea"/>
                <a:ea typeface="+mn-ea"/>
              </a:rPr>
              <a:t>	bool turbo;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latin typeface="+mn-ea"/>
                <a:ea typeface="+mn-ea"/>
              </a:rPr>
              <a:t>}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008442"/>
            <a:ext cx="3320553" cy="2329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75" y="5536451"/>
            <a:ext cx="7827772" cy="115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6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유형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graphicFrame>
        <p:nvGraphicFramePr>
          <p:cNvPr id="6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93290"/>
              </p:ext>
            </p:extLst>
          </p:nvPr>
        </p:nvGraphicFramePr>
        <p:xfrm>
          <a:off x="490833" y="3573016"/>
          <a:ext cx="7709679" cy="146367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928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6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public </a:t>
                      </a: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으로 상속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protected </a:t>
                      </a: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으로 상속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private </a:t>
                      </a: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으로 상속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0" marB="4574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상위클래스</a:t>
                      </a: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public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public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protected</a:t>
                      </a: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private</a:t>
                      </a:r>
                    </a:p>
                  </a:txBody>
                  <a:tcPr marT="45740" marB="4574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상위클래스</a:t>
                      </a: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protected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public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protected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private</a:t>
                      </a:r>
                    </a:p>
                  </a:txBody>
                  <a:tcPr marT="45740" marB="4574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상위클래스</a:t>
                      </a: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private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접근 안됨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접근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안됨</a:t>
                      </a: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접근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안됨</a:t>
                      </a:r>
                    </a:p>
                  </a:txBody>
                  <a:tcPr marT="45740" marB="4574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8088" y="1643608"/>
            <a:ext cx="4607424" cy="166199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b="1" dirty="0">
                <a:solidFill>
                  <a:srgbClr val="7F0055"/>
                </a:solidFill>
                <a:latin typeface="+mn-ea"/>
                <a:ea typeface="+mn-ea"/>
              </a:rPr>
              <a:t>class</a:t>
            </a:r>
            <a:r>
              <a:rPr kumimoji="0" lang="en-US" altLang="ko-KR" sz="1400" dirty="0">
                <a:latin typeface="+mn-ea"/>
                <a:ea typeface="+mn-ea"/>
              </a:rPr>
              <a:t> </a:t>
            </a:r>
            <a:r>
              <a:rPr kumimoji="0" lang="ko-KR" altLang="en-US" sz="1400" dirty="0" smtClean="0">
                <a:latin typeface="+mn-ea"/>
                <a:ea typeface="+mn-ea"/>
              </a:rPr>
              <a:t>상위클래스명</a:t>
            </a:r>
            <a:r>
              <a:rPr kumimoji="0" lang="en-US" altLang="ko-KR" sz="1400" dirty="0" smtClean="0">
                <a:latin typeface="+mn-ea"/>
                <a:ea typeface="+mn-ea"/>
              </a:rPr>
              <a:t>{</a:t>
            </a:r>
            <a:endParaRPr kumimoji="0" lang="en-US" altLang="ko-KR" sz="1400" dirty="0"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latin typeface="+mn-ea"/>
                <a:ea typeface="+mn-ea"/>
              </a:rPr>
              <a:t>	</a:t>
            </a:r>
            <a:r>
              <a:rPr kumimoji="0" lang="en-US" altLang="ko-KR" sz="1400" dirty="0" smtClean="0">
                <a:latin typeface="+mn-ea"/>
                <a:ea typeface="+mn-ea"/>
              </a:rPr>
              <a:t>// </a:t>
            </a:r>
            <a:r>
              <a:rPr kumimoji="0" lang="ko-KR" altLang="en-US" sz="1400" dirty="0" smtClean="0">
                <a:latin typeface="+mn-ea"/>
                <a:ea typeface="+mn-ea"/>
              </a:rPr>
              <a:t>멤버</a:t>
            </a:r>
            <a:endParaRPr kumimoji="0" lang="en-US" altLang="ko-KR" sz="1400" dirty="0"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latin typeface="+mn-ea"/>
                <a:ea typeface="+mn-ea"/>
              </a:rPr>
              <a:t>}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b="1" dirty="0" smtClean="0">
                <a:solidFill>
                  <a:srgbClr val="7F0055"/>
                </a:solidFill>
                <a:latin typeface="+mn-ea"/>
                <a:ea typeface="+mn-ea"/>
              </a:rPr>
              <a:t>class</a:t>
            </a:r>
            <a:r>
              <a:rPr kumimoji="0" lang="en-US" altLang="ko-KR" sz="1400" dirty="0" smtClean="0">
                <a:latin typeface="+mn-ea"/>
                <a:ea typeface="+mn-ea"/>
              </a:rPr>
              <a:t> </a:t>
            </a:r>
            <a:r>
              <a:rPr kumimoji="0" lang="ko-KR" altLang="en-US" sz="1400" dirty="0" smtClean="0">
                <a:latin typeface="+mn-ea"/>
                <a:ea typeface="+mn-ea"/>
              </a:rPr>
              <a:t>파생클래스명</a:t>
            </a:r>
            <a:r>
              <a:rPr kumimoji="0" lang="en-US" altLang="ko-KR" sz="1400" dirty="0" smtClean="0">
                <a:latin typeface="+mn-ea"/>
                <a:ea typeface="+mn-ea"/>
              </a:rPr>
              <a:t> </a:t>
            </a:r>
            <a:r>
              <a:rPr kumimoji="0" lang="en-US" altLang="ko-KR" sz="1800" dirty="0" smtClean="0">
                <a:latin typeface="+mn-ea"/>
                <a:ea typeface="+mn-ea"/>
              </a:rPr>
              <a:t>: </a:t>
            </a:r>
            <a:r>
              <a:rPr kumimoji="0" lang="en-US" altLang="ko-KR" sz="1400" b="1" dirty="0" smtClean="0">
                <a:solidFill>
                  <a:srgbClr val="7F0055"/>
                </a:solidFill>
                <a:latin typeface="+mn-ea"/>
                <a:ea typeface="+mn-ea"/>
              </a:rPr>
              <a:t> </a:t>
            </a:r>
            <a:r>
              <a:rPr kumimoji="0" lang="en-US" altLang="ko-KR" sz="1400" b="1" dirty="0">
                <a:solidFill>
                  <a:srgbClr val="7F0055"/>
                </a:solidFill>
                <a:latin typeface="+mn-ea"/>
                <a:ea typeface="+mn-ea"/>
              </a:rPr>
              <a:t>public </a:t>
            </a:r>
            <a:r>
              <a:rPr kumimoji="0" lang="ko-KR" altLang="en-US" sz="1400" b="1" dirty="0" smtClean="0">
                <a:solidFill>
                  <a:srgbClr val="7F0055"/>
                </a:solidFill>
                <a:latin typeface="+mn-ea"/>
                <a:ea typeface="+mn-ea"/>
              </a:rPr>
              <a:t>상위클래스명</a:t>
            </a:r>
            <a:endParaRPr kumimoji="0" lang="en-US" altLang="ko-KR" sz="1400" dirty="0"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latin typeface="+mn-ea"/>
                <a:ea typeface="+mn-ea"/>
              </a:rPr>
              <a:t>{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latin typeface="+mn-ea"/>
                <a:ea typeface="+mn-ea"/>
              </a:rPr>
              <a:t>	</a:t>
            </a:r>
            <a:r>
              <a:rPr kumimoji="0" lang="en-US" altLang="ko-KR" sz="1400" dirty="0" smtClean="0">
                <a:latin typeface="+mn-ea"/>
                <a:ea typeface="+mn-ea"/>
              </a:rPr>
              <a:t>// </a:t>
            </a:r>
            <a:r>
              <a:rPr kumimoji="0" lang="ko-KR" altLang="en-US" sz="1400" dirty="0" smtClean="0">
                <a:latin typeface="+mn-ea"/>
                <a:ea typeface="+mn-ea"/>
              </a:rPr>
              <a:t>멤버</a:t>
            </a:r>
            <a:endParaRPr kumimoji="0" lang="en-US" altLang="ko-KR" sz="1400" dirty="0"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latin typeface="+mn-ea"/>
                <a:ea typeface="+mn-ea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67744" y="2311708"/>
            <a:ext cx="1872208" cy="360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64088" y="1607903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public 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</a:rPr>
              <a:t>으로 상속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직선 화살표 연결선 10"/>
          <p:cNvCxnSpPr>
            <a:endCxn id="9" idx="1"/>
          </p:cNvCxnSpPr>
          <p:nvPr/>
        </p:nvCxnSpPr>
        <p:spPr>
          <a:xfrm flipV="1">
            <a:off x="3491880" y="1777180"/>
            <a:ext cx="1872208" cy="4988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64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접근제어 지정자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altLang="ko-KR" dirty="0">
                <a:latin typeface="+mn-ea"/>
              </a:rPr>
              <a:t>private </a:t>
            </a:r>
            <a:r>
              <a:rPr lang="ko-KR" altLang="en-US" dirty="0">
                <a:latin typeface="+mn-ea"/>
              </a:rPr>
              <a:t>멤버</a:t>
            </a:r>
          </a:p>
          <a:p>
            <a:pPr lvl="2" fontAlgn="base"/>
            <a:r>
              <a:rPr lang="ko-KR" altLang="en-US" dirty="0">
                <a:latin typeface="+mn-ea"/>
                <a:ea typeface="+mn-ea"/>
              </a:rPr>
              <a:t>선언된 클래스 내에서만 접근 가능</a:t>
            </a:r>
            <a:endParaRPr lang="en-US" altLang="ko-KR" dirty="0">
              <a:latin typeface="+mn-ea"/>
              <a:ea typeface="+mn-ea"/>
            </a:endParaRPr>
          </a:p>
          <a:p>
            <a:pPr lvl="2" fontAlgn="base"/>
            <a:r>
              <a:rPr lang="ko-KR" altLang="en-US" dirty="0">
                <a:latin typeface="+mn-ea"/>
                <a:ea typeface="+mn-ea"/>
              </a:rPr>
              <a:t>파생 </a:t>
            </a:r>
            <a:r>
              <a:rPr lang="ko-KR" altLang="en-US" dirty="0" smtClean="0">
                <a:latin typeface="+mn-ea"/>
                <a:ea typeface="+mn-ea"/>
              </a:rPr>
              <a:t>클래스에서 </a:t>
            </a:r>
            <a:r>
              <a:rPr lang="ko-KR" altLang="en-US" dirty="0">
                <a:latin typeface="+mn-ea"/>
                <a:ea typeface="+mn-ea"/>
              </a:rPr>
              <a:t>기본 클래스의 </a:t>
            </a:r>
            <a:r>
              <a:rPr lang="en-US" altLang="ko-KR" dirty="0">
                <a:latin typeface="+mn-ea"/>
                <a:ea typeface="+mn-ea"/>
              </a:rPr>
              <a:t>private </a:t>
            </a:r>
            <a:r>
              <a:rPr lang="ko-KR" altLang="en-US" dirty="0">
                <a:latin typeface="+mn-ea"/>
                <a:ea typeface="+mn-ea"/>
              </a:rPr>
              <a:t>멤버 직접 접근 불가</a:t>
            </a:r>
          </a:p>
          <a:p>
            <a:pPr fontAlgn="base"/>
            <a:r>
              <a:rPr lang="en-US" altLang="ko-KR" dirty="0">
                <a:latin typeface="+mn-ea"/>
              </a:rPr>
              <a:t>public </a:t>
            </a:r>
            <a:r>
              <a:rPr lang="ko-KR" altLang="en-US" dirty="0">
                <a:latin typeface="+mn-ea"/>
              </a:rPr>
              <a:t>멤버</a:t>
            </a:r>
          </a:p>
          <a:p>
            <a:pPr lvl="2" fontAlgn="base"/>
            <a:r>
              <a:rPr lang="ko-KR" altLang="en-US" dirty="0">
                <a:latin typeface="+mn-ea"/>
                <a:ea typeface="+mn-ea"/>
              </a:rPr>
              <a:t>선언된 클래스나 외부 어떤 클래스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모든 외부 함수에 접근 허용</a:t>
            </a:r>
            <a:endParaRPr lang="en-US" altLang="ko-KR" dirty="0">
              <a:latin typeface="+mn-ea"/>
              <a:ea typeface="+mn-ea"/>
            </a:endParaRPr>
          </a:p>
          <a:p>
            <a:pPr lvl="2" fontAlgn="base"/>
            <a:r>
              <a:rPr lang="ko-KR" altLang="en-US" dirty="0">
                <a:latin typeface="+mn-ea"/>
                <a:ea typeface="+mn-ea"/>
              </a:rPr>
              <a:t>파생 클래스에서 기본 클래스의 </a:t>
            </a:r>
            <a:r>
              <a:rPr lang="en-US" altLang="ko-KR" dirty="0">
                <a:latin typeface="+mn-ea"/>
                <a:ea typeface="+mn-ea"/>
              </a:rPr>
              <a:t>public </a:t>
            </a:r>
            <a:r>
              <a:rPr lang="ko-KR" altLang="en-US" dirty="0">
                <a:latin typeface="+mn-ea"/>
                <a:ea typeface="+mn-ea"/>
              </a:rPr>
              <a:t>멤버 접근 가능</a:t>
            </a:r>
          </a:p>
          <a:p>
            <a:pPr fontAlgn="base"/>
            <a:r>
              <a:rPr lang="en-US" altLang="ko-KR" dirty="0">
                <a:latin typeface="+mn-ea"/>
              </a:rPr>
              <a:t>protected </a:t>
            </a:r>
            <a:r>
              <a:rPr lang="ko-KR" altLang="en-US" dirty="0">
                <a:latin typeface="+mn-ea"/>
              </a:rPr>
              <a:t>멤버</a:t>
            </a:r>
          </a:p>
          <a:p>
            <a:pPr lvl="2" fontAlgn="base"/>
            <a:r>
              <a:rPr lang="ko-KR" altLang="en-US" dirty="0">
                <a:latin typeface="+mn-ea"/>
                <a:ea typeface="+mn-ea"/>
              </a:rPr>
              <a:t>선언된 클래스에서 접근 가능</a:t>
            </a:r>
            <a:r>
              <a:rPr lang="en-US" altLang="ko-KR" dirty="0">
                <a:latin typeface="+mn-ea"/>
                <a:ea typeface="+mn-ea"/>
              </a:rPr>
              <a:t> </a:t>
            </a:r>
          </a:p>
          <a:p>
            <a:pPr lvl="2" fontAlgn="base"/>
            <a:r>
              <a:rPr lang="ko-KR" altLang="en-US" dirty="0">
                <a:latin typeface="+mn-ea"/>
                <a:ea typeface="+mn-ea"/>
              </a:rPr>
              <a:t>파생 클래스에서만 접근 허용</a:t>
            </a:r>
            <a:endParaRPr lang="en-US" altLang="ko-KR" dirty="0">
              <a:latin typeface="+mn-ea"/>
              <a:ea typeface="+mn-ea"/>
            </a:endParaRPr>
          </a:p>
          <a:p>
            <a:pPr lvl="3" fontAlgn="base"/>
            <a:r>
              <a:rPr lang="ko-KR" altLang="en-US" dirty="0">
                <a:latin typeface="+mn-ea"/>
                <a:ea typeface="+mn-ea"/>
              </a:rPr>
              <a:t>파생 클래스가 아닌 다른 클래스나 외부 함수에서는 </a:t>
            </a:r>
            <a:r>
              <a:rPr lang="en-US" altLang="ko-KR" dirty="0">
                <a:latin typeface="+mn-ea"/>
                <a:ea typeface="+mn-ea"/>
              </a:rPr>
              <a:t>protected </a:t>
            </a:r>
            <a:r>
              <a:rPr lang="ko-KR" altLang="en-US" dirty="0">
                <a:latin typeface="+mn-ea"/>
                <a:ea typeface="+mn-ea"/>
              </a:rPr>
              <a:t>멤버를 접근할 수 없다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graphicFrame>
        <p:nvGraphicFramePr>
          <p:cNvPr id="5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051745"/>
              </p:ext>
            </p:extLst>
          </p:nvPr>
        </p:nvGraphicFramePr>
        <p:xfrm>
          <a:off x="1547664" y="5373216"/>
          <a:ext cx="5760639" cy="12193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40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접근 지정자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현재 클래스 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자식 클래스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외부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0" marB="4574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504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private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0" marB="4574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504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protected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0" marB="4574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504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public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0" marB="4574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7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관계의 </a:t>
            </a:r>
            <a:r>
              <a:rPr lang="ko-KR" altLang="en-US" dirty="0" err="1"/>
              <a:t>생성자와</a:t>
            </a:r>
            <a:r>
              <a:rPr lang="ko-KR" altLang="en-US" dirty="0"/>
              <a:t> </a:t>
            </a:r>
            <a:r>
              <a:rPr lang="ko-KR" altLang="en-US" dirty="0" err="1"/>
              <a:t>소멸자</a:t>
            </a:r>
            <a:r>
              <a:rPr lang="ko-KR" altLang="en-US" dirty="0"/>
              <a:t>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질문 </a:t>
            </a:r>
            <a:r>
              <a:rPr lang="en-US" altLang="ko-KR" dirty="0"/>
              <a:t>1</a:t>
            </a:r>
          </a:p>
          <a:p>
            <a:pPr lvl="1"/>
            <a:r>
              <a:rPr lang="ko-KR" altLang="en-US" dirty="0"/>
              <a:t>파생 클래스의 객체가 생성될 때 파생 클래스의 </a:t>
            </a:r>
            <a:r>
              <a:rPr lang="ko-KR" altLang="en-US" dirty="0" err="1"/>
              <a:t>생성자와</a:t>
            </a:r>
            <a:r>
              <a:rPr lang="ko-KR" altLang="en-US" dirty="0"/>
              <a:t> 기본 클래스의 생성자가 모두 실행되는가</a:t>
            </a:r>
            <a:r>
              <a:rPr lang="en-US" altLang="ko-KR" dirty="0"/>
              <a:t>? </a:t>
            </a:r>
            <a:r>
              <a:rPr lang="ko-KR" altLang="en-US" dirty="0"/>
              <a:t>아니면 파생 클래스의 </a:t>
            </a:r>
            <a:r>
              <a:rPr lang="ko-KR" altLang="en-US" dirty="0" err="1"/>
              <a:t>생성자만</a:t>
            </a:r>
            <a:r>
              <a:rPr lang="ko-KR" altLang="en-US" dirty="0"/>
              <a:t> 실행되는가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답 </a:t>
            </a:r>
            <a:r>
              <a:rPr lang="en-US" altLang="ko-KR" dirty="0"/>
              <a:t>- </a:t>
            </a:r>
            <a:r>
              <a:rPr lang="ko-KR" altLang="en-US" b="1" dirty="0">
                <a:solidFill>
                  <a:srgbClr val="FF0000"/>
                </a:solidFill>
              </a:rPr>
              <a:t>둘 다 실행된다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  <a:p>
            <a:pPr lvl="0"/>
            <a:r>
              <a:rPr lang="ko-KR" altLang="en-US" dirty="0"/>
              <a:t>질문 </a:t>
            </a:r>
            <a:r>
              <a:rPr lang="en-US" altLang="ko-KR" dirty="0"/>
              <a:t>2 </a:t>
            </a:r>
            <a:endParaRPr lang="ko-KR" altLang="en-US" dirty="0"/>
          </a:p>
          <a:p>
            <a:pPr lvl="1"/>
            <a:r>
              <a:rPr lang="ko-KR" altLang="en-US" dirty="0"/>
              <a:t>파생 클래스의 </a:t>
            </a:r>
            <a:r>
              <a:rPr lang="ko-KR" altLang="en-US" dirty="0" err="1"/>
              <a:t>생성자와</a:t>
            </a:r>
            <a:r>
              <a:rPr lang="ko-KR" altLang="en-US" dirty="0"/>
              <a:t> 기본 클래스의 </a:t>
            </a:r>
            <a:r>
              <a:rPr lang="ko-KR" altLang="en-US" dirty="0" err="1"/>
              <a:t>생성자</a:t>
            </a:r>
            <a:r>
              <a:rPr lang="ko-KR" altLang="en-US" dirty="0"/>
              <a:t> 중 어떤 생성자가 먼저 실행되는가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답 </a:t>
            </a:r>
            <a:r>
              <a:rPr lang="en-US" altLang="ko-KR" dirty="0"/>
              <a:t>- </a:t>
            </a:r>
            <a:r>
              <a:rPr lang="ko-KR" altLang="en-US" b="1" dirty="0">
                <a:solidFill>
                  <a:srgbClr val="FF0000"/>
                </a:solidFill>
              </a:rPr>
              <a:t>기본 클래스의 생성자가 먼저 실행된 후 파생 클래스의 생성자가 실행된다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417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r>
              <a:rPr lang="ko-KR" altLang="en-US" dirty="0"/>
              <a:t> 호출 관계 및 실행 순서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3848" y="1628800"/>
            <a:ext cx="292195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A() </a:t>
            </a:r>
            <a:r>
              <a:rPr lang="en-US" altLang="ko-KR" sz="1200" dirty="0" smtClean="0"/>
              <a:t>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}</a:t>
            </a:r>
          </a:p>
          <a:p>
            <a:pPr defTabSz="180000"/>
            <a:r>
              <a:rPr lang="en-US" altLang="ko-KR" sz="1200" dirty="0" smtClean="0"/>
              <a:t>	~A() 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</a:t>
            </a:r>
            <a:r>
              <a:rPr lang="ko-KR" altLang="en-US" sz="1200" dirty="0" err="1" smtClean="0"/>
              <a:t>소멸자</a:t>
            </a:r>
            <a:r>
              <a:rPr lang="en-US" altLang="ko-KR" sz="1200" dirty="0" smtClean="0"/>
              <a:t> A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 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3848" y="2986122"/>
            <a:ext cx="292195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B : public </a:t>
            </a:r>
            <a:r>
              <a:rPr lang="en-US" altLang="ko-KR" sz="1200" dirty="0"/>
              <a:t>A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B() </a:t>
            </a:r>
            <a:r>
              <a:rPr lang="en-US" altLang="ko-KR" sz="1200" dirty="0" smtClean="0"/>
              <a:t>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 smtClean="0"/>
              <a:t> B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 }</a:t>
            </a:r>
          </a:p>
          <a:p>
            <a:pPr defTabSz="180000"/>
            <a:r>
              <a:rPr lang="en-US" altLang="ko-KR" sz="1200" dirty="0" smtClean="0"/>
              <a:t>	~B() 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</a:t>
            </a:r>
            <a:r>
              <a:rPr lang="ko-KR" altLang="en-US" sz="1200" dirty="0" err="1" smtClean="0"/>
              <a:t>소멸자</a:t>
            </a:r>
            <a:r>
              <a:rPr lang="en-US" altLang="ko-KR" sz="1200" dirty="0" smtClean="0"/>
              <a:t> B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3848" y="4343444"/>
            <a:ext cx="292195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C : public B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C() </a:t>
            </a:r>
            <a:r>
              <a:rPr lang="en-US" altLang="ko-KR" sz="1200" dirty="0" smtClean="0"/>
              <a:t>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 smtClean="0"/>
              <a:t> C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	~C() 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</a:t>
            </a:r>
            <a:r>
              <a:rPr lang="en-US" altLang="ko-KR" sz="1200" dirty="0"/>
              <a:t> "</a:t>
            </a:r>
            <a:r>
              <a:rPr lang="ko-KR" altLang="en-US" sz="1200" dirty="0" err="1" smtClean="0"/>
              <a:t>소멸자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C"&lt;&lt;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4664" y="4355119"/>
            <a:ext cx="1688037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C </a:t>
            </a:r>
            <a:r>
              <a:rPr lang="en-US" altLang="ko-KR" sz="1200" b="1" dirty="0" err="1" smtClean="0"/>
              <a:t>c</a:t>
            </a:r>
            <a:r>
              <a:rPr lang="en-US" altLang="ko-KR" sz="1200" b="1" dirty="0" smtClean="0"/>
              <a:t>; // c </a:t>
            </a:r>
            <a:r>
              <a:rPr lang="ko-KR" altLang="en-US" sz="1200" b="1" dirty="0" smtClean="0"/>
              <a:t>생성</a:t>
            </a:r>
            <a:endParaRPr lang="en-US" altLang="ko-KR" sz="1200" b="1" dirty="0" smtClean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return 0; // c </a:t>
            </a:r>
            <a:r>
              <a:rPr lang="ko-KR" altLang="en-US" sz="1200" dirty="0" smtClean="0"/>
              <a:t>소멸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9" name="자유형 8"/>
          <p:cNvSpPr/>
          <p:nvPr/>
        </p:nvSpPr>
        <p:spPr>
          <a:xfrm>
            <a:off x="2438345" y="2070900"/>
            <a:ext cx="1028068" cy="1369811"/>
          </a:xfrm>
          <a:custGeom>
            <a:avLst/>
            <a:gdLst>
              <a:gd name="connsiteX0" fmla="*/ 872067 w 902547"/>
              <a:gd name="connsiteY0" fmla="*/ 1330960 h 1330960"/>
              <a:gd name="connsiteX1" fmla="*/ 475827 w 902547"/>
              <a:gd name="connsiteY1" fmla="*/ 1148080 h 1330960"/>
              <a:gd name="connsiteX2" fmla="*/ 59267 w 902547"/>
              <a:gd name="connsiteY2" fmla="*/ 711200 h 1330960"/>
              <a:gd name="connsiteX3" fmla="*/ 120227 w 902547"/>
              <a:gd name="connsiteY3" fmla="*/ 314960 h 1330960"/>
              <a:gd name="connsiteX4" fmla="*/ 587587 w 902547"/>
              <a:gd name="connsiteY4" fmla="*/ 71120 h 1330960"/>
              <a:gd name="connsiteX5" fmla="*/ 902547 w 902547"/>
              <a:gd name="connsiteY5" fmla="*/ 0 h 13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547" h="1330960">
                <a:moveTo>
                  <a:pt x="872067" y="1330960"/>
                </a:moveTo>
                <a:cubicBezTo>
                  <a:pt x="741680" y="1291166"/>
                  <a:pt x="611294" y="1251373"/>
                  <a:pt x="475827" y="1148080"/>
                </a:cubicBezTo>
                <a:cubicBezTo>
                  <a:pt x="340360" y="1044787"/>
                  <a:pt x="118534" y="850053"/>
                  <a:pt x="59267" y="711200"/>
                </a:cubicBezTo>
                <a:cubicBezTo>
                  <a:pt x="0" y="572347"/>
                  <a:pt x="32174" y="421640"/>
                  <a:pt x="120227" y="314960"/>
                </a:cubicBezTo>
                <a:cubicBezTo>
                  <a:pt x="208280" y="208280"/>
                  <a:pt x="457200" y="123613"/>
                  <a:pt x="587587" y="71120"/>
                </a:cubicBezTo>
                <a:cubicBezTo>
                  <a:pt x="717974" y="18627"/>
                  <a:pt x="810260" y="9313"/>
                  <a:pt x="902547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6068060" y="1998131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A() </a:t>
            </a:r>
            <a:r>
              <a:rPr lang="ko-KR" altLang="en-US" sz="1200" dirty="0" smtClean="0">
                <a:solidFill>
                  <a:srgbClr val="0070C0"/>
                </a:solidFill>
              </a:rPr>
              <a:t>실행 </a:t>
            </a:r>
            <a:r>
              <a:rPr lang="en-US" altLang="ko-KR" sz="1200" dirty="0">
                <a:solidFill>
                  <a:srgbClr val="0070C0"/>
                </a:solidFill>
                <a:sym typeface="Wingdings 2"/>
              </a:rPr>
              <a:t>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79282" y="3355453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B() </a:t>
            </a:r>
            <a:r>
              <a:rPr lang="ko-KR" altLang="en-US" sz="1200" dirty="0" smtClean="0">
                <a:solidFill>
                  <a:srgbClr val="0070C0"/>
                </a:solidFill>
              </a:rPr>
              <a:t>실행 </a:t>
            </a:r>
            <a:r>
              <a:rPr lang="en-US" altLang="ko-KR" sz="1200" dirty="0">
                <a:solidFill>
                  <a:srgbClr val="0070C0"/>
                </a:solidFill>
                <a:sym typeface="Wingdings 2"/>
              </a:rPr>
              <a:t>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62285" y="4712775"/>
            <a:ext cx="101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C() </a:t>
            </a:r>
            <a:r>
              <a:rPr lang="ko-KR" altLang="en-US" sz="1200" dirty="0" smtClean="0">
                <a:solidFill>
                  <a:srgbClr val="0070C0"/>
                </a:solidFill>
              </a:rPr>
              <a:t>실행</a:t>
            </a:r>
            <a:r>
              <a:rPr lang="en-US" altLang="ko-KR" sz="1200" dirty="0">
                <a:solidFill>
                  <a:srgbClr val="0070C0"/>
                </a:solidFill>
                <a:sym typeface="Wingdings 2"/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  <a:sym typeface="Wingdings 2"/>
              </a:rPr>
              <a:t>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374367" y="467817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C() </a:t>
            </a:r>
            <a:r>
              <a:rPr lang="ko-KR" altLang="en-US" sz="1200" dirty="0" smtClean="0">
                <a:solidFill>
                  <a:srgbClr val="00B050"/>
                </a:solidFill>
              </a:rPr>
              <a:t>호출</a:t>
            </a:r>
            <a:r>
              <a:rPr lang="en-US" altLang="ko-KR" sz="1200" dirty="0" smtClean="0">
                <a:solidFill>
                  <a:srgbClr val="00B050"/>
                </a:solidFill>
              </a:rPr>
              <a:t> </a:t>
            </a:r>
            <a:r>
              <a:rPr lang="en-US" altLang="ko-KR" sz="1200" dirty="0" smtClean="0">
                <a:solidFill>
                  <a:srgbClr val="00B050"/>
                </a:solidFill>
                <a:sym typeface="Wingdings 2"/>
              </a:rPr>
              <a:t>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7483" y="3871338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B()</a:t>
            </a:r>
            <a:r>
              <a:rPr lang="ko-KR" altLang="en-US" sz="1200" dirty="0" smtClean="0">
                <a:solidFill>
                  <a:srgbClr val="00B050"/>
                </a:solidFill>
              </a:rPr>
              <a:t> 호출</a:t>
            </a:r>
            <a:r>
              <a:rPr lang="en-US" altLang="ko-KR" sz="1200" dirty="0" smtClean="0">
                <a:solidFill>
                  <a:srgbClr val="00B050"/>
                </a:solidFill>
              </a:rPr>
              <a:t> </a:t>
            </a:r>
            <a:r>
              <a:rPr lang="en-US" altLang="ko-KR" sz="1200" dirty="0" smtClean="0">
                <a:solidFill>
                  <a:srgbClr val="00B050"/>
                </a:solidFill>
                <a:sym typeface="Wingdings 2"/>
              </a:rPr>
              <a:t>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56261" y="2505963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A()</a:t>
            </a:r>
            <a:r>
              <a:rPr lang="ko-KR" altLang="en-US" sz="1200" dirty="0" smtClean="0">
                <a:solidFill>
                  <a:srgbClr val="00B050"/>
                </a:solidFill>
              </a:rPr>
              <a:t> 호출 </a:t>
            </a:r>
            <a:r>
              <a:rPr lang="en-US" altLang="ko-KR" sz="1200" dirty="0" smtClean="0">
                <a:solidFill>
                  <a:srgbClr val="00B050"/>
                </a:solidFill>
                <a:sym typeface="Wingdings 2"/>
              </a:rPr>
              <a:t>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6008211" y="2218063"/>
            <a:ext cx="889246" cy="1222648"/>
          </a:xfrm>
          <a:custGeom>
            <a:avLst/>
            <a:gdLst>
              <a:gd name="connsiteX0" fmla="*/ 16778 w 889246"/>
              <a:gd name="connsiteY0" fmla="*/ 898 h 1250858"/>
              <a:gd name="connsiteX1" fmla="*/ 889233 w 889246"/>
              <a:gd name="connsiteY1" fmla="*/ 202234 h 1250858"/>
              <a:gd name="connsiteX2" fmla="*/ 0 w 889246"/>
              <a:gd name="connsiteY2" fmla="*/ 1250858 h 125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246" h="1250858">
                <a:moveTo>
                  <a:pt x="16778" y="898"/>
                </a:moveTo>
                <a:cubicBezTo>
                  <a:pt x="454403" y="-2598"/>
                  <a:pt x="892029" y="-6093"/>
                  <a:pt x="889233" y="202234"/>
                </a:cubicBezTo>
                <a:cubicBezTo>
                  <a:pt x="886437" y="410561"/>
                  <a:pt x="0" y="1250858"/>
                  <a:pt x="0" y="1250858"/>
                </a:cubicBezTo>
              </a:path>
            </a:pathLst>
          </a:custGeom>
          <a:noFill/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6023726" y="3583068"/>
            <a:ext cx="977603" cy="1233606"/>
          </a:xfrm>
          <a:custGeom>
            <a:avLst/>
            <a:gdLst>
              <a:gd name="connsiteX0" fmla="*/ 16778 w 889246"/>
              <a:gd name="connsiteY0" fmla="*/ 898 h 1250858"/>
              <a:gd name="connsiteX1" fmla="*/ 889233 w 889246"/>
              <a:gd name="connsiteY1" fmla="*/ 202234 h 1250858"/>
              <a:gd name="connsiteX2" fmla="*/ 0 w 889246"/>
              <a:gd name="connsiteY2" fmla="*/ 1250858 h 125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246" h="1250858">
                <a:moveTo>
                  <a:pt x="16778" y="898"/>
                </a:moveTo>
                <a:cubicBezTo>
                  <a:pt x="454403" y="-2598"/>
                  <a:pt x="892029" y="-6093"/>
                  <a:pt x="889233" y="202234"/>
                </a:cubicBezTo>
                <a:cubicBezTo>
                  <a:pt x="886437" y="410561"/>
                  <a:pt x="0" y="1250858"/>
                  <a:pt x="0" y="1250858"/>
                </a:cubicBezTo>
              </a:path>
            </a:pathLst>
          </a:custGeom>
          <a:noFill/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51235" y="26884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0070C0"/>
                </a:solidFill>
              </a:rPr>
              <a:t>리</a:t>
            </a:r>
            <a:r>
              <a:rPr lang="ko-KR" altLang="en-US" sz="1200">
                <a:solidFill>
                  <a:srgbClr val="0070C0"/>
                </a:solidFill>
              </a:rPr>
              <a:t>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12244" y="40781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0070C0"/>
                </a:solidFill>
              </a:rPr>
              <a:t>리</a:t>
            </a:r>
            <a:r>
              <a:rPr lang="ko-KR" altLang="en-US" sz="1200">
                <a:solidFill>
                  <a:srgbClr val="0070C0"/>
                </a:solidFill>
              </a:rPr>
              <a:t>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308304" y="5005367"/>
            <a:ext cx="801823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/>
              <a:t>A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/>
              <a:t>B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/>
              <a:t>C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</a:t>
            </a:r>
            <a:r>
              <a:rPr lang="en-US" altLang="ko-KR" sz="1200" dirty="0"/>
              <a:t>C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</a:t>
            </a:r>
            <a:r>
              <a:rPr lang="en-US" altLang="ko-KR" sz="1200" dirty="0"/>
              <a:t>B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21" name="자유형 20"/>
          <p:cNvSpPr/>
          <p:nvPr/>
        </p:nvSpPr>
        <p:spPr>
          <a:xfrm>
            <a:off x="2221634" y="4663852"/>
            <a:ext cx="1241571" cy="176169"/>
          </a:xfrm>
          <a:custGeom>
            <a:avLst/>
            <a:gdLst>
              <a:gd name="connsiteX0" fmla="*/ 0 w 1241571"/>
              <a:gd name="connsiteY0" fmla="*/ 0 h 176169"/>
              <a:gd name="connsiteX1" fmla="*/ 578840 w 1241571"/>
              <a:gd name="connsiteY1" fmla="*/ 41945 h 176169"/>
              <a:gd name="connsiteX2" fmla="*/ 1241571 w 1241571"/>
              <a:gd name="connsiteY2" fmla="*/ 176169 h 176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1571" h="176169">
                <a:moveTo>
                  <a:pt x="0" y="0"/>
                </a:moveTo>
                <a:cubicBezTo>
                  <a:pt x="185956" y="6292"/>
                  <a:pt x="371912" y="12584"/>
                  <a:pt x="578840" y="41945"/>
                </a:cubicBezTo>
                <a:cubicBezTo>
                  <a:pt x="785769" y="71307"/>
                  <a:pt x="1013670" y="123738"/>
                  <a:pt x="1241571" y="176169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2573778" y="3508291"/>
            <a:ext cx="914417" cy="1270534"/>
          </a:xfrm>
          <a:custGeom>
            <a:avLst/>
            <a:gdLst>
              <a:gd name="connsiteX0" fmla="*/ 914417 w 914417"/>
              <a:gd name="connsiteY0" fmla="*/ 1270534 h 1270534"/>
              <a:gd name="connsiteX1" fmla="*/ 17 w 914417"/>
              <a:gd name="connsiteY1" fmla="*/ 721894 h 1270534"/>
              <a:gd name="connsiteX2" fmla="*/ 895167 w 914417"/>
              <a:gd name="connsiteY2" fmla="*/ 0 h 127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17" h="1270534">
                <a:moveTo>
                  <a:pt x="914417" y="1270534"/>
                </a:moveTo>
                <a:cubicBezTo>
                  <a:pt x="458821" y="1102092"/>
                  <a:pt x="3225" y="933650"/>
                  <a:pt x="17" y="721894"/>
                </a:cubicBezTo>
                <a:cubicBezTo>
                  <a:pt x="-3191" y="510138"/>
                  <a:pt x="445988" y="255069"/>
                  <a:pt x="895167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968074" y="5605532"/>
            <a:ext cx="2109641" cy="720387"/>
          </a:xfrm>
          <a:prstGeom prst="wedgeRoundRectCallout">
            <a:avLst>
              <a:gd name="adj1" fmla="val 68143"/>
              <a:gd name="adj2" fmla="val -14974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컴파일러는 </a:t>
            </a:r>
            <a:r>
              <a:rPr lang="en-US" altLang="ko-KR" sz="1000" dirty="0" smtClean="0">
                <a:solidFill>
                  <a:schemeClr val="tx1"/>
                </a:solidFill>
              </a:rPr>
              <a:t>C()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생성자</a:t>
            </a:r>
            <a:r>
              <a:rPr lang="ko-KR" altLang="en-US" sz="1000" dirty="0" smtClean="0">
                <a:solidFill>
                  <a:schemeClr val="tx1"/>
                </a:solidFill>
              </a:rPr>
              <a:t> 실행 코드를 만들 때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생성자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B()</a:t>
            </a:r>
            <a:r>
              <a:rPr lang="ko-KR" altLang="en-US" sz="1000" dirty="0">
                <a:solidFill>
                  <a:schemeClr val="tx1"/>
                </a:solidFill>
              </a:rPr>
              <a:t>를 호출하는 코드 삽입</a:t>
            </a:r>
          </a:p>
        </p:txBody>
      </p:sp>
    </p:spTree>
    <p:extLst>
      <p:ext uri="{BB962C8B-B14F-4D97-AF65-F5344CB8AC3E}">
        <p14:creationId xmlns:p14="http://schemas.microsoft.com/office/powerpoint/2010/main" val="1178583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소멸자의 실행 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파생 클래스의 객체가 소멸될 때</a:t>
            </a:r>
            <a:endParaRPr lang="en-US" altLang="ko-KR" dirty="0"/>
          </a:p>
          <a:p>
            <a:pPr lvl="1"/>
            <a:r>
              <a:rPr lang="ko-KR" altLang="en-US" dirty="0"/>
              <a:t>파생 클래스의 소멸자가 먼저 실행되고</a:t>
            </a:r>
            <a:endParaRPr lang="en-US" altLang="ko-KR" dirty="0"/>
          </a:p>
          <a:p>
            <a:pPr lvl="1"/>
            <a:r>
              <a:rPr lang="ko-KR" altLang="en-US" dirty="0"/>
              <a:t>기본 클래스의 소멸자가 나중에 실행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226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5557</TotalTime>
  <Words>1123</Words>
  <Application>Microsoft Office PowerPoint</Application>
  <PresentationFormat>화면 슬라이드 쇼(4:3)</PresentationFormat>
  <Paragraphs>431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맑은 고딕</vt:lpstr>
      <vt:lpstr>바탕</vt:lpstr>
      <vt:lpstr>휴먼편지체</vt:lpstr>
      <vt:lpstr>Arial</vt:lpstr>
      <vt:lpstr>Symbol</vt:lpstr>
      <vt:lpstr>Wingdings</vt:lpstr>
      <vt:lpstr>Wingdings 2</vt:lpstr>
      <vt:lpstr>가을</vt:lpstr>
      <vt:lpstr>제7장  C++ 객체적 프로그래밍 2단계</vt:lpstr>
      <vt:lpstr>상속(Inheritance)</vt:lpstr>
      <vt:lpstr>상속의 장점</vt:lpstr>
      <vt:lpstr>상속의 구조 및 선언</vt:lpstr>
      <vt:lpstr>상속의 3가지 유형</vt:lpstr>
      <vt:lpstr>접근제어 지정자</vt:lpstr>
      <vt:lpstr>상속 관계의 생성자와 소멸자 실행</vt:lpstr>
      <vt:lpstr>생성자 호출 관계 및 실행 순서</vt:lpstr>
      <vt:lpstr>소멸자의 실행 순서</vt:lpstr>
      <vt:lpstr>컴파일러에 의해 묵시적으로 기본 클래스의  생성자를 선택하는 경우</vt:lpstr>
      <vt:lpstr>기본 클래스에 기본 생성자가 없는 경우</vt:lpstr>
      <vt:lpstr>매개 변수를 가진 파생 클래스의 생성자는  묵시적으로 기본 클래스의 기본 생성자 선택 </vt:lpstr>
      <vt:lpstr>파생 클래스의 생성자에서 명시적으로 기본  클래스의 생성자 선택</vt:lpstr>
      <vt:lpstr>컴파일러의 기본 생성자 호출 코드 삽입</vt:lpstr>
      <vt:lpstr>오버라이딩(Overriding) : 재정의</vt:lpstr>
      <vt:lpstr>오버라이딩의 조건</vt:lpstr>
      <vt:lpstr>다중 상속</vt:lpstr>
      <vt:lpstr>다중 상속 선언 및 멤버 호출</vt:lpstr>
      <vt:lpstr>Adder와 Subtractor를 다중 상속 받는 Calculator 클래스 작성</vt:lpstr>
      <vt:lpstr>* 다중 상속의 문제점 - 기본 클래스 멤버의   중복 상속</vt:lpstr>
      <vt:lpstr>가상 상속</vt:lpstr>
      <vt:lpstr>* 가상 상속으로 다중   상속의 모호성 해결</vt:lpstr>
      <vt:lpstr>수행 과제(7)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hallym</cp:lastModifiedBy>
  <cp:revision>409</cp:revision>
  <cp:lastPrinted>2013-07-12T10:03:23Z</cp:lastPrinted>
  <dcterms:created xsi:type="dcterms:W3CDTF">2011-08-27T14:53:28Z</dcterms:created>
  <dcterms:modified xsi:type="dcterms:W3CDTF">2020-04-22T08:04:13Z</dcterms:modified>
</cp:coreProperties>
</file>