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2"/>
  </p:notesMasterIdLst>
  <p:sldIdLst>
    <p:sldId id="298" r:id="rId2"/>
    <p:sldId id="323" r:id="rId3"/>
    <p:sldId id="324" r:id="rId4"/>
    <p:sldId id="353" r:id="rId5"/>
    <p:sldId id="326" r:id="rId6"/>
    <p:sldId id="327" r:id="rId7"/>
    <p:sldId id="328" r:id="rId8"/>
    <p:sldId id="329" r:id="rId9"/>
    <p:sldId id="330" r:id="rId10"/>
    <p:sldId id="354" r:id="rId11"/>
    <p:sldId id="332" r:id="rId12"/>
    <p:sldId id="333" r:id="rId13"/>
    <p:sldId id="334" r:id="rId14"/>
    <p:sldId id="335" r:id="rId15"/>
    <p:sldId id="338" r:id="rId16"/>
    <p:sldId id="345" r:id="rId17"/>
    <p:sldId id="346" r:id="rId18"/>
    <p:sldId id="347" r:id="rId19"/>
    <p:sldId id="348" r:id="rId20"/>
    <p:sldId id="320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58213" y="2708920"/>
            <a:ext cx="7123113" cy="2952328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</a:t>
            </a:r>
            <a:r>
              <a:rPr lang="ko-KR" altLang="en-US" dirty="0" smtClean="0"/>
              <a:t>재정의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동적바인딩의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순수가상함수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 smtClean="0"/>
              <a:t>8</a:t>
            </a:r>
            <a:r>
              <a:rPr lang="ko-KR" altLang="en-US" sz="3600" dirty="0" smtClean="0"/>
              <a:t>장</a:t>
            </a:r>
            <a:r>
              <a:rPr lang="ko-KR" altLang="en-US" sz="3200" dirty="0" smtClean="0"/>
              <a:t>  </a:t>
            </a:r>
            <a:r>
              <a:rPr lang="en-US" altLang="ko-KR" sz="3600" dirty="0"/>
              <a:t>C++ </a:t>
            </a:r>
            <a:r>
              <a:rPr lang="ko-KR" altLang="en-US" sz="3200" dirty="0"/>
              <a:t>객체적 프로그래밍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단계</a:t>
            </a:r>
            <a:endParaRPr lang="ko-KR" altLang="en-US" sz="3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01008"/>
            <a:ext cx="2520280" cy="26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바인딩과 동적 바인딩의 비교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76470352"/>
              </p:ext>
            </p:extLst>
          </p:nvPr>
        </p:nvGraphicFramePr>
        <p:xfrm>
          <a:off x="612648" y="1700808"/>
          <a:ext cx="81534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73308555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984193373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1781365217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131692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바인딩의 종류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특징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4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정적 바인딩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컴파일 시간에</a:t>
                      </a:r>
                      <a:r>
                        <a:rPr lang="ko-KR" altLang="en-US" sz="1600" baseline="0" dirty="0" smtClean="0"/>
                        <a:t> 호출 함수가 결정된다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빠르다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 함수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5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동적 바인딩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실행 시간에 호출 함수가 결정된다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늦다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가상 함수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0694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23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오버라이딩의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오버라이딩의</a:t>
            </a:r>
            <a:r>
              <a:rPr lang="ko-KR" altLang="en-US" dirty="0" smtClean="0"/>
              <a:t> 성공 조건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가상 함수 이름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 매개 변수 타입과 개수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리턴 타입이 모두 일치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오버라이딩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 생략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함수의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지시어는 상속됨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클래스에서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함수의 접근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private, protected, public </a:t>
            </a:r>
            <a:r>
              <a:rPr lang="ko-KR" altLang="en-US" dirty="0" smtClean="0"/>
              <a:t>중 자유롭게 지정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213858"/>
            <a:ext cx="429302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virtual void fail(); </a:t>
            </a:r>
          </a:p>
          <a:p>
            <a:pPr defTabSz="180000" fontAlgn="base" latinLnBrk="0"/>
            <a:r>
              <a:rPr lang="en-US" altLang="ko-KR" sz="1200" dirty="0"/>
              <a:t>	virtual void </a:t>
            </a:r>
            <a:r>
              <a:rPr lang="en-US" altLang="ko-KR" sz="1200" dirty="0" smtClean="0"/>
              <a:t>success(); </a:t>
            </a:r>
          </a:p>
          <a:p>
            <a:pPr defTabSz="180000" fontAlgn="base" latinLnBrk="0"/>
            <a:r>
              <a:rPr lang="en-US" altLang="ko-KR" sz="1200" dirty="0"/>
              <a:t>	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</a:t>
            </a:r>
            <a:r>
              <a:rPr lang="en-US" altLang="ko-KR" sz="1200" dirty="0" smtClean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virtual 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fail();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실패</a:t>
            </a:r>
            <a:r>
              <a:rPr lang="en-US" altLang="ko-KR" sz="1200" dirty="0"/>
              <a:t>. </a:t>
            </a:r>
            <a:r>
              <a:rPr lang="ko-KR" altLang="en-US" sz="1200" dirty="0"/>
              <a:t>리턴 타입이 </a:t>
            </a:r>
            <a:r>
              <a:rPr lang="ko-KR" altLang="en-US" sz="1200" dirty="0" smtClean="0"/>
              <a:t>다름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virtual void success();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오버라이딩</a:t>
            </a:r>
            <a:r>
              <a:rPr lang="ko-KR" altLang="en-US" sz="1200" dirty="0"/>
              <a:t> 성공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virtual void g(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double); // </a:t>
            </a:r>
            <a:r>
              <a:rPr lang="ko-KR" altLang="en-US" sz="1200" dirty="0"/>
              <a:t>오버로딩 사례</a:t>
            </a:r>
            <a:r>
              <a:rPr lang="en-US" altLang="ko-KR" sz="1200" dirty="0"/>
              <a:t>. </a:t>
            </a:r>
            <a:r>
              <a:rPr lang="ko-KR" altLang="en-US" sz="1200" dirty="0"/>
              <a:t>정상 컴파일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04048" y="2960721"/>
            <a:ext cx="374441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f();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 </a:t>
            </a:r>
            <a:r>
              <a:rPr lang="en-US" altLang="ko-KR" sz="1200" b="1" dirty="0"/>
              <a:t>virtual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f(); // virtual void f()</a:t>
            </a:r>
            <a:r>
              <a:rPr lang="ko-KR" altLang="en-US" sz="1200" dirty="0"/>
              <a:t>와 동일한 선언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5236917" y="4272669"/>
            <a:ext cx="648072" cy="270820"/>
          </a:xfrm>
          <a:custGeom>
            <a:avLst/>
            <a:gdLst>
              <a:gd name="connsiteX0" fmla="*/ 573456 w 573456"/>
              <a:gd name="connsiteY0" fmla="*/ 28509 h 270820"/>
              <a:gd name="connsiteX1" fmla="*/ 379492 w 573456"/>
              <a:gd name="connsiteY1" fmla="*/ 10036 h 270820"/>
              <a:gd name="connsiteX2" fmla="*/ 351783 w 573456"/>
              <a:gd name="connsiteY2" fmla="*/ 28509 h 270820"/>
              <a:gd name="connsiteX3" fmla="*/ 120874 w 573456"/>
              <a:gd name="connsiteY3" fmla="*/ 37745 h 270820"/>
              <a:gd name="connsiteX4" fmla="*/ 65456 w 573456"/>
              <a:gd name="connsiteY4" fmla="*/ 46982 h 270820"/>
              <a:gd name="connsiteX5" fmla="*/ 37747 w 573456"/>
              <a:gd name="connsiteY5" fmla="*/ 56218 h 270820"/>
              <a:gd name="connsiteX6" fmla="*/ 10038 w 573456"/>
              <a:gd name="connsiteY6" fmla="*/ 93164 h 270820"/>
              <a:gd name="connsiteX7" fmla="*/ 801 w 573456"/>
              <a:gd name="connsiteY7" fmla="*/ 130109 h 270820"/>
              <a:gd name="connsiteX8" fmla="*/ 37747 w 573456"/>
              <a:gd name="connsiteY8" fmla="*/ 185527 h 270820"/>
              <a:gd name="connsiteX9" fmla="*/ 83929 w 573456"/>
              <a:gd name="connsiteY9" fmla="*/ 250182 h 270820"/>
              <a:gd name="connsiteX10" fmla="*/ 111638 w 573456"/>
              <a:gd name="connsiteY10" fmla="*/ 259418 h 270820"/>
              <a:gd name="connsiteX11" fmla="*/ 167056 w 573456"/>
              <a:gd name="connsiteY11" fmla="*/ 250182 h 270820"/>
              <a:gd name="connsiteX12" fmla="*/ 204001 w 573456"/>
              <a:gd name="connsiteY12" fmla="*/ 222473 h 270820"/>
              <a:gd name="connsiteX13" fmla="*/ 222474 w 573456"/>
              <a:gd name="connsiteY13" fmla="*/ 250182 h 270820"/>
              <a:gd name="connsiteX14" fmla="*/ 268656 w 573456"/>
              <a:gd name="connsiteY14" fmla="*/ 259418 h 270820"/>
              <a:gd name="connsiteX15" fmla="*/ 370256 w 573456"/>
              <a:gd name="connsiteY15" fmla="*/ 250182 h 270820"/>
              <a:gd name="connsiteX16" fmla="*/ 434910 w 573456"/>
              <a:gd name="connsiteY16" fmla="*/ 268655 h 270820"/>
              <a:gd name="connsiteX17" fmla="*/ 481092 w 573456"/>
              <a:gd name="connsiteY17" fmla="*/ 259418 h 270820"/>
              <a:gd name="connsiteX18" fmla="*/ 518038 w 573456"/>
              <a:gd name="connsiteY18" fmla="*/ 268655 h 270820"/>
              <a:gd name="connsiteX19" fmla="*/ 536510 w 573456"/>
              <a:gd name="connsiteY19" fmla="*/ 213236 h 270820"/>
              <a:gd name="connsiteX20" fmla="*/ 527274 w 573456"/>
              <a:gd name="connsiteY20" fmla="*/ 185527 h 270820"/>
              <a:gd name="connsiteX21" fmla="*/ 554983 w 573456"/>
              <a:gd name="connsiteY21" fmla="*/ 111636 h 270820"/>
              <a:gd name="connsiteX22" fmla="*/ 536510 w 573456"/>
              <a:gd name="connsiteY22" fmla="*/ 56218 h 270820"/>
              <a:gd name="connsiteX23" fmla="*/ 527274 w 573456"/>
              <a:gd name="connsiteY23" fmla="*/ 28509 h 270820"/>
              <a:gd name="connsiteX24" fmla="*/ 573456 w 573456"/>
              <a:gd name="connsiteY24" fmla="*/ 28509 h 2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3456" h="270820">
                <a:moveTo>
                  <a:pt x="573456" y="28509"/>
                </a:moveTo>
                <a:cubicBezTo>
                  <a:pt x="481476" y="5514"/>
                  <a:pt x="466864" y="-11807"/>
                  <a:pt x="379492" y="10036"/>
                </a:cubicBezTo>
                <a:cubicBezTo>
                  <a:pt x="368723" y="12728"/>
                  <a:pt x="362821" y="27326"/>
                  <a:pt x="351783" y="28509"/>
                </a:cubicBezTo>
                <a:cubicBezTo>
                  <a:pt x="275190" y="36715"/>
                  <a:pt x="197844" y="34666"/>
                  <a:pt x="120874" y="37745"/>
                </a:cubicBezTo>
                <a:cubicBezTo>
                  <a:pt x="102401" y="40824"/>
                  <a:pt x="83738" y="42919"/>
                  <a:pt x="65456" y="46982"/>
                </a:cubicBezTo>
                <a:cubicBezTo>
                  <a:pt x="55952" y="49094"/>
                  <a:pt x="45226" y="49985"/>
                  <a:pt x="37747" y="56218"/>
                </a:cubicBezTo>
                <a:cubicBezTo>
                  <a:pt x="25921" y="66073"/>
                  <a:pt x="19274" y="80849"/>
                  <a:pt x="10038" y="93164"/>
                </a:cubicBezTo>
                <a:cubicBezTo>
                  <a:pt x="6959" y="105479"/>
                  <a:pt x="-2847" y="117950"/>
                  <a:pt x="801" y="130109"/>
                </a:cubicBezTo>
                <a:cubicBezTo>
                  <a:pt x="7181" y="151374"/>
                  <a:pt x="25432" y="167054"/>
                  <a:pt x="37747" y="185527"/>
                </a:cubicBezTo>
                <a:cubicBezTo>
                  <a:pt x="46170" y="198161"/>
                  <a:pt x="75339" y="243024"/>
                  <a:pt x="83929" y="250182"/>
                </a:cubicBezTo>
                <a:cubicBezTo>
                  <a:pt x="91408" y="256415"/>
                  <a:pt x="102402" y="256339"/>
                  <a:pt x="111638" y="259418"/>
                </a:cubicBezTo>
                <a:cubicBezTo>
                  <a:pt x="130111" y="256339"/>
                  <a:pt x="149668" y="257137"/>
                  <a:pt x="167056" y="250182"/>
                </a:cubicBezTo>
                <a:cubicBezTo>
                  <a:pt x="181349" y="244465"/>
                  <a:pt x="188607" y="222473"/>
                  <a:pt x="204001" y="222473"/>
                </a:cubicBezTo>
                <a:cubicBezTo>
                  <a:pt x="215102" y="222473"/>
                  <a:pt x="212836" y="244675"/>
                  <a:pt x="222474" y="250182"/>
                </a:cubicBezTo>
                <a:cubicBezTo>
                  <a:pt x="236104" y="257971"/>
                  <a:pt x="253262" y="256339"/>
                  <a:pt x="268656" y="259418"/>
                </a:cubicBezTo>
                <a:cubicBezTo>
                  <a:pt x="302523" y="256339"/>
                  <a:pt x="336250" y="250182"/>
                  <a:pt x="370256" y="250182"/>
                </a:cubicBezTo>
                <a:cubicBezTo>
                  <a:pt x="381857" y="250182"/>
                  <a:pt x="421841" y="264298"/>
                  <a:pt x="434910" y="268655"/>
                </a:cubicBezTo>
                <a:cubicBezTo>
                  <a:pt x="450304" y="265576"/>
                  <a:pt x="465393" y="259418"/>
                  <a:pt x="481092" y="259418"/>
                </a:cubicBezTo>
                <a:cubicBezTo>
                  <a:pt x="493786" y="259418"/>
                  <a:pt x="508286" y="276782"/>
                  <a:pt x="518038" y="268655"/>
                </a:cubicBezTo>
                <a:cubicBezTo>
                  <a:pt x="532997" y="256189"/>
                  <a:pt x="536510" y="213236"/>
                  <a:pt x="536510" y="213236"/>
                </a:cubicBezTo>
                <a:cubicBezTo>
                  <a:pt x="533431" y="204000"/>
                  <a:pt x="527274" y="195263"/>
                  <a:pt x="527274" y="185527"/>
                </a:cubicBezTo>
                <a:cubicBezTo>
                  <a:pt x="527274" y="160375"/>
                  <a:pt x="544473" y="132655"/>
                  <a:pt x="554983" y="111636"/>
                </a:cubicBezTo>
                <a:lnTo>
                  <a:pt x="536510" y="56218"/>
                </a:lnTo>
                <a:cubicBezTo>
                  <a:pt x="533431" y="46982"/>
                  <a:pt x="520390" y="35393"/>
                  <a:pt x="527274" y="28509"/>
                </a:cubicBezTo>
                <a:lnTo>
                  <a:pt x="573456" y="28509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729030" y="4543490"/>
            <a:ext cx="643170" cy="260186"/>
          </a:xfrm>
          <a:custGeom>
            <a:avLst/>
            <a:gdLst>
              <a:gd name="connsiteX0" fmla="*/ 1536 w 531301"/>
              <a:gd name="connsiteY0" fmla="*/ 0 h 369455"/>
              <a:gd name="connsiteX1" fmla="*/ 38482 w 531301"/>
              <a:gd name="connsiteY1" fmla="*/ 138546 h 369455"/>
              <a:gd name="connsiteX2" fmla="*/ 66191 w 531301"/>
              <a:gd name="connsiteY2" fmla="*/ 147782 h 369455"/>
              <a:gd name="connsiteX3" fmla="*/ 149318 w 531301"/>
              <a:gd name="connsiteY3" fmla="*/ 138546 h 369455"/>
              <a:gd name="connsiteX4" fmla="*/ 158555 w 531301"/>
              <a:gd name="connsiteY4" fmla="*/ 110837 h 369455"/>
              <a:gd name="connsiteX5" fmla="*/ 130846 w 531301"/>
              <a:gd name="connsiteY5" fmla="*/ 101600 h 369455"/>
              <a:gd name="connsiteX6" fmla="*/ 56955 w 531301"/>
              <a:gd name="connsiteY6" fmla="*/ 120073 h 369455"/>
              <a:gd name="connsiteX7" fmla="*/ 47718 w 531301"/>
              <a:gd name="connsiteY7" fmla="*/ 147782 h 369455"/>
              <a:gd name="connsiteX8" fmla="*/ 56955 w 531301"/>
              <a:gd name="connsiteY8" fmla="*/ 212437 h 369455"/>
              <a:gd name="connsiteX9" fmla="*/ 84664 w 531301"/>
              <a:gd name="connsiteY9" fmla="*/ 221673 h 369455"/>
              <a:gd name="connsiteX10" fmla="*/ 213973 w 531301"/>
              <a:gd name="connsiteY10" fmla="*/ 249382 h 369455"/>
              <a:gd name="connsiteX11" fmla="*/ 278627 w 531301"/>
              <a:gd name="connsiteY11" fmla="*/ 240146 h 369455"/>
              <a:gd name="connsiteX12" fmla="*/ 278627 w 531301"/>
              <a:gd name="connsiteY12" fmla="*/ 175491 h 369455"/>
              <a:gd name="connsiteX13" fmla="*/ 204736 w 531301"/>
              <a:gd name="connsiteY13" fmla="*/ 184727 h 369455"/>
              <a:gd name="connsiteX14" fmla="*/ 195500 w 531301"/>
              <a:gd name="connsiteY14" fmla="*/ 212437 h 369455"/>
              <a:gd name="connsiteX15" fmla="*/ 223209 w 531301"/>
              <a:gd name="connsiteY15" fmla="*/ 286327 h 369455"/>
              <a:gd name="connsiteX16" fmla="*/ 324809 w 531301"/>
              <a:gd name="connsiteY16" fmla="*/ 314037 h 369455"/>
              <a:gd name="connsiteX17" fmla="*/ 370991 w 531301"/>
              <a:gd name="connsiteY17" fmla="*/ 323273 h 369455"/>
              <a:gd name="connsiteX18" fmla="*/ 528009 w 531301"/>
              <a:gd name="connsiteY18" fmla="*/ 314037 h 369455"/>
              <a:gd name="connsiteX19" fmla="*/ 463355 w 531301"/>
              <a:gd name="connsiteY19" fmla="*/ 286327 h 369455"/>
              <a:gd name="connsiteX20" fmla="*/ 518773 w 531301"/>
              <a:gd name="connsiteY20" fmla="*/ 304800 h 369455"/>
              <a:gd name="connsiteX21" fmla="*/ 528009 w 531301"/>
              <a:gd name="connsiteY21" fmla="*/ 332509 h 369455"/>
              <a:gd name="connsiteX22" fmla="*/ 500300 w 531301"/>
              <a:gd name="connsiteY22" fmla="*/ 350982 h 369455"/>
              <a:gd name="connsiteX23" fmla="*/ 481827 w 531301"/>
              <a:gd name="connsiteY23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1301" h="369455">
                <a:moveTo>
                  <a:pt x="1536" y="0"/>
                </a:moveTo>
                <a:cubicBezTo>
                  <a:pt x="8678" y="92834"/>
                  <a:pt x="-21813" y="108399"/>
                  <a:pt x="38482" y="138546"/>
                </a:cubicBezTo>
                <a:cubicBezTo>
                  <a:pt x="47190" y="142900"/>
                  <a:pt x="56955" y="144703"/>
                  <a:pt x="66191" y="147782"/>
                </a:cubicBezTo>
                <a:cubicBezTo>
                  <a:pt x="93900" y="144703"/>
                  <a:pt x="123432" y="148900"/>
                  <a:pt x="149318" y="138546"/>
                </a:cubicBezTo>
                <a:cubicBezTo>
                  <a:pt x="158358" y="134930"/>
                  <a:pt x="162909" y="119545"/>
                  <a:pt x="158555" y="110837"/>
                </a:cubicBezTo>
                <a:cubicBezTo>
                  <a:pt x="154201" y="102129"/>
                  <a:pt x="140082" y="104679"/>
                  <a:pt x="130846" y="101600"/>
                </a:cubicBezTo>
                <a:cubicBezTo>
                  <a:pt x="106216" y="107758"/>
                  <a:pt x="79148" y="107743"/>
                  <a:pt x="56955" y="120073"/>
                </a:cubicBezTo>
                <a:cubicBezTo>
                  <a:pt x="48444" y="124801"/>
                  <a:pt x="47718" y="138046"/>
                  <a:pt x="47718" y="147782"/>
                </a:cubicBezTo>
                <a:cubicBezTo>
                  <a:pt x="47718" y="169552"/>
                  <a:pt x="47219" y="192965"/>
                  <a:pt x="56955" y="212437"/>
                </a:cubicBezTo>
                <a:cubicBezTo>
                  <a:pt x="61309" y="221145"/>
                  <a:pt x="75187" y="219443"/>
                  <a:pt x="84664" y="221673"/>
                </a:cubicBezTo>
                <a:cubicBezTo>
                  <a:pt x="127574" y="231769"/>
                  <a:pt x="170870" y="240146"/>
                  <a:pt x="213973" y="249382"/>
                </a:cubicBezTo>
                <a:cubicBezTo>
                  <a:pt x="235524" y="246303"/>
                  <a:pt x="259155" y="249882"/>
                  <a:pt x="278627" y="240146"/>
                </a:cubicBezTo>
                <a:cubicBezTo>
                  <a:pt x="299240" y="229839"/>
                  <a:pt x="280627" y="183490"/>
                  <a:pt x="278627" y="175491"/>
                </a:cubicBezTo>
                <a:cubicBezTo>
                  <a:pt x="253997" y="178570"/>
                  <a:pt x="227419" y="174646"/>
                  <a:pt x="204736" y="184727"/>
                </a:cubicBezTo>
                <a:cubicBezTo>
                  <a:pt x="195839" y="188681"/>
                  <a:pt x="195500" y="202701"/>
                  <a:pt x="195500" y="212437"/>
                </a:cubicBezTo>
                <a:cubicBezTo>
                  <a:pt x="195500" y="231150"/>
                  <a:pt x="204098" y="272677"/>
                  <a:pt x="223209" y="286327"/>
                </a:cubicBezTo>
                <a:cubicBezTo>
                  <a:pt x="251065" y="306224"/>
                  <a:pt x="293377" y="308322"/>
                  <a:pt x="324809" y="314037"/>
                </a:cubicBezTo>
                <a:cubicBezTo>
                  <a:pt x="340255" y="316845"/>
                  <a:pt x="355597" y="320194"/>
                  <a:pt x="370991" y="323273"/>
                </a:cubicBezTo>
                <a:cubicBezTo>
                  <a:pt x="423330" y="320194"/>
                  <a:pt x="476743" y="325023"/>
                  <a:pt x="528009" y="314037"/>
                </a:cubicBezTo>
                <a:cubicBezTo>
                  <a:pt x="551543" y="308994"/>
                  <a:pt x="440393" y="274847"/>
                  <a:pt x="463355" y="286327"/>
                </a:cubicBezTo>
                <a:cubicBezTo>
                  <a:pt x="480771" y="295035"/>
                  <a:pt x="518773" y="304800"/>
                  <a:pt x="518773" y="304800"/>
                </a:cubicBezTo>
                <a:cubicBezTo>
                  <a:pt x="521852" y="314036"/>
                  <a:pt x="531625" y="323469"/>
                  <a:pt x="528009" y="332509"/>
                </a:cubicBezTo>
                <a:cubicBezTo>
                  <a:pt x="523886" y="342816"/>
                  <a:pt x="508968" y="344047"/>
                  <a:pt x="500300" y="350982"/>
                </a:cubicBezTo>
                <a:cubicBezTo>
                  <a:pt x="493500" y="356422"/>
                  <a:pt x="487985" y="363297"/>
                  <a:pt x="481827" y="369455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48895" y="4592161"/>
            <a:ext cx="85472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63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상속이 반복되는 경우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0177" y="1447031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"Base::f()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class </a:t>
            </a:r>
            <a:r>
              <a:rPr lang="en-US" altLang="ko-KR" sz="1200" b="1" dirty="0" err="1">
                <a:solidFill>
                  <a:srgbClr val="FF0000"/>
                </a:solidFill>
              </a:rPr>
              <a:t>GrandDerived</a:t>
            </a:r>
            <a:r>
              <a:rPr lang="en-US" altLang="ko-KR" sz="1200" b="1" dirty="0">
                <a:solidFill>
                  <a:srgbClr val="FF0000"/>
                </a:solidFill>
              </a:rPr>
              <a:t>  : public Derived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void </a:t>
            </a:r>
            <a:r>
              <a:rPr lang="en-US" altLang="ko-KR" sz="1200" b="1" dirty="0"/>
              <a:t>f() </a:t>
            </a:r>
            <a:r>
              <a:rPr lang="en-US" altLang="ko-KR" sz="1200" dirty="0" smtClean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en-US" altLang="ko-KR" sz="1200" dirty="0" err="1" smtClean="0"/>
              <a:t>GrandDerived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g;</a:t>
            </a:r>
          </a:p>
          <a:p>
            <a:pPr defTabSz="180000"/>
            <a:r>
              <a:rPr lang="en-US" altLang="ko-KR" sz="1200" dirty="0"/>
              <a:t>	Base *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Derived *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GrandDerived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gp</a:t>
            </a:r>
            <a:r>
              <a:rPr lang="en-US" altLang="ko-KR" sz="1200" dirty="0"/>
              <a:t> = &amp;g;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dp</a:t>
            </a:r>
            <a:r>
              <a:rPr lang="en-US" altLang="ko-KR" sz="1200" b="1" dirty="0"/>
              <a:t>-&gt;f();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gp</a:t>
            </a:r>
            <a:r>
              <a:rPr lang="en-US" altLang="ko-KR" sz="1200" b="1" dirty="0"/>
              <a:t>-&gt;f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5879013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  <a:p>
            <a:pPr fontAlgn="base"/>
            <a:r>
              <a:rPr lang="en-US" altLang="ko-KR" sz="1200" dirty="0" err="1"/>
              <a:t>GrandDerived</a:t>
            </a:r>
            <a:r>
              <a:rPr lang="en-US" altLang="ko-KR" sz="1200" dirty="0"/>
              <a:t>::f() called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457031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Base, Derived,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GrandDerived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상속 관계에 있을 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코드를 실행한 결과는 무엇인가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5739283"/>
            <a:ext cx="1656184" cy="511010"/>
          </a:xfrm>
          <a:prstGeom prst="wedgeRoundRectCallout">
            <a:avLst>
              <a:gd name="adj1" fmla="val -128974"/>
              <a:gd name="adj2" fmla="val 33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동적 바인딩에 의해 모두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GrandDerived</a:t>
            </a:r>
            <a:r>
              <a:rPr lang="ko-KR" altLang="en-US" sz="1000" dirty="0" smtClean="0">
                <a:solidFill>
                  <a:schemeClr val="tx1"/>
                </a:solidFill>
              </a:rPr>
              <a:t>의 함수 </a:t>
            </a:r>
            <a:r>
              <a:rPr lang="en-US" altLang="ko-KR" sz="1000" dirty="0" smtClean="0">
                <a:solidFill>
                  <a:schemeClr val="tx1"/>
                </a:solidFill>
              </a:rPr>
              <a:t>f() 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r>
              <a:rPr lang="ko-KR" altLang="en-US" sz="1000" dirty="0" smtClean="0">
                <a:solidFill>
                  <a:schemeClr val="tx1"/>
                </a:solidFill>
              </a:rPr>
              <a:t>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4898214" y="5790433"/>
            <a:ext cx="216024" cy="439002"/>
          </a:xfrm>
          <a:prstGeom prst="rightBrace">
            <a:avLst>
              <a:gd name="adj1" fmla="val 3810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23528" y="3061916"/>
            <a:ext cx="3343621" cy="2230290"/>
            <a:chOff x="323528" y="3061916"/>
            <a:chExt cx="3343621" cy="2230290"/>
          </a:xfrm>
        </p:grpSpPr>
        <p:sp>
          <p:nvSpPr>
            <p:cNvPr id="9" name="양쪽 모서리가 둥근 사각형 8"/>
            <p:cNvSpPr/>
            <p:nvPr/>
          </p:nvSpPr>
          <p:spPr>
            <a:xfrm rot="10800000">
              <a:off x="1297826" y="4563372"/>
              <a:ext cx="1233614" cy="451834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000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>
              <a:off x="1296745" y="3598684"/>
              <a:ext cx="1234975" cy="526017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58028" y="4220526"/>
              <a:ext cx="10030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void draw()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6884" y="4666200"/>
              <a:ext cx="1106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/>
                <a:t>void f()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2110" y="5015207"/>
              <a:ext cx="1325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GrandDerived</a:t>
              </a:r>
              <a:r>
                <a:rPr lang="en-US" altLang="ko-KR" sz="1200" dirty="0" smtClean="0"/>
                <a:t> g;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439011" y="4666178"/>
              <a:ext cx="843668" cy="3077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84" y="3741796"/>
              <a:ext cx="10030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void f()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1434" y="3345616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bp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22" name="곱셈 기호 21"/>
            <p:cNvSpPr/>
            <p:nvPr/>
          </p:nvSpPr>
          <p:spPr>
            <a:xfrm>
              <a:off x="2138662" y="4142384"/>
              <a:ext cx="144016" cy="230085"/>
            </a:xfrm>
            <a:prstGeom prst="mathMultiply">
              <a:avLst>
                <a:gd name="adj1" fmla="val 4996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2078149" y="4147461"/>
              <a:ext cx="141774" cy="233916"/>
            </a:xfrm>
            <a:custGeom>
              <a:avLst/>
              <a:gdLst>
                <a:gd name="connsiteX0" fmla="*/ 10633 w 265832"/>
                <a:gd name="connsiteY0" fmla="*/ 0 h 233916"/>
                <a:gd name="connsiteX1" fmla="*/ 265814 w 265832"/>
                <a:gd name="connsiteY1" fmla="*/ 148856 h 233916"/>
                <a:gd name="connsiteX2" fmla="*/ 0 w 265832"/>
                <a:gd name="connsiteY2" fmla="*/ 233916 h 2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32" h="233916">
                  <a:moveTo>
                    <a:pt x="10633" y="0"/>
                  </a:moveTo>
                  <a:cubicBezTo>
                    <a:pt x="139109" y="54935"/>
                    <a:pt x="267586" y="109870"/>
                    <a:pt x="265814" y="148856"/>
                  </a:cubicBezTo>
                  <a:cubicBezTo>
                    <a:pt x="264042" y="187842"/>
                    <a:pt x="132021" y="210879"/>
                    <a:pt x="0" y="233916"/>
                  </a:cubicBezTo>
                </a:path>
              </a:pathLst>
            </a:custGeom>
            <a:noFill/>
            <a:ln w="12700">
              <a:solidFill>
                <a:srgbClr val="FF9F9F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" name="오른쪽 중괄호 24"/>
            <p:cNvSpPr/>
            <p:nvPr/>
          </p:nvSpPr>
          <p:spPr>
            <a:xfrm>
              <a:off x="2557492" y="4073008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1508" y="4105913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Derived</a:t>
              </a:r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27" name="오른쪽 중괄호 26"/>
            <p:cNvSpPr/>
            <p:nvPr/>
          </p:nvSpPr>
          <p:spPr>
            <a:xfrm>
              <a:off x="2551778" y="4590288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4188" y="4595875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GrandDerived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1296745" y="4105913"/>
              <a:ext cx="1233614" cy="489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00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078149" y="3880295"/>
              <a:ext cx="436534" cy="908994"/>
            </a:xfrm>
            <a:custGeom>
              <a:avLst/>
              <a:gdLst>
                <a:gd name="connsiteX0" fmla="*/ 0 w 668745"/>
                <a:gd name="connsiteY0" fmla="*/ 0 h 648586"/>
                <a:gd name="connsiteX1" fmla="*/ 659219 w 668745"/>
                <a:gd name="connsiteY1" fmla="*/ 287079 h 648586"/>
                <a:gd name="connsiteX2" fmla="*/ 329610 w 668745"/>
                <a:gd name="connsiteY2" fmla="*/ 648586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745" h="648586">
                  <a:moveTo>
                    <a:pt x="0" y="0"/>
                  </a:moveTo>
                  <a:cubicBezTo>
                    <a:pt x="302142" y="89490"/>
                    <a:pt x="604284" y="178981"/>
                    <a:pt x="659219" y="287079"/>
                  </a:cubicBezTo>
                  <a:cubicBezTo>
                    <a:pt x="714154" y="395177"/>
                    <a:pt x="521882" y="521881"/>
                    <a:pt x="329610" y="64858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35846" y="4221088"/>
              <a:ext cx="10030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void f()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오른쪽 중괄호 30"/>
            <p:cNvSpPr/>
            <p:nvPr/>
          </p:nvSpPr>
          <p:spPr>
            <a:xfrm>
              <a:off x="2557437" y="3598684"/>
              <a:ext cx="144016" cy="45957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1453" y="3620890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Base</a:t>
              </a:r>
            </a:p>
            <a:p>
              <a:r>
                <a:rPr lang="ko-KR" altLang="en-US" sz="1000" dirty="0" smtClean="0"/>
                <a:t> 멤버</a:t>
              </a:r>
              <a:endParaRPr lang="ko-KR" altLang="en-US" sz="1000" dirty="0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093992" y="4359587"/>
              <a:ext cx="273113" cy="393854"/>
            </a:xfrm>
            <a:custGeom>
              <a:avLst/>
              <a:gdLst>
                <a:gd name="connsiteX0" fmla="*/ 0 w 668745"/>
                <a:gd name="connsiteY0" fmla="*/ 0 h 648586"/>
                <a:gd name="connsiteX1" fmla="*/ 659219 w 668745"/>
                <a:gd name="connsiteY1" fmla="*/ 287079 h 648586"/>
                <a:gd name="connsiteX2" fmla="*/ 329610 w 668745"/>
                <a:gd name="connsiteY2" fmla="*/ 648586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745" h="648586">
                  <a:moveTo>
                    <a:pt x="0" y="0"/>
                  </a:moveTo>
                  <a:cubicBezTo>
                    <a:pt x="302142" y="89490"/>
                    <a:pt x="604284" y="178981"/>
                    <a:pt x="659219" y="287079"/>
                  </a:cubicBezTo>
                  <a:cubicBezTo>
                    <a:pt x="714154" y="395177"/>
                    <a:pt x="521882" y="521881"/>
                    <a:pt x="329610" y="64858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000664" y="3468757"/>
              <a:ext cx="496612" cy="377686"/>
            </a:xfrm>
            <a:custGeom>
              <a:avLst/>
              <a:gdLst>
                <a:gd name="connsiteX0" fmla="*/ 0 w 427383"/>
                <a:gd name="connsiteY0" fmla="*/ 0 h 377686"/>
                <a:gd name="connsiteX1" fmla="*/ 99391 w 427383"/>
                <a:gd name="connsiteY1" fmla="*/ 198782 h 377686"/>
                <a:gd name="connsiteX2" fmla="*/ 427383 w 427383"/>
                <a:gd name="connsiteY2" fmla="*/ 377686 h 37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383" h="377686">
                  <a:moveTo>
                    <a:pt x="0" y="0"/>
                  </a:moveTo>
                  <a:cubicBezTo>
                    <a:pt x="14080" y="67917"/>
                    <a:pt x="28161" y="135834"/>
                    <a:pt x="99391" y="198782"/>
                  </a:cubicBezTo>
                  <a:cubicBezTo>
                    <a:pt x="170621" y="261730"/>
                    <a:pt x="299002" y="319708"/>
                    <a:pt x="427383" y="37768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3568" y="4087240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dp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950623" y="4221089"/>
              <a:ext cx="556591" cy="155954"/>
            </a:xfrm>
            <a:custGeom>
              <a:avLst/>
              <a:gdLst>
                <a:gd name="connsiteX0" fmla="*/ 0 w 556591"/>
                <a:gd name="connsiteY0" fmla="*/ 0 h 43581"/>
                <a:gd name="connsiteX1" fmla="*/ 318052 w 556591"/>
                <a:gd name="connsiteY1" fmla="*/ 39756 h 43581"/>
                <a:gd name="connsiteX2" fmla="*/ 556591 w 556591"/>
                <a:gd name="connsiteY2" fmla="*/ 39756 h 4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91" h="43581">
                  <a:moveTo>
                    <a:pt x="0" y="0"/>
                  </a:moveTo>
                  <a:cubicBezTo>
                    <a:pt x="112643" y="16565"/>
                    <a:pt x="225287" y="33130"/>
                    <a:pt x="318052" y="39756"/>
                  </a:cubicBezTo>
                  <a:cubicBezTo>
                    <a:pt x="410817" y="46382"/>
                    <a:pt x="483704" y="43069"/>
                    <a:pt x="556591" y="3975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3528" y="4695523"/>
              <a:ext cx="6270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err="1" smtClean="0"/>
                <a:t>gp</a:t>
              </a:r>
              <a:r>
                <a:rPr lang="en-US" altLang="ko-KR" sz="1000" dirty="0" smtClean="0"/>
                <a:t>-&gt;f();</a:t>
              </a:r>
              <a:endParaRPr lang="ko-KR" altLang="en-US" sz="1000" dirty="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952435" y="4790661"/>
              <a:ext cx="505083" cy="49696"/>
            </a:xfrm>
            <a:custGeom>
              <a:avLst/>
              <a:gdLst>
                <a:gd name="connsiteX0" fmla="*/ 8127 w 505083"/>
                <a:gd name="connsiteY0" fmla="*/ 49696 h 49696"/>
                <a:gd name="connsiteX1" fmla="*/ 67761 w 505083"/>
                <a:gd name="connsiteY1" fmla="*/ 29817 h 49696"/>
                <a:gd name="connsiteX2" fmla="*/ 505083 w 505083"/>
                <a:gd name="connsiteY2" fmla="*/ 0 h 4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083" h="49696">
                  <a:moveTo>
                    <a:pt x="8127" y="49696"/>
                  </a:moveTo>
                  <a:cubicBezTo>
                    <a:pt x="-3469" y="43898"/>
                    <a:pt x="-15065" y="38100"/>
                    <a:pt x="67761" y="29817"/>
                  </a:cubicBezTo>
                  <a:cubicBezTo>
                    <a:pt x="150587" y="21534"/>
                    <a:pt x="327835" y="10767"/>
                    <a:pt x="505083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2368583" y="3061916"/>
              <a:ext cx="899902" cy="255505"/>
            </a:xfrm>
            <a:prstGeom prst="wedgeRoundRectCallout">
              <a:avLst>
                <a:gd name="adj1" fmla="val -75314"/>
                <a:gd name="adj2" fmla="val 27366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동적 바인딩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0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오버라이딩과</a:t>
            </a:r>
            <a:r>
              <a:rPr lang="ko-KR" altLang="en-US" dirty="0" smtClean="0"/>
              <a:t> 범위 지정 연산자</a:t>
            </a:r>
            <a:r>
              <a:rPr lang="en-US" altLang="ko-KR" dirty="0" smtClean="0"/>
              <a:t>(::)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범위 지정 연산자</a:t>
            </a:r>
            <a:r>
              <a:rPr lang="en-US" altLang="ko-KR" dirty="0" smtClean="0"/>
              <a:t>(::)</a:t>
            </a:r>
          </a:p>
          <a:p>
            <a:pPr lvl="1"/>
            <a:r>
              <a:rPr lang="ko-KR" altLang="en-US" dirty="0" smtClean="0"/>
              <a:t>정적 바인딩 지시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기본클래스</a:t>
            </a:r>
            <a:r>
              <a:rPr lang="en-US" altLang="ko-KR" dirty="0" smtClean="0">
                <a:solidFill>
                  <a:srgbClr val="FF0000"/>
                </a:solidFill>
              </a:rPr>
              <a:t>::</a:t>
            </a:r>
            <a:r>
              <a:rPr lang="ko-KR" altLang="en-US" dirty="0" smtClean="0">
                <a:solidFill>
                  <a:srgbClr val="FF0000"/>
                </a:solidFill>
              </a:rPr>
              <a:t>가상함수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/>
              <a:t>형태로 기본 클래스의 가상 함수를 정적 바인딩으로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Shape::draw();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88232" y="3415640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200" dirty="0"/>
              <a:t>class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Circle : public Shape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Shape::draw(); 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기본 클래스의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draw()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를 실행한다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	.... // </a:t>
            </a:r>
            <a:r>
              <a:rPr lang="ko-KR" altLang="en-US" sz="1200" b="1" dirty="0" smtClean="0"/>
              <a:t>기능을 추가한다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자유형 5"/>
          <p:cNvSpPr/>
          <p:nvPr/>
        </p:nvSpPr>
        <p:spPr>
          <a:xfrm>
            <a:off x="3636811" y="3989573"/>
            <a:ext cx="1561825" cy="1370283"/>
          </a:xfrm>
          <a:custGeom>
            <a:avLst/>
            <a:gdLst>
              <a:gd name="connsiteX0" fmla="*/ 0 w 1561825"/>
              <a:gd name="connsiteY0" fmla="*/ 1431636 h 1431636"/>
              <a:gd name="connsiteX1" fmla="*/ 1560945 w 1561825"/>
              <a:gd name="connsiteY1" fmla="*/ 609600 h 1431636"/>
              <a:gd name="connsiteX2" fmla="*/ 240145 w 1561825"/>
              <a:gd name="connsiteY2" fmla="*/ 0 h 143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825" h="1431636">
                <a:moveTo>
                  <a:pt x="0" y="1431636"/>
                </a:moveTo>
                <a:cubicBezTo>
                  <a:pt x="760460" y="1139921"/>
                  <a:pt x="1520921" y="848206"/>
                  <a:pt x="1560945" y="609600"/>
                </a:cubicBezTo>
                <a:cubicBezTo>
                  <a:pt x="1600969" y="370994"/>
                  <a:pt x="263236" y="70812"/>
                  <a:pt x="240145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범위 지정 연산자</a:t>
            </a:r>
            <a:r>
              <a:rPr lang="en-US" altLang="ko-KR" sz="2800" dirty="0" smtClean="0"/>
              <a:t>(::)</a:t>
            </a:r>
            <a:r>
              <a:rPr lang="ko-KR" altLang="en-US" sz="2800" dirty="0" smtClean="0"/>
              <a:t>를 이용한 기본 클래스의 가상 함수 호출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6093" y="1628800"/>
            <a:ext cx="432004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Shape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--Shape--";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: public Shape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 void draw()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Shape::draw();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circle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Shape * </a:t>
            </a:r>
            <a:r>
              <a:rPr lang="en-US" altLang="ko-KR" sz="1200" dirty="0" err="1"/>
              <a:t>pShape</a:t>
            </a:r>
            <a:r>
              <a:rPr lang="en-US" altLang="ko-KR" sz="1200" dirty="0"/>
              <a:t> = &amp;circle;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pShape</a:t>
            </a:r>
            <a:r>
              <a:rPr lang="en-US" altLang="ko-KR" sz="1200" b="1" dirty="0"/>
              <a:t>-&gt;draw();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pShape</a:t>
            </a:r>
            <a:r>
              <a:rPr lang="en-US" altLang="ko-KR" sz="1200" b="1" dirty="0"/>
              <a:t>-&gt;</a:t>
            </a:r>
            <a:r>
              <a:rPr lang="en-US" altLang="ko-KR" sz="1200" b="1" dirty="0">
                <a:solidFill>
                  <a:srgbClr val="FF0000"/>
                </a:solidFill>
              </a:rPr>
              <a:t>Shape::draw();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84168" y="5852859"/>
            <a:ext cx="194421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--Shape--Circle</a:t>
            </a:r>
          </a:p>
          <a:p>
            <a:pPr fontAlgn="base"/>
            <a:r>
              <a:rPr lang="en-US" altLang="ko-KR" sz="1200" dirty="0"/>
              <a:t>--Shape--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78240" y="3203512"/>
            <a:ext cx="857856" cy="302091"/>
          </a:xfrm>
          <a:prstGeom prst="wedgeRoundRectCallout">
            <a:avLst>
              <a:gd name="adj1" fmla="val -13863"/>
              <a:gd name="adj2" fmla="val 131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59632" y="2685633"/>
            <a:ext cx="674556" cy="1449475"/>
          </a:xfrm>
          <a:custGeom>
            <a:avLst/>
            <a:gdLst>
              <a:gd name="connsiteX0" fmla="*/ 629905 w 629905"/>
              <a:gd name="connsiteY0" fmla="*/ 1690577 h 1690577"/>
              <a:gd name="connsiteX1" fmla="*/ 2584 w 629905"/>
              <a:gd name="connsiteY1" fmla="*/ 914400 h 1690577"/>
              <a:gd name="connsiteX2" fmla="*/ 449152 w 629905"/>
              <a:gd name="connsiteY2" fmla="*/ 0 h 169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05" h="1690577">
                <a:moveTo>
                  <a:pt x="629905" y="1690577"/>
                </a:moveTo>
                <a:cubicBezTo>
                  <a:pt x="331307" y="1443370"/>
                  <a:pt x="32709" y="1196163"/>
                  <a:pt x="2584" y="914400"/>
                </a:cubicBezTo>
                <a:cubicBezTo>
                  <a:pt x="-27542" y="632637"/>
                  <a:pt x="210805" y="316318"/>
                  <a:pt x="449152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983579" y="2636625"/>
            <a:ext cx="785340" cy="3321081"/>
          </a:xfrm>
          <a:custGeom>
            <a:avLst/>
            <a:gdLst>
              <a:gd name="connsiteX0" fmla="*/ 680650 w 733813"/>
              <a:gd name="connsiteY0" fmla="*/ 3838353 h 3838353"/>
              <a:gd name="connsiteX1" fmla="*/ 167 w 733813"/>
              <a:gd name="connsiteY1" fmla="*/ 1127051 h 3838353"/>
              <a:gd name="connsiteX2" fmla="*/ 733813 w 733813"/>
              <a:gd name="connsiteY2" fmla="*/ 0 h 383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813" h="3838353">
                <a:moveTo>
                  <a:pt x="680650" y="3838353"/>
                </a:moveTo>
                <a:cubicBezTo>
                  <a:pt x="335978" y="2802564"/>
                  <a:pt x="-8693" y="1766776"/>
                  <a:pt x="167" y="1127051"/>
                </a:cubicBezTo>
                <a:cubicBezTo>
                  <a:pt x="9027" y="487326"/>
                  <a:pt x="371420" y="243663"/>
                  <a:pt x="73381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436253" y="5648459"/>
            <a:ext cx="2023289" cy="296459"/>
          </a:xfrm>
          <a:prstGeom prst="wedgeRoundRectCallout">
            <a:avLst>
              <a:gd name="adj1" fmla="val -71637"/>
              <a:gd name="adj2" fmla="val -6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동적 바인딩을 포함하는 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79512" y="5032817"/>
            <a:ext cx="857856" cy="302091"/>
          </a:xfrm>
          <a:prstGeom prst="wedgeRoundRectCallout">
            <a:avLst>
              <a:gd name="adj1" fmla="val 80698"/>
              <a:gd name="adj2" fmla="val -468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정적바인딩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79512" y="2780394"/>
            <a:ext cx="857856" cy="302091"/>
          </a:xfrm>
          <a:prstGeom prst="wedgeRoundRectCallout">
            <a:avLst>
              <a:gd name="adj1" fmla="val 85544"/>
              <a:gd name="adj2" fmla="val 80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정적바인딩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987824" y="3755764"/>
            <a:ext cx="2561686" cy="2068218"/>
          </a:xfrm>
          <a:custGeom>
            <a:avLst/>
            <a:gdLst>
              <a:gd name="connsiteX0" fmla="*/ 0 w 2474616"/>
              <a:gd name="connsiteY0" fmla="*/ 2044401 h 2044401"/>
              <a:gd name="connsiteX1" fmla="*/ 2474259 w 2474616"/>
              <a:gd name="connsiteY1" fmla="*/ 161812 h 2044401"/>
              <a:gd name="connsiteX2" fmla="*/ 143435 w 2474616"/>
              <a:gd name="connsiteY2" fmla="*/ 224565 h 2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616" h="2044401">
                <a:moveTo>
                  <a:pt x="0" y="2044401"/>
                </a:moveTo>
                <a:cubicBezTo>
                  <a:pt x="1225176" y="1254759"/>
                  <a:pt x="2450353" y="465118"/>
                  <a:pt x="2474259" y="161812"/>
                </a:cubicBezTo>
                <a:cubicBezTo>
                  <a:pt x="2498165" y="-141494"/>
                  <a:pt x="1320800" y="41535"/>
                  <a:pt x="143435" y="22456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오버로딩과</a:t>
            </a:r>
            <a:r>
              <a:rPr lang="ko-KR" altLang="en-US" dirty="0" smtClean="0"/>
              <a:t> 함수 재정의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" y="1772816"/>
            <a:ext cx="842962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함수</a:t>
            </a:r>
            <a:r>
              <a:rPr lang="en-US" altLang="ko-KR" dirty="0"/>
              <a:t> (pure virtual function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클래스의 가상 함수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클래스에서 재정의할 함수를 알려주는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실행할 코드를 작성할 목적이 아님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기본 클래스의 가상 함수를 굳이 구현할 필요가 있을까</a:t>
            </a:r>
            <a:r>
              <a:rPr lang="en-US" altLang="ko-KR" dirty="0" smtClean="0">
                <a:solidFill>
                  <a:srgbClr val="C00000"/>
                </a:solidFill>
              </a:rPr>
              <a:t>?</a:t>
            </a:r>
          </a:p>
          <a:p>
            <a:r>
              <a:rPr lang="ko-KR" altLang="en-US" dirty="0" smtClean="0"/>
              <a:t>순수 가상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b="1" dirty="0" smtClean="0">
                <a:solidFill>
                  <a:srgbClr val="FF0000"/>
                </a:solidFill>
              </a:rPr>
              <a:t>코드가 없고 </a:t>
            </a:r>
            <a:r>
              <a:rPr lang="ko-KR" altLang="en-US" dirty="0" smtClean="0"/>
              <a:t>선언만 있는 </a:t>
            </a:r>
            <a:r>
              <a:rPr lang="ko-KR" altLang="en-US" b="1" dirty="0" smtClean="0">
                <a:solidFill>
                  <a:srgbClr val="FF0000"/>
                </a:solidFill>
              </a:rPr>
              <a:t>가상 멤버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함수의 원형</a:t>
            </a:r>
            <a:r>
              <a:rPr lang="en-US" altLang="ko-KR" b="1" dirty="0" smtClean="0">
                <a:solidFill>
                  <a:srgbClr val="FF0000"/>
                </a:solidFill>
              </a:rPr>
              <a:t>=0;</a:t>
            </a:r>
            <a:r>
              <a:rPr lang="ko-KR" altLang="en-US" dirty="0" smtClean="0"/>
              <a:t>으로 선언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33192" y="5275693"/>
            <a:ext cx="56886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+mn-ea"/>
              </a:rPr>
              <a:t>class Shape </a:t>
            </a:r>
            <a:r>
              <a:rPr lang="en-US" altLang="ko-KR" sz="1400" dirty="0" smtClean="0">
                <a:latin typeface="+mn-ea"/>
              </a:rPr>
              <a:t>{</a:t>
            </a:r>
          </a:p>
          <a:p>
            <a:pPr defTabSz="180000" fontAlgn="base" latinLnBrk="0"/>
            <a:r>
              <a:rPr lang="en-US" altLang="ko-KR" sz="1400" dirty="0" smtClean="0">
                <a:latin typeface="+mn-ea"/>
              </a:rPr>
              <a:t>public:</a:t>
            </a:r>
            <a:endParaRPr lang="en-US" altLang="ko-KR" sz="1400" dirty="0">
              <a:latin typeface="+mn-ea"/>
            </a:endParaRPr>
          </a:p>
          <a:p>
            <a:pPr defTabSz="180000" fontAlgn="base" latinLnBrk="0"/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b="1" dirty="0">
                <a:latin typeface="+mn-ea"/>
              </a:rPr>
              <a:t>virtual void draw()=0;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순수 가상 함수 선언</a:t>
            </a:r>
          </a:p>
          <a:p>
            <a:pPr defTabSz="180000" fontAlgn="base" latinLnBrk="0"/>
            <a:r>
              <a:rPr lang="en-US" altLang="ko-KR" sz="1400" dirty="0">
                <a:latin typeface="+mn-ea"/>
              </a:rPr>
              <a:t>};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_x147688928"/>
          <p:cNvSpPr>
            <a:spLocks noChangeArrowheads="1"/>
          </p:cNvSpPr>
          <p:nvPr/>
        </p:nvSpPr>
        <p:spPr bwMode="auto">
          <a:xfrm>
            <a:off x="1619672" y="4581128"/>
            <a:ext cx="5702154" cy="504056"/>
          </a:xfrm>
          <a:prstGeom prst="rect">
            <a:avLst/>
          </a:prstGeom>
          <a:solidFill>
            <a:srgbClr val="FEFEE1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virtual    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반환형       </a:t>
            </a:r>
            <a:r>
              <a:rPr kumimoji="0" lang="ko-KR" altLang="en-US" sz="1600" dirty="0" err="1">
                <a:solidFill>
                  <a:srgbClr val="FF0000"/>
                </a:solidFill>
                <a:latin typeface="+mn-ea"/>
                <a:ea typeface="+mn-ea"/>
              </a:rPr>
              <a:t>함수이름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매개변수  리스트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) = 0;</a:t>
            </a:r>
          </a:p>
        </p:txBody>
      </p:sp>
    </p:spTree>
    <p:extLst>
      <p:ext uri="{BB962C8B-B14F-4D97-AF65-F5344CB8AC3E}">
        <p14:creationId xmlns:p14="http://schemas.microsoft.com/office/powerpoint/2010/main" val="29151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r>
              <a:rPr lang="en-US" altLang="ko-KR" dirty="0"/>
              <a:t> (abstract 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최소한 하나의 순수 가상 함수를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가진 클래스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추상 클래스의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온전한 클래스가 아니므로 </a:t>
            </a:r>
            <a:r>
              <a:rPr lang="ko-KR" altLang="en-US" dirty="0" smtClean="0">
                <a:solidFill>
                  <a:srgbClr val="FF0000"/>
                </a:solidFill>
              </a:rPr>
              <a:t>객체 생성 불가능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추상 </a:t>
            </a:r>
            <a:r>
              <a:rPr lang="ko-KR" altLang="en-US" dirty="0">
                <a:solidFill>
                  <a:srgbClr val="FF0000"/>
                </a:solidFill>
              </a:rPr>
              <a:t>클래스의 포인터는 </a:t>
            </a:r>
            <a:r>
              <a:rPr lang="ko-KR" altLang="en-US" dirty="0" smtClean="0">
                <a:solidFill>
                  <a:srgbClr val="FF0000"/>
                </a:solidFill>
              </a:rPr>
              <a:t>선</a:t>
            </a:r>
            <a:r>
              <a:rPr lang="ko-KR" altLang="en-US" dirty="0">
                <a:solidFill>
                  <a:srgbClr val="FF0000"/>
                </a:solidFill>
              </a:rPr>
              <a:t>언</a:t>
            </a:r>
            <a:r>
              <a:rPr lang="ko-KR" altLang="en-US" dirty="0" smtClean="0">
                <a:solidFill>
                  <a:srgbClr val="FF0000"/>
                </a:solidFill>
              </a:rPr>
              <a:t> 가능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6527" y="1772816"/>
            <a:ext cx="4014153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/>
              <a:t>{ // Shape</a:t>
            </a:r>
            <a:r>
              <a:rPr lang="ko-KR" altLang="en-US" sz="1200" dirty="0"/>
              <a:t>은 추상 클래스</a:t>
            </a:r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Shape *next;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 smtClean="0"/>
              <a:t>	void paint() {</a:t>
            </a:r>
          </a:p>
          <a:p>
            <a:pPr defTabSz="180000" fontAlgn="base" latinLnBrk="0"/>
            <a:r>
              <a:rPr lang="en-US" altLang="ko-KR" sz="1200" dirty="0" smtClean="0"/>
              <a:t>		draw();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0; </a:t>
            </a:r>
            <a:r>
              <a:rPr lang="en-US" altLang="ko-KR" sz="1200" dirty="0"/>
              <a:t>// </a:t>
            </a:r>
            <a:r>
              <a:rPr lang="ko-KR" altLang="en-US" sz="1200" dirty="0"/>
              <a:t>순수 가상 함수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r>
              <a:rPr lang="en-US" altLang="ko-KR" sz="1200" dirty="0" smtClean="0"/>
              <a:t>void </a:t>
            </a:r>
            <a:r>
              <a:rPr lang="en-US" altLang="ko-KR" sz="1200" dirty="0"/>
              <a:t>Shape::paint() {</a:t>
            </a:r>
          </a:p>
          <a:p>
            <a:pPr defTabSz="180000" fontAlgn="base" latinLnBrk="0"/>
            <a:r>
              <a:rPr lang="en-US" altLang="ko-KR" sz="1200" dirty="0"/>
              <a:t>	draw(); // </a:t>
            </a:r>
            <a:r>
              <a:rPr lang="ko-KR" altLang="en-US" sz="1200" dirty="0"/>
              <a:t>순수 가상 함수라도 호출은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466527" y="4823331"/>
            <a:ext cx="3582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Shape </a:t>
            </a:r>
            <a:r>
              <a:rPr lang="en-US" altLang="ko-KR" sz="1200" dirty="0" err="1"/>
              <a:t>shape</a:t>
            </a:r>
            <a:r>
              <a:rPr lang="en-US" altLang="ko-KR" sz="1200" dirty="0"/>
              <a:t>; // </a:t>
            </a:r>
            <a:r>
              <a:rPr lang="ko-KR" altLang="en-US" sz="1200" dirty="0"/>
              <a:t>컴파일 오류</a:t>
            </a:r>
          </a:p>
          <a:p>
            <a:pPr fontAlgn="base" latinLnBrk="0"/>
            <a:r>
              <a:rPr lang="en-US" altLang="ko-KR" sz="1200" dirty="0"/>
              <a:t>Shape *p = new Shape(); // </a:t>
            </a:r>
            <a:r>
              <a:rPr lang="ko-KR" altLang="en-US" sz="1200" dirty="0"/>
              <a:t>컴파일 오류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10943" y="4797152"/>
            <a:ext cx="2817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 C2259: 'Shape' : </a:t>
            </a:r>
            <a:r>
              <a:rPr lang="ko-KR" altLang="en-US" sz="1200" dirty="0">
                <a:solidFill>
                  <a:srgbClr val="FF0000"/>
                </a:solidFill>
              </a:rPr>
              <a:t>추상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클래스를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인스턴스화할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수 없습니다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46847" y="4941168"/>
            <a:ext cx="864096" cy="1175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4346847" y="5027985"/>
            <a:ext cx="864096" cy="12920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66527" y="5876020"/>
            <a:ext cx="35821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Shape *p</a:t>
            </a:r>
            <a:r>
              <a:rPr lang="en-US" altLang="ko-KR" sz="1400" dirty="0" smtClean="0"/>
              <a:t>;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2890108"/>
            <a:ext cx="3528392" cy="24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14208" y="1340768"/>
            <a:ext cx="8351840" cy="5040560"/>
          </a:xfrm>
        </p:spPr>
        <p:txBody>
          <a:bodyPr/>
          <a:lstStyle/>
          <a:p>
            <a:r>
              <a:rPr lang="ko-KR" altLang="en-US" dirty="0"/>
              <a:t>추상 클래스의 목적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클래스의 인스턴스를 </a:t>
            </a:r>
            <a:r>
              <a:rPr lang="ko-KR" altLang="en-US" dirty="0"/>
              <a:t>생성할 </a:t>
            </a:r>
            <a:r>
              <a:rPr lang="ko-KR" altLang="en-US" dirty="0" smtClean="0"/>
              <a:t>목적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객체들 사이에서 상호 작용하기 위한 인터페이스를 정의하는 용도</a:t>
            </a:r>
            <a:endParaRPr lang="en-US" altLang="ko-KR" dirty="0"/>
          </a:p>
          <a:p>
            <a:pPr lvl="1"/>
            <a:r>
              <a:rPr lang="ko-KR" altLang="en-US" dirty="0"/>
              <a:t>상속에서 기본 클래스의 역할을 하기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 가상 함수를 통해 파생 </a:t>
            </a:r>
            <a:r>
              <a:rPr lang="ko-KR" altLang="en-US" dirty="0"/>
              <a:t>클래스에서 구현할 함수의 형태</a:t>
            </a:r>
            <a:r>
              <a:rPr lang="en-US" altLang="ko-KR" dirty="0"/>
              <a:t>(</a:t>
            </a:r>
            <a:r>
              <a:rPr lang="ko-KR" altLang="en-US" dirty="0"/>
              <a:t>원형</a:t>
            </a:r>
            <a:r>
              <a:rPr lang="en-US" altLang="ko-KR" dirty="0"/>
              <a:t>)</a:t>
            </a:r>
            <a:r>
              <a:rPr lang="ko-KR" altLang="en-US" dirty="0"/>
              <a:t>을 보여주는 </a:t>
            </a:r>
            <a:r>
              <a:rPr lang="ko-KR" altLang="en-US" b="1" dirty="0">
                <a:solidFill>
                  <a:srgbClr val="FF0000"/>
                </a:solidFill>
              </a:rPr>
              <a:t>인터페이스 </a:t>
            </a:r>
            <a:r>
              <a:rPr lang="ko-KR" altLang="en-US" b="1" dirty="0" smtClean="0">
                <a:solidFill>
                  <a:srgbClr val="FF0000"/>
                </a:solidFill>
              </a:rPr>
              <a:t>역할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추상 클래스의 모든 멤버 함수를 순수 가상 함수로 선언할 필요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5301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추상 클래스의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단순 상속하면 자동 추상 클래스</a:t>
            </a:r>
            <a:endParaRPr lang="en-US" altLang="ko-KR" dirty="0" smtClean="0"/>
          </a:p>
          <a:p>
            <a:r>
              <a:rPr lang="ko-KR" altLang="en-US" dirty="0"/>
              <a:t>추상 클래스의 구현</a:t>
            </a:r>
            <a:endParaRPr lang="en-US" altLang="ko-KR" dirty="0"/>
          </a:p>
          <a:p>
            <a:pPr lvl="1"/>
            <a:r>
              <a:rPr lang="ko-KR" altLang="en-US" dirty="0" smtClean="0"/>
              <a:t>추상 클래스를 상속받아 순수 </a:t>
            </a:r>
            <a:r>
              <a:rPr lang="ko-KR" altLang="en-US" dirty="0"/>
              <a:t>가상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클래스는 추상 클래스가 아님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7" y="3123975"/>
            <a:ext cx="302433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toString</a:t>
            </a:r>
            <a:r>
              <a:rPr lang="en-US" altLang="ko-KR" sz="1200" dirty="0" smtClean="0"/>
              <a:t>() { return </a:t>
            </a:r>
            <a:r>
              <a:rPr lang="en-US" altLang="ko-KR" sz="1200" dirty="0"/>
              <a:t>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3857499"/>
            <a:ext cx="968241" cy="392366"/>
          </a:xfrm>
          <a:prstGeom prst="wedgeRoundRectCallout">
            <a:avLst>
              <a:gd name="adj1" fmla="val 96758"/>
              <a:gd name="adj2" fmla="val 364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3" y="3122988"/>
            <a:ext cx="968241" cy="392366"/>
          </a:xfrm>
          <a:prstGeom prst="wedgeRoundRectCallout">
            <a:avLst>
              <a:gd name="adj1" fmla="val 98666"/>
              <a:gd name="adj2" fmla="val -35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36097" y="3098572"/>
            <a:ext cx="302433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virtual void draw() = 0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class Circle </a:t>
            </a:r>
            <a:r>
              <a:rPr lang="en-US" altLang="ko-KR" sz="1200" dirty="0"/>
              <a:t>: public Shape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/>
              <a:t>virtual </a:t>
            </a:r>
            <a:r>
              <a:rPr lang="en-US" altLang="ko-KR" sz="1200" b="1" dirty="0"/>
              <a:t>void draw() </a:t>
            </a:r>
            <a:r>
              <a:rPr lang="en-US" altLang="ko-KR" sz="1200" b="1" dirty="0" smtClean="0"/>
              <a:t>{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&lt;&lt; 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Circle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	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 return "Circle </a:t>
            </a:r>
            <a:r>
              <a:rPr lang="ko-KR" altLang="en-US" sz="1200" dirty="0" smtClean="0"/>
              <a:t>객체</a:t>
            </a:r>
            <a:r>
              <a:rPr lang="en-US" altLang="ko-KR" sz="1200" dirty="0"/>
              <a:t>";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/>
              <a:t>Shape </a:t>
            </a:r>
            <a:r>
              <a:rPr lang="en-US" altLang="ko-KR" sz="1200" b="1" dirty="0" err="1" smtClean="0"/>
              <a:t>shape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객체 생성 오류</a:t>
            </a:r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Circle waffle; //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정상적인 객체 생성</a:t>
            </a:r>
            <a:endParaRPr lang="en-US" altLang="ko-KR" sz="1200" b="1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807915" y="3894290"/>
            <a:ext cx="1291094" cy="392366"/>
          </a:xfrm>
          <a:prstGeom prst="wedgeRoundRectCallout">
            <a:avLst>
              <a:gd name="adj1" fmla="val -77561"/>
              <a:gd name="adj2" fmla="val 299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Circle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 아님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85221" y="3131415"/>
            <a:ext cx="968241" cy="392366"/>
          </a:xfrm>
          <a:prstGeom prst="wedgeRoundRectCallout">
            <a:avLst>
              <a:gd name="adj1" fmla="val -121692"/>
              <a:gd name="adj2" fmla="val -29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Shape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추상 클래스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4009" y="4446048"/>
            <a:ext cx="576064" cy="19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9" y="5641503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단순 상속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7" y="61455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추상 클래스의 구현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924235" y="4437735"/>
            <a:ext cx="1174774" cy="392366"/>
          </a:xfrm>
          <a:prstGeom prst="wedgeRoundRectCallout">
            <a:avLst>
              <a:gd name="adj1" fmla="val -112535"/>
              <a:gd name="adj2" fmla="val -317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순수 가상 함수 </a:t>
            </a:r>
            <a:r>
              <a:rPr lang="ko-KR" altLang="en-US" sz="1000" dirty="0" err="1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파생클래스에서 함수를 재정의 </a:t>
            </a:r>
            <a:r>
              <a:rPr lang="ko-KR" altLang="en-US" dirty="0" smtClean="0"/>
              <a:t>하는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5" y="5877272"/>
            <a:ext cx="381642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Derived::f() called</a:t>
            </a:r>
          </a:p>
          <a:p>
            <a:pPr fontAlgn="base"/>
            <a:r>
              <a:rPr lang="en-US" altLang="ko-KR" sz="1200" dirty="0"/>
              <a:t>Base::f() called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1383678"/>
            <a:ext cx="381642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b="1" dirty="0" smtClean="0">
                <a:solidFill>
                  <a:srgbClr val="FF0000"/>
                </a:solidFill>
              </a:rPr>
              <a:t>class </a:t>
            </a:r>
            <a:r>
              <a:rPr lang="en-US" altLang="ko-KR" sz="1200" b="1" dirty="0">
                <a:solidFill>
                  <a:srgbClr val="FF0000"/>
                </a:solidFill>
              </a:rPr>
              <a:t>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"Base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>
                <a:solidFill>
                  <a:srgbClr val="FF0000"/>
                </a:solidFill>
              </a:rPr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</a:t>
            </a:r>
            <a:r>
              <a:rPr lang="en-US" altLang="ko-KR" sz="1200" dirty="0" smtClean="0"/>
              <a:t>called"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void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Derived d</a:t>
            </a:r>
            <a:r>
              <a:rPr lang="en-US" altLang="ko-KR" sz="1200" dirty="0"/>
              <a:t>, *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 = &amp;d;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pDer</a:t>
            </a:r>
            <a:r>
              <a:rPr lang="en-US" altLang="ko-KR" sz="1200" b="1" dirty="0"/>
              <a:t>-&gt;f(); // Derived::f() </a:t>
            </a:r>
            <a:r>
              <a:rPr lang="ko-KR" altLang="en-US" sz="1200" b="1" dirty="0"/>
              <a:t>호출</a:t>
            </a:r>
            <a:endParaRPr lang="en-US" altLang="ko-KR" sz="1200" b="1" dirty="0"/>
          </a:p>
          <a:p>
            <a:pPr defTabSz="180000" fontAlgn="base" latinLnBrk="0"/>
            <a:r>
              <a:rPr lang="ko-KR" altLang="en-US" sz="1200" dirty="0"/>
              <a:t>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Base* 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pDer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업캐스팅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pBase</a:t>
            </a:r>
            <a:r>
              <a:rPr lang="en-US" altLang="ko-KR" sz="1200" b="1" dirty="0"/>
              <a:t>-&gt;f(); // Base::f() </a:t>
            </a:r>
            <a:r>
              <a:rPr lang="ko-KR" altLang="en-US" sz="1200" b="1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33605" y="3088797"/>
            <a:ext cx="601686" cy="444393"/>
          </a:xfrm>
          <a:prstGeom prst="wedgeRoundRectCallout">
            <a:avLst>
              <a:gd name="adj1" fmla="val 98764"/>
              <a:gd name="adj2" fmla="val 9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중복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 rot="10800000">
            <a:off x="7105633" y="232036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7105535" y="184013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7127285" y="192635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960815" y="1857305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839" y="196755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3" name="오른쪽 중괄호 12"/>
          <p:cNvSpPr/>
          <p:nvPr/>
        </p:nvSpPr>
        <p:spPr>
          <a:xfrm>
            <a:off x="7960815" y="2316882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6839" y="242316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652120" y="1815063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0430" y="186093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9822" y="2092062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240430" y="213793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7528" y="242318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81704" y="156693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6456291" y="1968630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456291" y="1967552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양쪽 모서리가 둥근 사각형 22"/>
          <p:cNvSpPr/>
          <p:nvPr/>
        </p:nvSpPr>
        <p:spPr>
          <a:xfrm rot="10800000">
            <a:off x="7119635" y="4013420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119537" y="3533190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41287" y="3619415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1530" y="4116248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5706" y="325999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4728343" y="3911167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&gt;f(); </a:t>
            </a:r>
            <a:endParaRPr lang="ko-KR" altLang="en-US" sz="1200" dirty="0"/>
          </a:p>
        </p:txBody>
      </p:sp>
      <p:sp>
        <p:nvSpPr>
          <p:cNvPr id="33" name="자유형 32"/>
          <p:cNvSpPr/>
          <p:nvPr/>
        </p:nvSpPr>
        <p:spPr>
          <a:xfrm>
            <a:off x="5475877" y="4049667"/>
            <a:ext cx="1785673" cy="245456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양쪽 모서리가 둥근 사각형 33"/>
          <p:cNvSpPr/>
          <p:nvPr/>
        </p:nvSpPr>
        <p:spPr>
          <a:xfrm rot="10800000">
            <a:off x="7119635" y="5563909"/>
            <a:ext cx="86461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7119537" y="5083679"/>
            <a:ext cx="86556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7141287" y="5169904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181530" y="5666737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295706" y="4810482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728343" y="5461656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pBase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f(); 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 flipV="1">
            <a:off x="5475877" y="5308402"/>
            <a:ext cx="1785673" cy="291753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33279" y="2043362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/>
              <a:t>Derived d;</a:t>
            </a:r>
            <a:endParaRPr lang="ko-KR" altLang="en-US" sz="1200" dirty="0"/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8036697" y="41212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8039371" y="5169466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9592" y="2316882"/>
            <a:ext cx="3528392" cy="24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99592" y="3241779"/>
            <a:ext cx="3528392" cy="24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err="1" smtClean="0">
                <a:latin typeface="+mn-ea"/>
              </a:rPr>
              <a:t>수행과제</a:t>
            </a:r>
            <a:r>
              <a:rPr lang="en-US" altLang="ko-KR" sz="2000" dirty="0" smtClean="0">
                <a:latin typeface="+mn-ea"/>
              </a:rPr>
              <a:t>(7)</a:t>
            </a:r>
            <a:r>
              <a:rPr lang="ko-KR" altLang="en-US" sz="2000" dirty="0" smtClean="0">
                <a:latin typeface="+mn-ea"/>
              </a:rPr>
              <a:t>에서 상속이 적용된 프로그램을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추상클래스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순수가상함수</a:t>
            </a:r>
            <a:r>
              <a:rPr lang="ko-KR" altLang="en-US" sz="2000" dirty="0" smtClean="0">
                <a:latin typeface="+mn-ea"/>
              </a:rPr>
              <a:t>의 개념이 적용된 구조로 수정하여 제출하세요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제출방법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ppt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파워포인트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파일에 </a:t>
            </a:r>
            <a:r>
              <a:rPr lang="ko-KR" altLang="en-US" sz="1800" dirty="0" smtClean="0">
                <a:latin typeface="+mn-ea"/>
              </a:rPr>
              <a:t>소스와 출력 결과를 스캔 </a:t>
            </a:r>
            <a:r>
              <a:rPr lang="ko-KR" altLang="en-US" sz="1800" dirty="0">
                <a:latin typeface="+mn-ea"/>
              </a:rPr>
              <a:t>및 </a:t>
            </a:r>
            <a:r>
              <a:rPr lang="ko-KR" altLang="en-US" sz="1800" dirty="0" smtClean="0">
                <a:latin typeface="+mn-ea"/>
              </a:rPr>
              <a:t>복사하여 </a:t>
            </a:r>
            <a:r>
              <a:rPr lang="ko-KR" altLang="en-US" sz="1800" dirty="0">
                <a:latin typeface="+mn-ea"/>
              </a:rPr>
              <a:t>제출하세요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dirty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05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04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05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10</a:t>
            </a:r>
            <a:r>
              <a:rPr lang="ko-KR" altLang="en-US" sz="1800" dirty="0" smtClean="0">
                <a:latin typeface="+mn-ea"/>
              </a:rPr>
              <a:t>일 일요일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 함수와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063808" cy="50405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가상 함수</a:t>
            </a:r>
            <a:r>
              <a:rPr lang="en-US" altLang="ko-KR" dirty="0" smtClean="0"/>
              <a:t>(virtual function)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키워드로 선언된 멤버 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virtual </a:t>
            </a:r>
            <a:r>
              <a:rPr lang="ko-KR" altLang="en-US" dirty="0" smtClean="0"/>
              <a:t>키워드의 의미</a:t>
            </a:r>
            <a:endParaRPr lang="en-US" altLang="ko-KR" dirty="0" smtClean="0"/>
          </a:p>
          <a:p>
            <a:pPr lvl="2"/>
            <a:r>
              <a:rPr lang="ko-KR" altLang="en-US" dirty="0"/>
              <a:t>동적 바인딩 지시어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컴파일러에게 함수에 대한 호출 바인딩을 실행 시간까지 미루도록 지시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(function overriding)</a:t>
            </a:r>
          </a:p>
          <a:p>
            <a:pPr lvl="1"/>
            <a:r>
              <a:rPr lang="ko-KR" altLang="en-US" dirty="0" smtClean="0"/>
              <a:t>파생 클래스에서 기본 클래스의 가상 함수와 동일한 이름의 함수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가상 함수의 존재감 상실시킴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클래스에서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함수가 호출되도록 </a:t>
            </a:r>
            <a:r>
              <a:rPr lang="ko-KR" altLang="en-US" b="1" dirty="0" smtClean="0">
                <a:solidFill>
                  <a:srgbClr val="FF0000"/>
                </a:solidFill>
              </a:rPr>
              <a:t>동적 바인딩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함수 </a:t>
            </a:r>
            <a:r>
              <a:rPr lang="ko-KR" altLang="en-US" b="1" dirty="0">
                <a:solidFill>
                  <a:srgbClr val="FF0000"/>
                </a:solidFill>
              </a:rPr>
              <a:t>재정의</a:t>
            </a:r>
            <a:r>
              <a:rPr lang="ko-KR" altLang="en-US" dirty="0"/>
              <a:t>라고도 부름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다형성</a:t>
            </a:r>
            <a:r>
              <a:rPr lang="ko-KR" altLang="en-US" dirty="0"/>
              <a:t>의 한 종류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90694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class Base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virtual</a:t>
            </a:r>
            <a:r>
              <a:rPr lang="en-US" altLang="ko-KR" sz="1400" dirty="0"/>
              <a:t> void f(); // f()</a:t>
            </a:r>
            <a:r>
              <a:rPr lang="ko-KR" altLang="en-US" sz="1400" dirty="0"/>
              <a:t>는 가상 함수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3383994"/>
            <a:ext cx="3528392" cy="24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이란 객체들의 타입이 다르면 똑같은 메시지가 전달되더라도 서로 다른 동작을 하는 것</a:t>
            </a:r>
          </a:p>
          <a:p>
            <a:r>
              <a:rPr lang="ko-KR" altLang="en-US" dirty="0"/>
              <a:t>다형성은 객체 지향 기법에서 하나의 코드로 다양한 타입의 객체를 처리하는 중요한 기술이다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2976"/>
            <a:ext cx="3058145" cy="279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74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484784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Base 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void 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1472654"/>
            <a:ext cx="331236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"Base::f() called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Derived : public Base 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virtual</a:t>
            </a:r>
            <a:r>
              <a:rPr lang="en-US" altLang="ko-KR" sz="1200" b="1" dirty="0" smtClean="0"/>
              <a:t> void </a:t>
            </a:r>
            <a:r>
              <a:rPr lang="en-US" altLang="ko-KR" sz="1200" b="1" dirty="0"/>
              <a:t>f()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smtClean="0"/>
              <a:t>"Derived</a:t>
            </a:r>
            <a:r>
              <a:rPr lang="en-US" altLang="ko-KR" sz="1200" dirty="0"/>
              <a:t>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5696" y="3985319"/>
            <a:ext cx="1916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재정의</a:t>
            </a:r>
            <a:r>
              <a:rPr lang="en-US" altLang="ko-KR" sz="1400" dirty="0" smtClean="0"/>
              <a:t>(redefine)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985319"/>
            <a:ext cx="2018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오버라이딩</a:t>
            </a:r>
            <a:r>
              <a:rPr lang="en-US" altLang="ko-KR" sz="1400" dirty="0" smtClean="0"/>
              <a:t>(overriding)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8484" y="1609640"/>
            <a:ext cx="826978" cy="302091"/>
          </a:xfrm>
          <a:prstGeom prst="wedgeRoundRectCallout">
            <a:avLst>
              <a:gd name="adj1" fmla="val -119229"/>
              <a:gd name="adj2" fmla="val 53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가상 함수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092280" y="2947800"/>
            <a:ext cx="936104" cy="302091"/>
          </a:xfrm>
          <a:prstGeom prst="wedgeRoundRectCallout">
            <a:avLst>
              <a:gd name="adj1" fmla="val -132301"/>
              <a:gd name="adj2" fmla="val 626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오버라이딩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1237" y="4520152"/>
            <a:ext cx="90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b;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38792" y="4520153"/>
            <a:ext cx="88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Derived a;</a:t>
            </a:r>
            <a:endParaRPr lang="ko-KR" altLang="en-US" sz="12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5626051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5625853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713236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716305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2329" y="497880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7" name="오른쪽 중괄호 16"/>
          <p:cNvSpPr/>
          <p:nvPr/>
        </p:nvSpPr>
        <p:spPr>
          <a:xfrm>
            <a:off x="6716305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2329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53479" y="5434446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45213" y="582497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b </a:t>
            </a:r>
            <a:endParaRPr lang="ko-KR" altLang="en-US" sz="1000" dirty="0"/>
          </a:p>
        </p:txBody>
      </p:sp>
      <p:sp>
        <p:nvSpPr>
          <p:cNvPr id="22" name="양쪽 모서리가 둥근 사각형 21"/>
          <p:cNvSpPr/>
          <p:nvPr/>
        </p:nvSpPr>
        <p:spPr>
          <a:xfrm rot="10800000">
            <a:off x="1902009" y="5331618"/>
            <a:ext cx="1046185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1901811" y="4851388"/>
            <a:ext cx="1047339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989194" y="4937613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25" name="오른쪽 중괄호 24"/>
          <p:cNvSpPr/>
          <p:nvPr/>
        </p:nvSpPr>
        <p:spPr>
          <a:xfrm>
            <a:off x="2992263" y="4868563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8287" y="497880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7" name="오른쪽 중괄호 26"/>
          <p:cNvSpPr/>
          <p:nvPr/>
        </p:nvSpPr>
        <p:spPr>
          <a:xfrm>
            <a:off x="2992263" y="5328140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8287" y="543442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9437" y="5434446"/>
            <a:ext cx="7920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f()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148422" y="57834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a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439894" y="6183293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(a) a </a:t>
            </a:r>
            <a:r>
              <a:rPr lang="ko-KR" altLang="en-US" sz="1200" dirty="0" smtClean="0"/>
              <a:t>객체에는 동등한 호출 기회를</a:t>
            </a:r>
            <a:endParaRPr lang="en-US" altLang="ko-KR" sz="1200" dirty="0" smtClean="0"/>
          </a:p>
          <a:p>
            <a:r>
              <a:rPr lang="ko-KR" altLang="en-US" sz="1200" dirty="0" smtClean="0"/>
              <a:t>    가진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두 개 존재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856573" y="6183293"/>
            <a:ext cx="3429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(b) b  </a:t>
            </a:r>
            <a:r>
              <a:rPr lang="ko-KR" altLang="en-US" sz="1200" dirty="0" smtClean="0"/>
              <a:t>객체에는 두 개의 함수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가 존재하지만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Base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f()</a:t>
            </a:r>
            <a:r>
              <a:rPr lang="ko-KR" altLang="en-US" sz="1200" dirty="0" smtClean="0"/>
              <a:t>는 존재감을 잃고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항상 </a:t>
            </a:r>
            <a:r>
              <a:rPr lang="en-US" altLang="ko-KR" sz="1200" dirty="0" smtClean="0"/>
              <a:t>Derived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f()</a:t>
            </a:r>
            <a:r>
              <a:rPr lang="ko-KR" altLang="en-US" sz="1200" dirty="0" smtClean="0"/>
              <a:t>가 호출</a:t>
            </a:r>
            <a:r>
              <a:rPr lang="ko-KR" altLang="en-US" sz="1200" dirty="0"/>
              <a:t>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4700342"/>
            <a:ext cx="936104" cy="302091"/>
          </a:xfrm>
          <a:prstGeom prst="wedgeRoundRectCallout">
            <a:avLst>
              <a:gd name="adj1" fmla="val 70214"/>
              <a:gd name="adj2" fmla="val 84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존재감 상실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79512" y="3140968"/>
            <a:ext cx="936104" cy="302091"/>
          </a:xfrm>
          <a:prstGeom prst="wedgeRoundRectCallout">
            <a:avLst>
              <a:gd name="adj1" fmla="val 78469"/>
              <a:gd name="adj2" fmla="val -11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함수 재정의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32041" y="2762097"/>
            <a:ext cx="1872208" cy="24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87272" y="4449129"/>
            <a:ext cx="4117176" cy="1622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69637" y="4021045"/>
            <a:ext cx="2435825" cy="2480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재정의와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용어의 혼란 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556792"/>
            <a:ext cx="7847784" cy="461664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0000"/>
                </a:solidFill>
              </a:rPr>
              <a:t>함수 </a:t>
            </a:r>
            <a:r>
              <a:rPr lang="ko-KR" altLang="en-US" sz="1600" b="1" dirty="0" err="1">
                <a:solidFill>
                  <a:srgbClr val="000000"/>
                </a:solidFill>
              </a:rPr>
              <a:t>재정의</a:t>
            </a:r>
            <a:r>
              <a:rPr lang="ko-KR" altLang="en-US" sz="1600" dirty="0" err="1">
                <a:solidFill>
                  <a:srgbClr val="000000"/>
                </a:solidFill>
              </a:rPr>
              <a:t>라는</a:t>
            </a:r>
            <a:r>
              <a:rPr lang="ko-KR" altLang="en-US" sz="1600" dirty="0">
                <a:solidFill>
                  <a:srgbClr val="000000"/>
                </a:solidFill>
              </a:rPr>
              <a:t> 용어를 사용할 때 신중을 기해야 한다</a:t>
            </a:r>
            <a:r>
              <a:rPr lang="en-US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가상 함수를 재정의하는 경우와 아닌 경우에 </a:t>
            </a:r>
            <a:r>
              <a:rPr lang="ko-KR" altLang="en-US" sz="1600" dirty="0" smtClean="0">
                <a:solidFill>
                  <a:srgbClr val="000000"/>
                </a:solidFill>
              </a:rPr>
              <a:t>따라 </a:t>
            </a:r>
            <a:r>
              <a:rPr lang="ko-KR" altLang="en-US" sz="1600" dirty="0">
                <a:solidFill>
                  <a:srgbClr val="000000"/>
                </a:solidFill>
              </a:rPr>
              <a:t>프로그램의 실행이 완전히 달라지기 </a:t>
            </a:r>
            <a:r>
              <a:rPr lang="ko-KR" altLang="en-US" sz="1600" dirty="0" smtClean="0">
                <a:solidFill>
                  <a:srgbClr val="000000"/>
                </a:solidFill>
              </a:rPr>
              <a:t>때문이다</a:t>
            </a:r>
            <a:r>
              <a:rPr lang="en-US" altLang="ko-KR" sz="16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</a:rPr>
              <a:t>가상 </a:t>
            </a:r>
            <a:r>
              <a:rPr lang="ko-KR" altLang="en-US" sz="1600" dirty="0">
                <a:solidFill>
                  <a:srgbClr val="000000"/>
                </a:solidFill>
              </a:rPr>
              <a:t>함수를 재정의하는 </a:t>
            </a:r>
            <a:r>
              <a:rPr lang="ko-KR" altLang="en-US" sz="1600" b="1" dirty="0" smtClean="0">
                <a:solidFill>
                  <a:srgbClr val="000000"/>
                </a:solidFill>
              </a:rPr>
              <a:t>오버라이딩</a:t>
            </a:r>
            <a:r>
              <a:rPr lang="ko-KR" altLang="en-US" sz="1600" dirty="0" smtClean="0">
                <a:solidFill>
                  <a:srgbClr val="000000"/>
                </a:solidFill>
              </a:rPr>
              <a:t>의 </a:t>
            </a:r>
            <a:r>
              <a:rPr lang="ko-KR" altLang="en-US" sz="1600" dirty="0">
                <a:solidFill>
                  <a:srgbClr val="000000"/>
                </a:solidFill>
              </a:rPr>
              <a:t>경우 함수가 호출되는 실행 시간에 </a:t>
            </a:r>
            <a:r>
              <a:rPr lang="ko-KR" altLang="en-US" sz="1600" b="1" dirty="0">
                <a:solidFill>
                  <a:srgbClr val="000000"/>
                </a:solidFill>
              </a:rPr>
              <a:t>동적 바인딩</a:t>
            </a:r>
            <a:r>
              <a:rPr lang="ko-KR" altLang="en-US" sz="1600" dirty="0">
                <a:solidFill>
                  <a:srgbClr val="000000"/>
                </a:solidFill>
              </a:rPr>
              <a:t>이 일어나지만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그렇지 않은 경우 컴파일 시간에 </a:t>
            </a:r>
            <a:r>
              <a:rPr lang="ko-KR" altLang="en-US" sz="1600" dirty="0" smtClean="0">
                <a:solidFill>
                  <a:srgbClr val="000000"/>
                </a:solidFill>
              </a:rPr>
              <a:t>결정된 </a:t>
            </a:r>
            <a:r>
              <a:rPr lang="ko-KR" altLang="en-US" sz="1600" dirty="0">
                <a:solidFill>
                  <a:srgbClr val="000000"/>
                </a:solidFill>
              </a:rPr>
              <a:t>함수가 단순히 호출된다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ko-KR" altLang="en-US" sz="1600" dirty="0">
                <a:solidFill>
                  <a:srgbClr val="000000"/>
                </a:solidFill>
              </a:rPr>
              <a:t>정적 바인딩</a:t>
            </a:r>
            <a:r>
              <a:rPr lang="en-US" altLang="ko-KR" sz="1600" dirty="0">
                <a:solidFill>
                  <a:srgbClr val="000000"/>
                </a:solidFill>
              </a:rPr>
              <a:t>). 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</a:rPr>
              <a:t>저자는 </a:t>
            </a:r>
            <a:r>
              <a:rPr lang="ko-KR" altLang="en-US" sz="1600" dirty="0">
                <a:solidFill>
                  <a:srgbClr val="FF0000"/>
                </a:solidFill>
              </a:rPr>
              <a:t>가상 함수를 재정의하는 것을 </a:t>
            </a:r>
            <a:r>
              <a:rPr lang="ko-KR" altLang="en-US" sz="1600" b="1" dirty="0">
                <a:solidFill>
                  <a:srgbClr val="FF0000"/>
                </a:solidFill>
              </a:rPr>
              <a:t>오버라이딩</a:t>
            </a:r>
            <a:r>
              <a:rPr lang="ko-KR" altLang="en-US" sz="1600" dirty="0">
                <a:solidFill>
                  <a:srgbClr val="FF0000"/>
                </a:solidFill>
              </a:rPr>
              <a:t>으로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00B0F0"/>
                </a:solidFill>
              </a:rPr>
              <a:t>그렇지 않는 </a:t>
            </a:r>
            <a:r>
              <a:rPr lang="ko-KR" altLang="en-US" sz="1600" dirty="0">
                <a:solidFill>
                  <a:srgbClr val="00B0F0"/>
                </a:solidFill>
              </a:rPr>
              <a:t>경우를 </a:t>
            </a:r>
            <a:r>
              <a:rPr lang="ko-KR" altLang="en-US" sz="1600" b="1" dirty="0">
                <a:solidFill>
                  <a:srgbClr val="00B0F0"/>
                </a:solidFill>
              </a:rPr>
              <a:t>함수 재정의</a:t>
            </a:r>
            <a:r>
              <a:rPr lang="ko-KR" altLang="en-US" sz="1600" dirty="0">
                <a:solidFill>
                  <a:srgbClr val="00B0F0"/>
                </a:solidFill>
              </a:rPr>
              <a:t>로 구분하고자 한다</a:t>
            </a:r>
            <a:r>
              <a:rPr lang="en-US" altLang="ko-KR" sz="1600" dirty="0" smtClean="0">
                <a:solidFill>
                  <a:srgbClr val="00B0F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00"/>
                </a:solidFill>
              </a:rPr>
              <a:t>Java</a:t>
            </a:r>
            <a:r>
              <a:rPr lang="ko-KR" altLang="en-US" sz="1600" dirty="0">
                <a:solidFill>
                  <a:srgbClr val="000000"/>
                </a:solidFill>
              </a:rPr>
              <a:t>의 경우 이런 혼란은 없다</a:t>
            </a:r>
            <a:r>
              <a:rPr lang="en-US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멤버 함수가 가상이냐 </a:t>
            </a:r>
            <a:r>
              <a:rPr lang="ko-KR" altLang="en-US" sz="1600" dirty="0" smtClean="0">
                <a:solidFill>
                  <a:srgbClr val="000000"/>
                </a:solidFill>
              </a:rPr>
              <a:t>아니냐로 </a:t>
            </a:r>
            <a:r>
              <a:rPr lang="ko-KR" altLang="en-US" sz="1600" dirty="0">
                <a:solidFill>
                  <a:srgbClr val="000000"/>
                </a:solidFill>
              </a:rPr>
              <a:t>구분되지 않으며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함수 재정의는 곧 </a:t>
            </a:r>
            <a:r>
              <a:rPr lang="ko-KR" altLang="en-US" sz="1600" dirty="0" err="1">
                <a:solidFill>
                  <a:srgbClr val="000000"/>
                </a:solidFill>
              </a:rPr>
              <a:t>오버라이딩이며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</a:rPr>
              <a:t>무조건 동적 바인딩</a:t>
            </a:r>
            <a:r>
              <a:rPr lang="ko-KR" altLang="en-US" sz="1600" dirty="0">
                <a:solidFill>
                  <a:srgbClr val="000000"/>
                </a:solidFill>
              </a:rPr>
              <a:t>이 일어난다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609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오버라이딩과 가상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578272"/>
            <a:ext cx="432048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</a:t>
            </a:r>
            <a:r>
              <a:rPr lang="en-US" altLang="ko-KR" sz="1200" dirty="0"/>
              <a:t>l void f()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"Base::f()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Derived : public Base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virtual</a:t>
            </a:r>
            <a:r>
              <a:rPr lang="en-US" altLang="ko-KR" sz="1200" dirty="0"/>
              <a:t> void f</a:t>
            </a:r>
            <a:r>
              <a:rPr lang="en-US" altLang="ko-KR" sz="1200" dirty="0" smtClean="0"/>
              <a:t>() {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"Derived::f() called"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Derived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/>
              <a:t>, *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&amp;d;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pDer</a:t>
            </a:r>
            <a:r>
              <a:rPr lang="en-US" altLang="ko-KR" sz="1200" b="1" dirty="0" smtClean="0"/>
              <a:t>-</a:t>
            </a:r>
            <a:r>
              <a:rPr lang="en-US" altLang="ko-KR" sz="1200" b="1" dirty="0"/>
              <a:t>&gt;f(); // Derived::f() </a:t>
            </a:r>
            <a:r>
              <a:rPr lang="ko-KR" altLang="en-US" sz="1200" b="1" dirty="0"/>
              <a:t>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Base * 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pBase</a:t>
            </a:r>
            <a:r>
              <a:rPr lang="en-US" altLang="ko-KR" sz="1200" dirty="0"/>
              <a:t> = </a:t>
            </a:r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업 캐스팅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pBase</a:t>
            </a:r>
            <a:r>
              <a:rPr lang="en-US" altLang="ko-KR" sz="1200" b="1" dirty="0"/>
              <a:t>-&gt;f(); // </a:t>
            </a:r>
            <a:r>
              <a:rPr lang="ko-KR" altLang="en-US" sz="1200" b="1" dirty="0"/>
              <a:t>동적 바인딩 발생</a:t>
            </a:r>
            <a:r>
              <a:rPr lang="en-US" altLang="ko-KR" sz="1200" b="1" dirty="0"/>
              <a:t>!! Derived::f() </a:t>
            </a:r>
            <a:r>
              <a:rPr lang="ko-KR" altLang="en-US" sz="1200" b="1" dirty="0"/>
              <a:t>실행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07504" y="5942656"/>
            <a:ext cx="432660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Derived::f() called</a:t>
            </a:r>
          </a:p>
          <a:p>
            <a:pPr fontAlgn="base"/>
            <a:r>
              <a:rPr lang="en-US" altLang="ko-KR" sz="1200" dirty="0"/>
              <a:t>Derived::f() called</a:t>
            </a:r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7026542" y="2237613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7026397" y="1757383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7066174" y="1843608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7960815" y="1774558"/>
            <a:ext cx="288032" cy="45957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839" y="188480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1" name="오른쪽 중괄호 10"/>
          <p:cNvSpPr/>
          <p:nvPr/>
        </p:nvSpPr>
        <p:spPr>
          <a:xfrm>
            <a:off x="7960815" y="2234135"/>
            <a:ext cx="288032" cy="45183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839" y="2340419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572224" y="1732316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pBase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160534" y="1778192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79926" y="2009315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pDer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60534" y="2055191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6417" y="2340441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20593" y="1484186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7108678" y="2340419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376395" y="1885883"/>
            <a:ext cx="646545" cy="0"/>
          </a:xfrm>
          <a:custGeom>
            <a:avLst/>
            <a:gdLst>
              <a:gd name="connsiteX0" fmla="*/ 0 w 646545"/>
              <a:gd name="connsiteY0" fmla="*/ 0 h 0"/>
              <a:gd name="connsiteX1" fmla="*/ 646545 w 6465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45">
                <a:moveTo>
                  <a:pt x="0" y="0"/>
                </a:moveTo>
                <a:lnTo>
                  <a:pt x="646545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376395" y="1884805"/>
            <a:ext cx="662077" cy="278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모서리가 둥근 사각형 21"/>
          <p:cNvSpPr/>
          <p:nvPr/>
        </p:nvSpPr>
        <p:spPr>
          <a:xfrm rot="10800000">
            <a:off x="7040544" y="3927195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40399" y="3446965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080176" y="3533190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0419" y="4030023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234595" y="3173768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576439" y="3824942"/>
            <a:ext cx="91319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pDer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&gt;f(); 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5356199" y="3963441"/>
            <a:ext cx="1767555" cy="217215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양쪽 모서리가 둥근 사각형 31"/>
          <p:cNvSpPr/>
          <p:nvPr/>
        </p:nvSpPr>
        <p:spPr>
          <a:xfrm rot="10800000">
            <a:off x="7040544" y="5477684"/>
            <a:ext cx="951077" cy="4518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7040399" y="4997454"/>
            <a:ext cx="952126" cy="48023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7080176" y="5083679"/>
            <a:ext cx="717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void f()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20419" y="5580512"/>
            <a:ext cx="7920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f()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34595" y="472425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 </a:t>
            </a:r>
            <a:r>
              <a:rPr lang="en-US" altLang="ko-KR" sz="1000" dirty="0" smtClean="0"/>
              <a:t>d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4576439" y="5375431"/>
            <a:ext cx="9957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err="1" smtClean="0"/>
              <a:t>pBase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f(); </a:t>
            </a:r>
            <a:endParaRPr lang="ko-KR" altLang="en-US" sz="1200" dirty="0"/>
          </a:p>
        </p:txBody>
      </p:sp>
      <p:sp>
        <p:nvSpPr>
          <p:cNvPr id="42" name="자유형 41"/>
          <p:cNvSpPr/>
          <p:nvPr/>
        </p:nvSpPr>
        <p:spPr>
          <a:xfrm flipV="1">
            <a:off x="5356199" y="5222177"/>
            <a:ext cx="1783657" cy="358334"/>
          </a:xfrm>
          <a:custGeom>
            <a:avLst/>
            <a:gdLst>
              <a:gd name="connsiteX0" fmla="*/ 0 w 2697018"/>
              <a:gd name="connsiteY0" fmla="*/ 23366 h 213913"/>
              <a:gd name="connsiteX1" fmla="*/ 1200727 w 2697018"/>
              <a:gd name="connsiteY1" fmla="*/ 14130 h 213913"/>
              <a:gd name="connsiteX2" fmla="*/ 2225963 w 2697018"/>
              <a:gd name="connsiteY2" fmla="*/ 189621 h 213913"/>
              <a:gd name="connsiteX3" fmla="*/ 2697018 w 2697018"/>
              <a:gd name="connsiteY3" fmla="*/ 208093 h 21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7018" h="213913">
                <a:moveTo>
                  <a:pt x="0" y="23366"/>
                </a:moveTo>
                <a:cubicBezTo>
                  <a:pt x="414866" y="4893"/>
                  <a:pt x="829733" y="-13579"/>
                  <a:pt x="1200727" y="14130"/>
                </a:cubicBezTo>
                <a:cubicBezTo>
                  <a:pt x="1571721" y="41839"/>
                  <a:pt x="1976581" y="157294"/>
                  <a:pt x="2225963" y="189621"/>
                </a:cubicBezTo>
                <a:cubicBezTo>
                  <a:pt x="2475345" y="221948"/>
                  <a:pt x="2586181" y="215020"/>
                  <a:pt x="2697018" y="2080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7694695" y="5223799"/>
            <a:ext cx="306532" cy="397163"/>
          </a:xfrm>
          <a:custGeom>
            <a:avLst/>
            <a:gdLst>
              <a:gd name="connsiteX0" fmla="*/ 0 w 306532"/>
              <a:gd name="connsiteY0" fmla="*/ 0 h 397163"/>
              <a:gd name="connsiteX1" fmla="*/ 304800 w 306532"/>
              <a:gd name="connsiteY1" fmla="*/ 138545 h 397163"/>
              <a:gd name="connsiteX2" fmla="*/ 101600 w 306532"/>
              <a:gd name="connsiteY2" fmla="*/ 397163 h 3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532" h="397163">
                <a:moveTo>
                  <a:pt x="0" y="0"/>
                </a:moveTo>
                <a:cubicBezTo>
                  <a:pt x="143933" y="36175"/>
                  <a:pt x="287867" y="72351"/>
                  <a:pt x="304800" y="138545"/>
                </a:cubicBezTo>
                <a:cubicBezTo>
                  <a:pt x="321733" y="204739"/>
                  <a:pt x="211666" y="300951"/>
                  <a:pt x="101600" y="39716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8248847" y="5139555"/>
            <a:ext cx="857856" cy="302091"/>
          </a:xfrm>
          <a:prstGeom prst="wedgeRoundRectCallout">
            <a:avLst>
              <a:gd name="adj1" fmla="val -89104"/>
              <a:gd name="adj2" fmla="val -45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81375" y="1957137"/>
            <a:ext cx="90024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200" dirty="0" smtClean="0"/>
              <a:t>Derived d;</a:t>
            </a:r>
            <a:endParaRPr lang="ko-KR" altLang="en-US" sz="1200" dirty="0"/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7871168" y="1302071"/>
            <a:ext cx="936104" cy="302091"/>
          </a:xfrm>
          <a:prstGeom prst="wedgeRoundRectCallout">
            <a:avLst>
              <a:gd name="adj1" fmla="val -68357"/>
              <a:gd name="adj2" fmla="val 1580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존재감 상실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91059" y="4045400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114932" y="5616643"/>
            <a:ext cx="850047" cy="277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8210673" y="4030023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8207766" y="5604107"/>
            <a:ext cx="542230" cy="302091"/>
          </a:xfrm>
          <a:prstGeom prst="wedgeRoundRectCallout">
            <a:avLst>
              <a:gd name="adj1" fmla="val -89698"/>
              <a:gd name="adj2" fmla="val -63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1331640" y="2105858"/>
            <a:ext cx="1080120" cy="302091"/>
          </a:xfrm>
          <a:prstGeom prst="wedgeRoundRectCallout">
            <a:avLst>
              <a:gd name="adj1" fmla="val -122944"/>
              <a:gd name="adj2" fmla="val 1075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가상 함수 선언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528" y="2493338"/>
            <a:ext cx="4032448" cy="24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3528" y="3423667"/>
            <a:ext cx="4032448" cy="24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/>
              <a:t>오버라이딩의</a:t>
            </a:r>
            <a:r>
              <a:rPr lang="ko-KR" altLang="en-US" sz="2800" dirty="0" smtClean="0"/>
              <a:t> 목적 </a:t>
            </a:r>
            <a:r>
              <a:rPr lang="en-US" altLang="ko-KR" sz="2800" dirty="0" smtClean="0"/>
              <a:t>–</a:t>
            </a:r>
            <a:r>
              <a:rPr lang="ko-KR" altLang="en-US" sz="2800" dirty="0" smtClean="0"/>
              <a:t>파생 클래스에서 </a:t>
            </a:r>
            <a:r>
              <a:rPr lang="ko-KR" altLang="en-US" sz="2800" dirty="0" smtClean="0"/>
              <a:t>구현할 함수 </a:t>
            </a:r>
            <a:r>
              <a:rPr lang="ko-KR" altLang="en-US" sz="2800" dirty="0">
                <a:solidFill>
                  <a:srgbClr val="FF0000"/>
                </a:solidFill>
              </a:rPr>
              <a:t>인터페이스 </a:t>
            </a:r>
            <a:r>
              <a:rPr lang="ko-KR" altLang="en-US" sz="2800" dirty="0" smtClean="0">
                <a:solidFill>
                  <a:srgbClr val="FF0000"/>
                </a:solidFill>
              </a:rPr>
              <a:t>제공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파생 클래스의 </a:t>
            </a:r>
            <a:r>
              <a:rPr lang="ko-KR" altLang="en-US" sz="2800" dirty="0" err="1" smtClean="0"/>
              <a:t>다형성</a:t>
            </a:r>
            <a:r>
              <a:rPr lang="en-US" altLang="ko-KR" sz="2800" dirty="0" smtClean="0"/>
              <a:t>)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3333" y="2271301"/>
            <a:ext cx="2286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class Shape {</a:t>
            </a:r>
          </a:p>
          <a:p>
            <a:pPr defTabSz="180000"/>
            <a:r>
              <a:rPr lang="en-US" altLang="ko-KR" sz="1000" dirty="0" smtClean="0"/>
              <a:t>protected</a:t>
            </a:r>
            <a:r>
              <a:rPr lang="en-US" altLang="ko-KR" sz="1000" dirty="0"/>
              <a:t>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virtual void draw</a:t>
            </a:r>
            <a:r>
              <a:rPr lang="en-US" altLang="ko-KR" sz="1000" b="1" dirty="0" smtClean="0"/>
              <a:t>() { }</a:t>
            </a:r>
            <a:endParaRPr lang="en-US" altLang="ko-KR" sz="1000" b="1" dirty="0"/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45224" y="3829405"/>
            <a:ext cx="19095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Circle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void draw() {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	// Circle</a:t>
            </a:r>
            <a:r>
              <a:rPr lang="ko-KR" altLang="en-US" sz="1000" b="1" dirty="0" smtClean="0"/>
              <a:t>을 그린다</a:t>
            </a:r>
            <a:r>
              <a:rPr lang="en-US" altLang="ko-KR" sz="1000" b="1" dirty="0" smtClean="0"/>
              <a:t>.</a:t>
            </a:r>
          </a:p>
          <a:p>
            <a:pPr defTabSz="180000"/>
            <a:r>
              <a:rPr lang="en-US" altLang="ko-KR" sz="1000" b="1" dirty="0" smtClean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74577" y="3829404"/>
            <a:ext cx="210351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Rect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</a:t>
            </a:r>
            <a:r>
              <a:rPr lang="en-US" altLang="ko-KR" sz="1000" b="1" dirty="0"/>
              <a:t>void draw() {</a:t>
            </a:r>
          </a:p>
          <a:p>
            <a:pPr defTabSz="180000"/>
            <a:r>
              <a:rPr lang="en-US" altLang="ko-KR" sz="1000" b="1" dirty="0"/>
              <a:t>		// </a:t>
            </a:r>
            <a:r>
              <a:rPr lang="en-US" altLang="ko-KR" sz="1000" b="1" dirty="0" err="1" smtClean="0"/>
              <a:t>Rect</a:t>
            </a:r>
            <a:r>
              <a:rPr lang="ko-KR" altLang="en-US" sz="1000" b="1" dirty="0" smtClean="0"/>
              <a:t>을 </a:t>
            </a:r>
            <a:r>
              <a:rPr lang="ko-KR" altLang="en-US" sz="1000" b="1" dirty="0"/>
              <a:t>그린다</a:t>
            </a:r>
            <a:r>
              <a:rPr lang="en-US" altLang="ko-KR" sz="1000" b="1" dirty="0"/>
              <a:t>.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034270" y="3836956"/>
            <a:ext cx="210351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class Line </a:t>
            </a:r>
            <a:r>
              <a:rPr lang="en-US" altLang="ko-KR" sz="1000" dirty="0" smtClean="0"/>
              <a:t>: public Shape {</a:t>
            </a:r>
          </a:p>
          <a:p>
            <a:pPr defTabSz="180000"/>
            <a:r>
              <a:rPr lang="en-US" altLang="ko-KR" sz="1000" dirty="0" smtClean="0"/>
              <a:t>protected: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virtual </a:t>
            </a:r>
            <a:r>
              <a:rPr lang="en-US" altLang="ko-KR" sz="1000" b="1" dirty="0"/>
              <a:t>void draw() {</a:t>
            </a:r>
          </a:p>
          <a:p>
            <a:pPr defTabSz="180000"/>
            <a:r>
              <a:rPr lang="en-US" altLang="ko-KR" sz="1000" b="1" dirty="0"/>
              <a:t>		// </a:t>
            </a:r>
            <a:r>
              <a:rPr lang="en-US" altLang="ko-KR" sz="1000" b="1" dirty="0" smtClean="0"/>
              <a:t>Line</a:t>
            </a:r>
            <a:r>
              <a:rPr lang="ko-KR" altLang="en-US" sz="1000" b="1" dirty="0" smtClean="0"/>
              <a:t>을 </a:t>
            </a:r>
            <a:r>
              <a:rPr lang="ko-KR" altLang="en-US" sz="1000" b="1" dirty="0"/>
              <a:t>그린다</a:t>
            </a:r>
            <a:r>
              <a:rPr lang="en-US" altLang="ko-KR" sz="1000" b="1" dirty="0"/>
              <a:t>.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cxnSp>
        <p:nvCxnSpPr>
          <p:cNvPr id="9" name="꺾인 연결선 8"/>
          <p:cNvCxnSpPr>
            <a:stCxn id="6" idx="0"/>
            <a:endCxn id="5" idx="2"/>
          </p:cNvCxnSpPr>
          <p:nvPr/>
        </p:nvCxnSpPr>
        <p:spPr>
          <a:xfrm rot="5400000" flipH="1" flipV="1">
            <a:off x="2838066" y="2141138"/>
            <a:ext cx="850218" cy="2526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0"/>
            <a:endCxn id="5" idx="2"/>
          </p:cNvCxnSpPr>
          <p:nvPr/>
        </p:nvCxnSpPr>
        <p:spPr>
          <a:xfrm rot="5400000" flipH="1" flipV="1">
            <a:off x="4101225" y="3404296"/>
            <a:ext cx="85021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0"/>
            <a:endCxn id="5" idx="2"/>
          </p:cNvCxnSpPr>
          <p:nvPr/>
        </p:nvCxnSpPr>
        <p:spPr>
          <a:xfrm rot="16200000" flipV="1">
            <a:off x="5377296" y="2128225"/>
            <a:ext cx="857769" cy="25596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4114" y="5140349"/>
            <a:ext cx="354411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paint(Shape* p)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p-&gt;draw();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paint(new Circle()); // Circle</a:t>
            </a:r>
            <a:r>
              <a:rPr lang="ko-KR" altLang="en-US" sz="1200" dirty="0" smtClean="0"/>
              <a:t>을 그린다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paint(new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()); </a:t>
            </a:r>
            <a:r>
              <a:rPr lang="en-US" altLang="ko-KR" sz="1200" dirty="0"/>
              <a:t>// </a:t>
            </a:r>
            <a:r>
              <a:rPr lang="en-US" altLang="ko-KR" sz="1200" dirty="0" err="1" smtClean="0"/>
              <a:t>Rect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그린다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paint(new </a:t>
            </a:r>
            <a:r>
              <a:rPr lang="en-US" altLang="ko-KR" sz="1200" dirty="0" smtClean="0"/>
              <a:t>Line());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Line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그린다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310401" y="5229200"/>
            <a:ext cx="1565855" cy="519038"/>
          </a:xfrm>
          <a:prstGeom prst="wedgeRoundRectCallout">
            <a:avLst>
              <a:gd name="adj1" fmla="val -121765"/>
              <a:gd name="adj2" fmla="val 1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</a:t>
            </a:r>
            <a:r>
              <a:rPr lang="ko-KR" altLang="en-US" sz="1000" dirty="0" smtClean="0">
                <a:solidFill>
                  <a:schemeClr val="tx1"/>
                </a:solidFill>
              </a:rPr>
              <a:t>가 </a:t>
            </a:r>
            <a:r>
              <a:rPr lang="ko-KR" altLang="en-US" sz="1000" dirty="0">
                <a:solidFill>
                  <a:schemeClr val="tx1"/>
                </a:solidFill>
              </a:rPr>
              <a:t>가리키는 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객체에 </a:t>
            </a:r>
            <a:r>
              <a:rPr lang="ko-KR" altLang="en-US" sz="1000" dirty="0" err="1">
                <a:solidFill>
                  <a:schemeClr val="tx1"/>
                </a:solidFill>
              </a:rPr>
              <a:t>오버라이딩된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draw()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542117" y="5019277"/>
            <a:ext cx="915799" cy="419845"/>
          </a:xfrm>
          <a:prstGeom prst="wedgeRoundRectCallout">
            <a:avLst>
              <a:gd name="adj1" fmla="val -56099"/>
              <a:gd name="adj2" fmla="val -182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오버라이딩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다형성</a:t>
            </a:r>
            <a:r>
              <a:rPr lang="ko-KR" altLang="en-US" sz="1000" dirty="0" smtClean="0">
                <a:solidFill>
                  <a:schemeClr val="tx1"/>
                </a:solidFill>
              </a:rPr>
              <a:t> 실현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002524" y="2366080"/>
            <a:ext cx="1953852" cy="518327"/>
          </a:xfrm>
          <a:prstGeom prst="wedgeRoundRectCallout">
            <a:avLst>
              <a:gd name="adj1" fmla="val -102426"/>
              <a:gd name="adj2" fmla="val 14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가상 함수 선언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파생 </a:t>
            </a:r>
            <a:r>
              <a:rPr lang="ko-KR" altLang="en-US" sz="1000" dirty="0">
                <a:solidFill>
                  <a:schemeClr val="tx1"/>
                </a:solidFill>
              </a:rPr>
              <a:t>클래스에서 재정의할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함수에 </a:t>
            </a:r>
            <a:r>
              <a:rPr lang="ko-KR" altLang="en-US" sz="1000" dirty="0">
                <a:solidFill>
                  <a:schemeClr val="tx1"/>
                </a:solidFill>
              </a:rPr>
              <a:t>대한 </a:t>
            </a:r>
            <a:r>
              <a:rPr lang="ko-KR" altLang="en-US" sz="1000" b="1" dirty="0">
                <a:solidFill>
                  <a:schemeClr val="tx1"/>
                </a:solidFill>
              </a:rPr>
              <a:t>인터페이스</a:t>
            </a:r>
            <a:r>
              <a:rPr lang="ko-KR" altLang="en-US" sz="1000" dirty="0">
                <a:solidFill>
                  <a:schemeClr val="tx1"/>
                </a:solidFill>
              </a:rPr>
              <a:t> 역할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540" y="1268760"/>
            <a:ext cx="6903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다형성의 실현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가상 함수를 가진 기본 클래스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Shape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오버라이딩을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통해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Circle,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Line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클래스에서 자신만의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draw()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구현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26928" y="2588773"/>
            <a:ext cx="1656184" cy="24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54610" y="4185462"/>
            <a:ext cx="1800200" cy="395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66110" y="4185462"/>
            <a:ext cx="1800200" cy="395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93328" y="4185462"/>
            <a:ext cx="1800200" cy="395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바인딩</a:t>
            </a:r>
            <a:r>
              <a:rPr lang="en-US" altLang="ko-KR" dirty="0" smtClean="0"/>
              <a:t>(Dynamic Binding)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601158" y="1290147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동적 바인딩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클래스에 대해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 대한 포인터로 가상 함수를 호출하는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내에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파생 클래스의 함수를 찾아 실행</a:t>
            </a:r>
            <a:endParaRPr lang="en-US" altLang="ko-KR" dirty="0" smtClean="0"/>
          </a:p>
          <a:p>
            <a:pPr lvl="2"/>
            <a:r>
              <a:rPr lang="ko-KR" altLang="en-US" dirty="0"/>
              <a:t>실행 </a:t>
            </a:r>
            <a:r>
              <a:rPr lang="ko-KR" altLang="en-US" dirty="0" smtClean="0"/>
              <a:t>중에 이루어짐</a:t>
            </a:r>
            <a:endParaRPr lang="en-US" altLang="ko-KR" dirty="0"/>
          </a:p>
          <a:p>
            <a:pPr lvl="3"/>
            <a:r>
              <a:rPr lang="ko-KR" altLang="en-US" dirty="0" smtClean="0"/>
              <a:t>실행시간 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늦은 바인딩</a:t>
            </a:r>
            <a:r>
              <a:rPr lang="en-US" altLang="ko-KR" dirty="0" smtClean="0"/>
              <a:t>(late binding)</a:t>
            </a:r>
            <a:r>
              <a:rPr lang="ko-KR" altLang="en-US" dirty="0" smtClean="0"/>
              <a:t>으로 불림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6948" y="3769295"/>
            <a:ext cx="1865148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function1()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36948" y="4942544"/>
            <a:ext cx="186514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function2()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......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>
          <a:xfrm flipV="1">
            <a:off x="5569522" y="4633391"/>
            <a:ext cx="0" cy="3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7672" y="46333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92932" y="3625279"/>
            <a:ext cx="2160240" cy="20882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346" y="571351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obj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9079" y="4418635"/>
            <a:ext cx="1438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Base *p= &amp;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p-&gt;function2();</a:t>
            </a:r>
            <a:endParaRPr lang="ko-KR" altLang="en-US" sz="1400" dirty="0"/>
          </a:p>
        </p:txBody>
      </p:sp>
      <p:sp>
        <p:nvSpPr>
          <p:cNvPr id="16" name="오른쪽 중괄호 15"/>
          <p:cNvSpPr/>
          <p:nvPr/>
        </p:nvSpPr>
        <p:spPr>
          <a:xfrm>
            <a:off x="6581164" y="3769295"/>
            <a:ext cx="288032" cy="870211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4027" y="4055992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</a:t>
            </a:r>
            <a:endParaRPr lang="ko-KR" altLang="en-US" sz="1000" dirty="0"/>
          </a:p>
        </p:txBody>
      </p:sp>
      <p:sp>
        <p:nvSpPr>
          <p:cNvPr id="18" name="오른쪽 중괄호 17"/>
          <p:cNvSpPr/>
          <p:nvPr/>
        </p:nvSpPr>
        <p:spPr>
          <a:xfrm>
            <a:off x="6574104" y="4937709"/>
            <a:ext cx="288032" cy="631786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86967" y="5138633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2922751" y="4302213"/>
            <a:ext cx="1865273" cy="722088"/>
          </a:xfrm>
          <a:custGeom>
            <a:avLst/>
            <a:gdLst>
              <a:gd name="connsiteX0" fmla="*/ 0 w 2041237"/>
              <a:gd name="connsiteY0" fmla="*/ 905164 h 905164"/>
              <a:gd name="connsiteX1" fmla="*/ 877455 w 2041237"/>
              <a:gd name="connsiteY1" fmla="*/ 295564 h 905164"/>
              <a:gd name="connsiteX2" fmla="*/ 2041237 w 2041237"/>
              <a:gd name="connsiteY2" fmla="*/ 0 h 90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237" h="905164">
                <a:moveTo>
                  <a:pt x="0" y="905164"/>
                </a:moveTo>
                <a:cubicBezTo>
                  <a:pt x="268624" y="675794"/>
                  <a:pt x="537249" y="446425"/>
                  <a:pt x="877455" y="295564"/>
                </a:cubicBezTo>
                <a:cubicBezTo>
                  <a:pt x="1217661" y="144703"/>
                  <a:pt x="1629449" y="72351"/>
                  <a:pt x="204123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523677" y="3810427"/>
            <a:ext cx="857856" cy="302091"/>
          </a:xfrm>
          <a:prstGeom prst="wedgeRoundRectCallout">
            <a:avLst>
              <a:gd name="adj1" fmla="val 51941"/>
              <a:gd name="adj2" fmla="val 172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동적바인딩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405025" y="4376089"/>
            <a:ext cx="382999" cy="717343"/>
          </a:xfrm>
          <a:custGeom>
            <a:avLst/>
            <a:gdLst>
              <a:gd name="connsiteX0" fmla="*/ 453302 w 545666"/>
              <a:gd name="connsiteY0" fmla="*/ 0 h 886691"/>
              <a:gd name="connsiteX1" fmla="*/ 720 w 545666"/>
              <a:gd name="connsiteY1" fmla="*/ 314036 h 886691"/>
              <a:gd name="connsiteX2" fmla="*/ 545666 w 545666"/>
              <a:gd name="connsiteY2" fmla="*/ 886691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666" h="886691">
                <a:moveTo>
                  <a:pt x="453302" y="0"/>
                </a:moveTo>
                <a:cubicBezTo>
                  <a:pt x="219314" y="83127"/>
                  <a:pt x="-14674" y="166254"/>
                  <a:pt x="720" y="314036"/>
                </a:cubicBezTo>
                <a:cubicBezTo>
                  <a:pt x="16114" y="461818"/>
                  <a:pt x="280890" y="674254"/>
                  <a:pt x="545666" y="8866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2932" y="4729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실행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2224" y="46271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호출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689" y="6203117"/>
            <a:ext cx="7368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* </a:t>
            </a:r>
            <a:r>
              <a:rPr lang="ko-KR" altLang="en-US" sz="1600" dirty="0" smtClean="0">
                <a:latin typeface="+mn-ea"/>
              </a:rPr>
              <a:t>정적 바인딩</a:t>
            </a:r>
            <a:r>
              <a:rPr lang="en-US" altLang="ko-KR" sz="1600" dirty="0" smtClean="0">
                <a:latin typeface="+mn-ea"/>
              </a:rPr>
              <a:t>(Static Binding) : </a:t>
            </a:r>
            <a:r>
              <a:rPr lang="ko-KR" altLang="en-US" sz="1600" dirty="0">
                <a:latin typeface="+mn-ea"/>
              </a:rPr>
              <a:t>컴파일 단계에서 모든 바인딩이 완료되는 </a:t>
            </a:r>
            <a:r>
              <a:rPr lang="ko-KR" altLang="en-US" sz="1600" dirty="0" smtClean="0">
                <a:latin typeface="+mn-ea"/>
              </a:rPr>
              <a:t>것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22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5800</TotalTime>
  <Words>1285</Words>
  <Application>Microsoft Office PowerPoint</Application>
  <PresentationFormat>화면 슬라이드 쇼(4:3)</PresentationFormat>
  <Paragraphs>531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제8장  C++ 객체적 프로그래밍 3단계</vt:lpstr>
      <vt:lpstr>파생클래스에서 함수를 재정의 하는 사례</vt:lpstr>
      <vt:lpstr>가상 함수와 오버라이딩</vt:lpstr>
      <vt:lpstr>다형성</vt:lpstr>
      <vt:lpstr>함수 재정의와 오버라이딩 사례 비교</vt:lpstr>
      <vt:lpstr>함수 재정의와 오버라이딩 용어의 혼란 정리</vt:lpstr>
      <vt:lpstr>오버라이딩과 가상 함수 호출</vt:lpstr>
      <vt:lpstr>오버라이딩의 목적 –파생 클래스에서 구현할 함수 인터페이스 제공(파생 클래스의 다형성) </vt:lpstr>
      <vt:lpstr>동적 바인딩(Dynamic Binding)</vt:lpstr>
      <vt:lpstr>정적 바인딩과 동적 바인딩의 비교</vt:lpstr>
      <vt:lpstr>C++ 오버라이딩의 특징</vt:lpstr>
      <vt:lpstr>상속이 반복되는 경우 가상 함수 호출</vt:lpstr>
      <vt:lpstr>오버라이딩과 범위 지정 연산자(::)</vt:lpstr>
      <vt:lpstr>범위 지정 연산자(::)를 이용한 기본 클래스의 가상 함수 호출</vt:lpstr>
      <vt:lpstr>오버로딩과 함수 재정의, 오버라이딩 비교</vt:lpstr>
      <vt:lpstr>순수 가상 함수 (pure virtual function)</vt:lpstr>
      <vt:lpstr>추상 클래스 (abstract class)</vt:lpstr>
      <vt:lpstr>추상 클래스의 목적</vt:lpstr>
      <vt:lpstr>추상 클래스의 상속과 구현</vt:lpstr>
      <vt:lpstr>수행 과제(8)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437</cp:revision>
  <cp:lastPrinted>2013-07-12T10:03:23Z</cp:lastPrinted>
  <dcterms:created xsi:type="dcterms:W3CDTF">2011-08-27T14:53:28Z</dcterms:created>
  <dcterms:modified xsi:type="dcterms:W3CDTF">2020-04-28T09:54:22Z</dcterms:modified>
</cp:coreProperties>
</file>