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98" r:id="rId2"/>
    <p:sldId id="324" r:id="rId3"/>
    <p:sldId id="325" r:id="rId4"/>
    <p:sldId id="326" r:id="rId5"/>
    <p:sldId id="327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9" r:id="rId15"/>
    <p:sldId id="340" r:id="rId16"/>
    <p:sldId id="320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58213" y="2708920"/>
            <a:ext cx="7123113" cy="2952328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실행 오류의 종류와 원인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예외와 예외 처리의 개념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try-throw-catch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9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200" dirty="0"/>
              <a:t>객체적 프로그래밍 </a:t>
            </a:r>
            <a:r>
              <a:rPr lang="en-US" altLang="ko-KR" sz="3200" dirty="0" smtClean="0"/>
              <a:t>4</a:t>
            </a:r>
            <a:r>
              <a:rPr lang="ko-KR" altLang="en-US" sz="3200" dirty="0" smtClean="0"/>
              <a:t>단계</a:t>
            </a:r>
            <a:endParaRPr lang="ko-KR" altLang="en-US" sz="3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01008"/>
            <a:ext cx="2520280" cy="26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4) 0</a:t>
            </a:r>
            <a:r>
              <a:rPr lang="ko-KR" altLang="en-US" dirty="0" smtClean="0"/>
              <a:t>으로 나누는 예외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675" y="12687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합과 인원수를 입력 받아 평균을 내는 코드에</a:t>
            </a:r>
            <a:r>
              <a:rPr lang="en-US" altLang="ko-KR" sz="1400" dirty="0"/>
              <a:t>, </a:t>
            </a:r>
            <a:r>
              <a:rPr lang="ko-KR" altLang="en-US" sz="1400" dirty="0"/>
              <a:t>인원수가 </a:t>
            </a:r>
            <a:r>
              <a:rPr lang="en-US" altLang="ko-KR" sz="1400" dirty="0"/>
              <a:t>0</a:t>
            </a:r>
            <a:r>
              <a:rPr lang="ko-KR" altLang="en-US" sz="1400" dirty="0"/>
              <a:t>이거나 음수가 입력되는 경우 예외 처리하는 프로그램을 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152020"/>
            <a:ext cx="3672408" cy="9816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685766"/>
            <a:ext cx="3672408" cy="2331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75" y="2023880"/>
            <a:ext cx="4432864" cy="42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</a:t>
            </a:r>
            <a:r>
              <a:rPr lang="ko-KR" altLang="en-US" smtClean="0"/>
              <a:t>와 </a:t>
            </a:r>
            <a:r>
              <a:rPr lang="en-US" altLang="ko-KR" smtClean="0"/>
              <a:t>catch</a:t>
            </a:r>
            <a:r>
              <a:rPr lang="ko-KR" altLang="en-US" smtClean="0"/>
              <a:t>의 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420747" y="1345125"/>
            <a:ext cx="8153400" cy="5040560"/>
          </a:xfrm>
        </p:spPr>
        <p:txBody>
          <a:bodyPr/>
          <a:lstStyle/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블록에                                                       다수의 </a:t>
            </a:r>
            <a:r>
              <a:rPr lang="en-US" altLang="ko-KR" dirty="0" smtClean="0"/>
              <a:t>catch() { }                                                              </a:t>
            </a:r>
            <a:r>
              <a:rPr lang="ko-KR" altLang="en-US" dirty="0" smtClean="0"/>
              <a:t>블록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함수를 포함하는 </a:t>
            </a:r>
            <a:r>
              <a:rPr lang="en-US" altLang="ko-KR" dirty="0" smtClean="0"/>
              <a:t>try{ }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4451628"/>
            <a:ext cx="386373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try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/>
              <a:t>multiply(2, -3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곱은 </a:t>
            </a:r>
            <a:r>
              <a:rPr lang="en-US" altLang="ko-KR" sz="1200" dirty="0" smtClean="0"/>
              <a:t>" &lt;&lt; n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</a:t>
            </a:r>
            <a:r>
              <a:rPr lang="en-US" altLang="ko-KR" sz="1200" b="1" dirty="0"/>
              <a:t>* negative)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"exception </a:t>
            </a:r>
            <a:r>
              <a:rPr lang="en-US" altLang="ko-KR" sz="1200" dirty="0"/>
              <a:t>happened : " </a:t>
            </a:r>
            <a:r>
              <a:rPr lang="en-US" altLang="ko-KR" sz="1200" dirty="0" smtClean="0"/>
              <a:t>&lt;&lt; </a:t>
            </a:r>
            <a:r>
              <a:rPr lang="en-US" altLang="ko-KR" sz="1200" dirty="0"/>
              <a:t>negative;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481992" y="1340768"/>
            <a:ext cx="5482496" cy="2492990"/>
            <a:chOff x="2508496" y="1364536"/>
            <a:chExt cx="5482496" cy="2492990"/>
          </a:xfrm>
        </p:grpSpPr>
        <p:sp>
          <p:nvSpPr>
            <p:cNvPr id="5" name="직사각형 4"/>
            <p:cNvSpPr/>
            <p:nvPr/>
          </p:nvSpPr>
          <p:spPr>
            <a:xfrm>
              <a:off x="2782504" y="1364536"/>
              <a:ext cx="5208488" cy="2492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try {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</a:t>
              </a:r>
              <a:r>
                <a:rPr lang="en-US" altLang="ko-KR" sz="1200" dirty="0" smtClean="0"/>
                <a:t>"</a:t>
              </a:r>
              <a:r>
                <a:rPr lang="ko-KR" altLang="en-US" sz="1200" dirty="0" smtClean="0"/>
                <a:t>음수 불가능</a:t>
              </a:r>
              <a:r>
                <a:rPr lang="en-US" altLang="ko-KR" sz="1200" dirty="0" smtClean="0"/>
                <a:t>"; 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3; 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 smtClean="0"/>
                <a:t>catch(</a:t>
              </a:r>
              <a:r>
                <a:rPr lang="en-US" altLang="ko-KR" sz="1200" dirty="0" err="1" smtClean="0"/>
                <a:t>const</a:t>
              </a:r>
              <a:r>
                <a:rPr lang="en-US" altLang="ko-KR" sz="1200" dirty="0" smtClean="0"/>
                <a:t> char</a:t>
              </a:r>
              <a:r>
                <a:rPr lang="en-US" altLang="ko-KR" sz="1200" dirty="0"/>
                <a:t>* s) { // </a:t>
              </a:r>
              <a:r>
                <a:rPr lang="ko-KR" altLang="en-US" sz="1200" dirty="0" err="1" smtClean="0"/>
                <a:t>문자열타입</a:t>
              </a:r>
              <a:r>
                <a:rPr lang="ko-KR" altLang="en-US" sz="1200" dirty="0" smtClean="0"/>
                <a:t> 예외 처리</a:t>
              </a:r>
              <a:r>
                <a:rPr lang="en-US" altLang="ko-KR" sz="1200" dirty="0" smtClean="0"/>
                <a:t>. “</a:t>
              </a:r>
              <a:r>
                <a:rPr lang="ko-KR" altLang="en-US" sz="1200" dirty="0" smtClean="0"/>
                <a:t>음수 불가능</a:t>
              </a:r>
              <a:r>
                <a:rPr lang="en-US" altLang="ko-KR" sz="1200" dirty="0" smtClean="0"/>
                <a:t>”</a:t>
              </a:r>
              <a:r>
                <a:rPr lang="ko-KR" altLang="en-US" sz="1200" dirty="0" smtClean="0"/>
                <a:t>이 </a:t>
              </a:r>
              <a:r>
                <a:rPr lang="en-US" altLang="ko-KR" sz="1200" dirty="0" smtClean="0"/>
                <a:t>s</a:t>
              </a:r>
              <a:r>
                <a:rPr lang="ko-KR" altLang="en-US" sz="1200" dirty="0"/>
                <a:t>에 </a:t>
              </a:r>
              <a:r>
                <a:rPr lang="ko-KR" altLang="en-US" sz="1200" dirty="0" smtClean="0"/>
                <a:t>전달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 smtClean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catch(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x) { //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타입 </a:t>
              </a:r>
              <a:r>
                <a:rPr lang="ko-KR" altLang="en-US" sz="1200" dirty="0" smtClean="0"/>
                <a:t>예외 처리</a:t>
              </a:r>
              <a:r>
                <a:rPr lang="en-US" altLang="ko-KR" sz="1200" dirty="0" smtClean="0"/>
                <a:t>. 3</a:t>
              </a:r>
              <a:r>
                <a:rPr lang="ko-KR" altLang="en-US" sz="1200" dirty="0"/>
                <a:t>이 </a:t>
              </a:r>
              <a:r>
                <a:rPr lang="en-US" altLang="ko-KR" sz="1200" dirty="0"/>
                <a:t>x</a:t>
              </a:r>
              <a:r>
                <a:rPr lang="ko-KR" altLang="en-US" sz="1200" dirty="0"/>
                <a:t>에 전달됨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3705908" y="1874807"/>
              <a:ext cx="1051870" cy="831272"/>
            </a:xfrm>
            <a:custGeom>
              <a:avLst/>
              <a:gdLst>
                <a:gd name="connsiteX0" fmla="*/ 831273 w 1051870"/>
                <a:gd name="connsiteY0" fmla="*/ 0 h 831272"/>
                <a:gd name="connsiteX1" fmla="*/ 997527 w 1051870"/>
                <a:gd name="connsiteY1" fmla="*/ 166254 h 831272"/>
                <a:gd name="connsiteX2" fmla="*/ 0 w 1051870"/>
                <a:gd name="connsiteY2" fmla="*/ 831272 h 8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870" h="831272">
                  <a:moveTo>
                    <a:pt x="831273" y="0"/>
                  </a:moveTo>
                  <a:cubicBezTo>
                    <a:pt x="983672" y="13854"/>
                    <a:pt x="1136072" y="27709"/>
                    <a:pt x="997527" y="166254"/>
                  </a:cubicBezTo>
                  <a:cubicBezTo>
                    <a:pt x="858982" y="304799"/>
                    <a:pt x="429491" y="568035"/>
                    <a:pt x="0" y="831272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508496" y="2248879"/>
              <a:ext cx="501221" cy="1059873"/>
            </a:xfrm>
            <a:custGeom>
              <a:avLst/>
              <a:gdLst>
                <a:gd name="connsiteX0" fmla="*/ 501221 w 501221"/>
                <a:gd name="connsiteY0" fmla="*/ 0 h 1059873"/>
                <a:gd name="connsiteX1" fmla="*/ 2457 w 501221"/>
                <a:gd name="connsiteY1" fmla="*/ 509155 h 1059873"/>
                <a:gd name="connsiteX2" fmla="*/ 345357 w 501221"/>
                <a:gd name="connsiteY2" fmla="*/ 1059873 h 10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221" h="1059873">
                  <a:moveTo>
                    <a:pt x="501221" y="0"/>
                  </a:moveTo>
                  <a:cubicBezTo>
                    <a:pt x="264827" y="166255"/>
                    <a:pt x="28434" y="332510"/>
                    <a:pt x="2457" y="509155"/>
                  </a:cubicBezTo>
                  <a:cubicBezTo>
                    <a:pt x="-23520" y="685801"/>
                    <a:pt x="160918" y="872837"/>
                    <a:pt x="345357" y="105987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604318" y="4964946"/>
            <a:ext cx="22112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multiply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{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if(x &lt; 0 || y &lt; 0)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throw "</a:t>
            </a:r>
            <a:r>
              <a:rPr lang="ko-KR" altLang="en-US" sz="1200" b="1" dirty="0" smtClean="0"/>
              <a:t>음수 불가능</a:t>
            </a:r>
            <a:r>
              <a:rPr lang="en-US" altLang="ko-KR" sz="1200" b="1" dirty="0" smtClean="0"/>
              <a:t>";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smtClean="0"/>
              <a:t>    else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 return </a:t>
            </a:r>
            <a:r>
              <a:rPr lang="en-US" altLang="ko-KR" sz="1200" dirty="0"/>
              <a:t>x*y;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4132691" y="4977926"/>
            <a:ext cx="2520280" cy="107258"/>
          </a:xfrm>
          <a:custGeom>
            <a:avLst/>
            <a:gdLst>
              <a:gd name="connsiteX0" fmla="*/ 0 w 2015836"/>
              <a:gd name="connsiteY0" fmla="*/ 384463 h 384463"/>
              <a:gd name="connsiteX1" fmla="*/ 945573 w 2015836"/>
              <a:gd name="connsiteY1" fmla="*/ 83127 h 384463"/>
              <a:gd name="connsiteX2" fmla="*/ 2015836 w 2015836"/>
              <a:gd name="connsiteY2" fmla="*/ 0 h 38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5836" h="384463">
                <a:moveTo>
                  <a:pt x="0" y="384463"/>
                </a:moveTo>
                <a:cubicBezTo>
                  <a:pt x="304800" y="265833"/>
                  <a:pt x="609600" y="147204"/>
                  <a:pt x="945573" y="83127"/>
                </a:cubicBezTo>
                <a:cubicBezTo>
                  <a:pt x="1281546" y="19050"/>
                  <a:pt x="1648691" y="9525"/>
                  <a:pt x="2015836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427984" y="5445223"/>
            <a:ext cx="2585027" cy="76365"/>
          </a:xfrm>
          <a:custGeom>
            <a:avLst/>
            <a:gdLst>
              <a:gd name="connsiteX0" fmla="*/ 2639291 w 2639291"/>
              <a:gd name="connsiteY0" fmla="*/ 0 h 363682"/>
              <a:gd name="connsiteX1" fmla="*/ 1683327 w 2639291"/>
              <a:gd name="connsiteY1" fmla="*/ 207818 h 363682"/>
              <a:gd name="connsiteX2" fmla="*/ 0 w 2639291"/>
              <a:gd name="connsiteY2" fmla="*/ 363682 h 3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291" h="363682">
                <a:moveTo>
                  <a:pt x="2639291" y="0"/>
                </a:moveTo>
                <a:cubicBezTo>
                  <a:pt x="2381250" y="73602"/>
                  <a:pt x="2123209" y="147204"/>
                  <a:pt x="1683327" y="207818"/>
                </a:cubicBezTo>
                <a:cubicBezTo>
                  <a:pt x="1243445" y="268432"/>
                  <a:pt x="0" y="363682"/>
                  <a:pt x="0" y="36368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81400" y="4550126"/>
            <a:ext cx="810953" cy="279318"/>
          </a:xfrm>
          <a:prstGeom prst="wedgeRoundRectCallout">
            <a:avLst>
              <a:gd name="adj1" fmla="val -7353"/>
              <a:gd name="adj2" fmla="val 153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함수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081400" y="6246026"/>
            <a:ext cx="958414" cy="279318"/>
          </a:xfrm>
          <a:prstGeom prst="wedgeRoundRectCallout">
            <a:avLst>
              <a:gd name="adj1" fmla="val -39289"/>
              <a:gd name="adj2" fmla="val -320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예외 던지기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9655" y="6259675"/>
            <a:ext cx="385579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exception happened : </a:t>
            </a:r>
            <a:r>
              <a:rPr lang="ko-KR" altLang="en-US" sz="1200" dirty="0"/>
              <a:t>음수 불가능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700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5) </a:t>
            </a:r>
            <a:r>
              <a:rPr lang="ko-KR" altLang="en-US" dirty="0" smtClean="0"/>
              <a:t>지수 승 계산을 예외 처리 코드로 </a:t>
            </a:r>
            <a:r>
              <a:rPr lang="ko-KR" altLang="en-US" dirty="0" err="1" smtClean="0"/>
              <a:t>재작성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완결판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8" y="1772816"/>
            <a:ext cx="5222978" cy="45980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31" y="2348880"/>
            <a:ext cx="377142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80728"/>
            <a:ext cx="5835749" cy="49989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10747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6) </a:t>
            </a:r>
            <a:r>
              <a:rPr lang="ko-KR" altLang="en-US" dirty="0" smtClean="0"/>
              <a:t>문자열을 정수로 변환하기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52736"/>
            <a:ext cx="3774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문자열을 정수로 </a:t>
            </a:r>
            <a:r>
              <a:rPr lang="ko-KR" altLang="en-US" sz="1400" dirty="0" smtClean="0"/>
              <a:t>변환하는 </a:t>
            </a:r>
            <a:r>
              <a:rPr lang="en-US" altLang="ko-KR" sz="1400" dirty="0" err="1" smtClean="0"/>
              <a:t>stringToInt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함수를 작성하라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정수로 </a:t>
            </a:r>
            <a:r>
              <a:rPr lang="ko-KR" altLang="en-US" sz="1400" dirty="0"/>
              <a:t>변환할 수 없는 </a:t>
            </a:r>
            <a:r>
              <a:rPr lang="ko-KR" altLang="en-US" sz="1400" dirty="0" smtClean="0"/>
              <a:t>문자열의 경우 예외 </a:t>
            </a:r>
            <a:r>
              <a:rPr lang="ko-KR" altLang="en-US" sz="1400" dirty="0"/>
              <a:t>처리하라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398489"/>
            <a:ext cx="3990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try { } </a:t>
            </a:r>
            <a:r>
              <a:rPr lang="ko-KR" altLang="en-US" dirty="0" smtClean="0"/>
              <a:t>블록 내에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블록의 중첩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0344" y="1876469"/>
            <a:ext cx="420579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try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throw 3;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throw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throw </a:t>
            </a:r>
            <a:r>
              <a:rPr lang="en-US" altLang="ko-KR" sz="1400" b="1" dirty="0"/>
              <a:t>5;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catch(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inner)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inner; 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catch(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char</a:t>
            </a:r>
            <a:r>
              <a:rPr lang="en-US" altLang="ko-KR" sz="1400" b="1" dirty="0"/>
              <a:t>* s)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s;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"</a:t>
            </a:r>
            <a:r>
              <a:rPr lang="en-US" altLang="ko-KR" sz="1400" dirty="0" err="1" smtClean="0"/>
              <a:t>abc</a:t>
            </a:r>
            <a:r>
              <a:rPr lang="en-US" altLang="ko-KR" sz="1400" dirty="0" smtClean="0"/>
              <a:t>"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catch(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outer)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outer; // 3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830986" y="2812573"/>
            <a:ext cx="2489340" cy="1872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660073" y="2441865"/>
            <a:ext cx="3575359" cy="3219383"/>
          </a:xfrm>
          <a:custGeom>
            <a:avLst/>
            <a:gdLst>
              <a:gd name="connsiteX0" fmla="*/ 0 w 3575359"/>
              <a:gd name="connsiteY0" fmla="*/ 0 h 2753591"/>
              <a:gd name="connsiteX1" fmla="*/ 2909454 w 3575359"/>
              <a:gd name="connsiteY1" fmla="*/ 290945 h 2753591"/>
              <a:gd name="connsiteX2" fmla="*/ 3564082 w 3575359"/>
              <a:gd name="connsiteY2" fmla="*/ 1288472 h 2753591"/>
              <a:gd name="connsiteX3" fmla="*/ 2597727 w 3575359"/>
              <a:gd name="connsiteY3" fmla="*/ 2504209 h 2753591"/>
              <a:gd name="connsiteX4" fmla="*/ 394854 w 3575359"/>
              <a:gd name="connsiteY4" fmla="*/ 2753591 h 27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59" h="2753591">
                <a:moveTo>
                  <a:pt x="0" y="0"/>
                </a:moveTo>
                <a:cubicBezTo>
                  <a:pt x="1157720" y="38100"/>
                  <a:pt x="2315440" y="76200"/>
                  <a:pt x="2909454" y="290945"/>
                </a:cubicBezTo>
                <a:cubicBezTo>
                  <a:pt x="3503468" y="505690"/>
                  <a:pt x="3616037" y="919595"/>
                  <a:pt x="3564082" y="1288472"/>
                </a:cubicBezTo>
                <a:cubicBezTo>
                  <a:pt x="3512127" y="1657349"/>
                  <a:pt x="3125932" y="2260023"/>
                  <a:pt x="2597727" y="2504209"/>
                </a:cubicBezTo>
                <a:cubicBezTo>
                  <a:pt x="2069522" y="2748396"/>
                  <a:pt x="1232188" y="2750993"/>
                  <a:pt x="394854" y="275359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8224" y="2676365"/>
            <a:ext cx="1440160" cy="442674"/>
          </a:xfrm>
          <a:prstGeom prst="wedgeRoundRectCallout">
            <a:avLst>
              <a:gd name="adj1" fmla="val -89443"/>
              <a:gd name="adj2" fmla="val 40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try </a:t>
            </a:r>
            <a:r>
              <a:rPr lang="ko-KR" altLang="en-US" sz="1000" dirty="0" smtClean="0"/>
              <a:t>블록에 연결된 </a:t>
            </a:r>
            <a:r>
              <a:rPr lang="en-US" altLang="ko-KR" sz="1000" dirty="0" smtClean="0"/>
              <a:t>catch </a:t>
            </a:r>
            <a:r>
              <a:rPr lang="ko-KR" altLang="en-US" sz="1000" dirty="0" smtClean="0"/>
              <a:t>블록으로 점프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3723431"/>
            <a:ext cx="1152128" cy="612934"/>
          </a:xfrm>
          <a:prstGeom prst="wedgeRoundRectCallout">
            <a:avLst>
              <a:gd name="adj1" fmla="val -130028"/>
              <a:gd name="adj2" fmla="val -13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바깥 </a:t>
            </a:r>
            <a:r>
              <a:rPr lang="en-US" altLang="ko-KR" sz="1000" dirty="0" smtClean="0"/>
              <a:t>try </a:t>
            </a:r>
            <a:r>
              <a:rPr lang="ko-KR" altLang="en-US" sz="1000" dirty="0" smtClean="0"/>
              <a:t>블록에 연결된 </a:t>
            </a:r>
            <a:r>
              <a:rPr lang="en-US" altLang="ko-KR" sz="1000" dirty="0" smtClean="0"/>
              <a:t>catch </a:t>
            </a:r>
            <a:r>
              <a:rPr lang="ko-KR" altLang="en-US" sz="1000" dirty="0" smtClean="0"/>
              <a:t>블록으로 점프</a:t>
            </a:r>
            <a:endParaRPr lang="ko-KR" altLang="en-US" sz="1000" dirty="0"/>
          </a:p>
        </p:txBody>
      </p:sp>
      <p:sp>
        <p:nvSpPr>
          <p:cNvPr id="22" name="자유형 21"/>
          <p:cNvSpPr/>
          <p:nvPr/>
        </p:nvSpPr>
        <p:spPr>
          <a:xfrm>
            <a:off x="2847108" y="3522518"/>
            <a:ext cx="644771" cy="633846"/>
          </a:xfrm>
          <a:custGeom>
            <a:avLst/>
            <a:gdLst>
              <a:gd name="connsiteX0" fmla="*/ 0 w 544432"/>
              <a:gd name="connsiteY0" fmla="*/ 0 h 633846"/>
              <a:gd name="connsiteX1" fmla="*/ 529936 w 544432"/>
              <a:gd name="connsiteY1" fmla="*/ 207818 h 633846"/>
              <a:gd name="connsiteX2" fmla="*/ 342900 w 544432"/>
              <a:gd name="connsiteY2" fmla="*/ 633846 h 6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432" h="633846">
                <a:moveTo>
                  <a:pt x="0" y="0"/>
                </a:moveTo>
                <a:cubicBezTo>
                  <a:pt x="236393" y="51088"/>
                  <a:pt x="472786" y="102177"/>
                  <a:pt x="529936" y="207818"/>
                </a:cubicBezTo>
                <a:cubicBezTo>
                  <a:pt x="587086" y="313459"/>
                  <a:pt x="464993" y="473652"/>
                  <a:pt x="342900" y="6338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160452" y="3085259"/>
            <a:ext cx="2402076" cy="1970230"/>
          </a:xfrm>
          <a:custGeom>
            <a:avLst/>
            <a:gdLst>
              <a:gd name="connsiteX0" fmla="*/ 0 w 3575359"/>
              <a:gd name="connsiteY0" fmla="*/ 0 h 2753591"/>
              <a:gd name="connsiteX1" fmla="*/ 2909454 w 3575359"/>
              <a:gd name="connsiteY1" fmla="*/ 290945 h 2753591"/>
              <a:gd name="connsiteX2" fmla="*/ 3564082 w 3575359"/>
              <a:gd name="connsiteY2" fmla="*/ 1288472 h 2753591"/>
              <a:gd name="connsiteX3" fmla="*/ 2597727 w 3575359"/>
              <a:gd name="connsiteY3" fmla="*/ 2504209 h 2753591"/>
              <a:gd name="connsiteX4" fmla="*/ 394854 w 3575359"/>
              <a:gd name="connsiteY4" fmla="*/ 2753591 h 27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59" h="2753591">
                <a:moveTo>
                  <a:pt x="0" y="0"/>
                </a:moveTo>
                <a:cubicBezTo>
                  <a:pt x="1157720" y="38100"/>
                  <a:pt x="2315440" y="76200"/>
                  <a:pt x="2909454" y="290945"/>
                </a:cubicBezTo>
                <a:cubicBezTo>
                  <a:pt x="3503468" y="505690"/>
                  <a:pt x="3616037" y="919595"/>
                  <a:pt x="3564082" y="1288472"/>
                </a:cubicBezTo>
                <a:cubicBezTo>
                  <a:pt x="3512127" y="1657349"/>
                  <a:pt x="3125932" y="2260023"/>
                  <a:pt x="2597727" y="2504209"/>
                </a:cubicBezTo>
                <a:cubicBezTo>
                  <a:pt x="2069522" y="2748396"/>
                  <a:pt x="1232188" y="2750993"/>
                  <a:pt x="394854" y="275359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throw </a:t>
            </a:r>
            <a:r>
              <a:rPr lang="ko-KR" altLang="en-US" sz="2000" dirty="0" smtClean="0"/>
              <a:t>문의 위치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항상 </a:t>
            </a:r>
            <a:r>
              <a:rPr lang="en-US" altLang="ko-KR" sz="1800" dirty="0" smtClean="0"/>
              <a:t>try { } </a:t>
            </a:r>
            <a:r>
              <a:rPr lang="ko-KR" altLang="en-US" sz="1800" dirty="0" smtClean="0"/>
              <a:t>블록 안에서 실행되어야 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시스템이 </a:t>
            </a:r>
            <a:r>
              <a:rPr lang="en-US" altLang="ko-KR" sz="1600" dirty="0" smtClean="0"/>
              <a:t>abort()</a:t>
            </a:r>
            <a:r>
              <a:rPr lang="ko-KR" altLang="en-US" sz="1600" dirty="0" smtClean="0"/>
              <a:t> 호출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강제 종료</a:t>
            </a:r>
            <a:endParaRPr lang="en-US" altLang="ko-KR" sz="1600" dirty="0" smtClean="0"/>
          </a:p>
          <a:p>
            <a:pPr marL="685800" lvl="2" indent="0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예외를 처리할 </a:t>
            </a:r>
            <a:r>
              <a:rPr lang="en-US" altLang="ko-KR" sz="2000" dirty="0" smtClean="0"/>
              <a:t>catch()</a:t>
            </a:r>
            <a:r>
              <a:rPr lang="ko-KR" altLang="en-US" sz="2000" dirty="0" smtClean="0"/>
              <a:t>가 없으면 프로그램 강제 종료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catch() { } </a:t>
            </a:r>
            <a:r>
              <a:rPr lang="ko-KR" altLang="en-US" sz="2000" dirty="0" smtClean="0"/>
              <a:t>블록 내에도 </a:t>
            </a:r>
            <a:r>
              <a:rPr lang="en-US" altLang="ko-KR" sz="2000" dirty="0" smtClean="0"/>
              <a:t>try { } catch() { } </a:t>
            </a:r>
            <a:r>
              <a:rPr lang="ko-KR" altLang="en-US" sz="2000" dirty="0" smtClean="0"/>
              <a:t>블록 선언 가능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59524" y="1358095"/>
            <a:ext cx="381693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/>
              <a:t>throw 3;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프로그램이 비정상 종료된다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 latinLnBrk="0"/>
            <a:r>
              <a:rPr lang="en-US" altLang="ko-KR" sz="1200" dirty="0"/>
              <a:t>try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  <a:p>
            <a:pPr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59524" y="2801948"/>
            <a:ext cx="38169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예외를 처리할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		  // catch</a:t>
            </a:r>
            <a:r>
              <a:rPr lang="en-US" altLang="ko-KR" sz="1200" dirty="0"/>
              <a:t>() { } </a:t>
            </a:r>
            <a:r>
              <a:rPr lang="ko-KR" altLang="en-US" sz="1200" dirty="0"/>
              <a:t>블록이 없기 때문에 </a:t>
            </a:r>
          </a:p>
          <a:p>
            <a:pPr defTabSz="180000" fontAlgn="base" latinLnBrk="0"/>
            <a:r>
              <a:rPr lang="en-US" altLang="ko-KR" sz="1200" dirty="0" smtClean="0"/>
              <a:t>				</a:t>
            </a:r>
            <a:r>
              <a:rPr lang="ko-KR" altLang="en-US" sz="1200" dirty="0"/>
              <a:t>	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 종료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catch(double p)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...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859524" y="4437112"/>
            <a:ext cx="381693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</a:p>
          <a:p>
            <a:pPr defTabSz="180000" fontAlgn="base" latinLnBrk="0"/>
            <a:r>
              <a:rPr lang="en-US" altLang="ko-KR" sz="1200" dirty="0"/>
              <a:t>	throw 3;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try {</a:t>
            </a:r>
          </a:p>
          <a:p>
            <a:pPr defTabSz="180000" fontAlgn="base" latinLnBrk="0"/>
            <a:r>
              <a:rPr lang="en-US" altLang="ko-KR" sz="1200" b="1" dirty="0"/>
              <a:t>		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// </a:t>
            </a:r>
            <a:r>
              <a:rPr lang="ko-KR" altLang="en-US" sz="1200" b="1" dirty="0"/>
              <a:t>아래의 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</a:t>
            </a:r>
            <a:r>
              <a:rPr lang="en-US" altLang="ko-KR" sz="1200" b="1" dirty="0"/>
              <a:t>* p) { 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//  </a:t>
            </a:r>
            <a:r>
              <a:rPr lang="ko-KR" altLang="en-US" sz="1200" b="1" dirty="0"/>
              <a:t>블록에서 처리된다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</a:t>
            </a:r>
            <a:r>
              <a:rPr lang="en-US" altLang="ko-KR" sz="1200" b="1" dirty="0"/>
              <a:t>* p) {</a:t>
            </a:r>
          </a:p>
          <a:p>
            <a:pPr defTabSz="180000" fontAlgn="base" latinLnBrk="0"/>
            <a:r>
              <a:rPr lang="en-US" altLang="ko-KR" sz="1200" b="1" dirty="0"/>
              <a:t>		...</a:t>
            </a:r>
          </a:p>
          <a:p>
            <a:pPr defTabSz="180000" fontAlgn="base" latinLnBrk="0"/>
            <a:r>
              <a:rPr lang="en-US" altLang="ko-KR" sz="1200" b="1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자유형 6"/>
          <p:cNvSpPr/>
          <p:nvPr/>
        </p:nvSpPr>
        <p:spPr>
          <a:xfrm>
            <a:off x="5364088" y="4797152"/>
            <a:ext cx="504057" cy="288032"/>
          </a:xfrm>
          <a:custGeom>
            <a:avLst/>
            <a:gdLst>
              <a:gd name="connsiteX0" fmla="*/ 157655 w 243471"/>
              <a:gd name="connsiteY0" fmla="*/ 0 h 299544"/>
              <a:gd name="connsiteX1" fmla="*/ 236482 w 243471"/>
              <a:gd name="connsiteY1" fmla="*/ 99848 h 299544"/>
              <a:gd name="connsiteX2" fmla="*/ 0 w 243471"/>
              <a:gd name="connsiteY2" fmla="*/ 299544 h 2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471" h="299544">
                <a:moveTo>
                  <a:pt x="157655" y="0"/>
                </a:moveTo>
                <a:cubicBezTo>
                  <a:pt x="210206" y="24962"/>
                  <a:pt x="262758" y="49924"/>
                  <a:pt x="236482" y="99848"/>
                </a:cubicBezTo>
                <a:cubicBezTo>
                  <a:pt x="210206" y="149772"/>
                  <a:pt x="105103" y="224658"/>
                  <a:pt x="0" y="29954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H="1">
            <a:off x="5436096" y="5559972"/>
            <a:ext cx="496995" cy="461316"/>
          </a:xfrm>
          <a:custGeom>
            <a:avLst/>
            <a:gdLst>
              <a:gd name="connsiteX0" fmla="*/ 0 w 549121"/>
              <a:gd name="connsiteY0" fmla="*/ 0 h 446690"/>
              <a:gd name="connsiteX1" fmla="*/ 173420 w 549121"/>
              <a:gd name="connsiteY1" fmla="*/ 225973 h 446690"/>
              <a:gd name="connsiteX2" fmla="*/ 493986 w 549121"/>
              <a:gd name="connsiteY2" fmla="*/ 278525 h 446690"/>
              <a:gd name="connsiteX3" fmla="*/ 546538 w 549121"/>
              <a:gd name="connsiteY3" fmla="*/ 446690 h 4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121" h="446690">
                <a:moveTo>
                  <a:pt x="0" y="0"/>
                </a:moveTo>
                <a:cubicBezTo>
                  <a:pt x="45544" y="89776"/>
                  <a:pt x="91089" y="179552"/>
                  <a:pt x="173420" y="225973"/>
                </a:cubicBezTo>
                <a:cubicBezTo>
                  <a:pt x="255751" y="272394"/>
                  <a:pt x="431800" y="241739"/>
                  <a:pt x="493986" y="278525"/>
                </a:cubicBezTo>
                <a:cubicBezTo>
                  <a:pt x="556172" y="315311"/>
                  <a:pt x="551355" y="381000"/>
                  <a:pt x="546538" y="44669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강의 자료에 있는 모든 예제를 프로그램하여 확인 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소스와 출력 결과를 제출하세요</a:t>
            </a:r>
            <a:r>
              <a:rPr lang="en-US" altLang="ko-KR" sz="2000" dirty="0" smtClean="0">
                <a:latin typeface="+mn-ea"/>
              </a:rPr>
              <a:t>.(</a:t>
            </a:r>
            <a:r>
              <a:rPr lang="ko-KR" altLang="en-US" sz="2000" dirty="0" smtClean="0">
                <a:latin typeface="+mn-ea"/>
              </a:rPr>
              <a:t>총 </a:t>
            </a:r>
            <a:r>
              <a:rPr lang="en-US" altLang="ko-KR" sz="2000" dirty="0" smtClean="0">
                <a:latin typeface="+mn-ea"/>
              </a:rPr>
              <a:t>6</a:t>
            </a:r>
            <a:r>
              <a:rPr lang="ko-KR" altLang="en-US" sz="2000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제출방법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ppt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파워포인트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파일에 </a:t>
            </a:r>
            <a:r>
              <a:rPr lang="ko-KR" altLang="en-US" sz="1800" dirty="0" smtClean="0">
                <a:latin typeface="+mn-ea"/>
              </a:rPr>
              <a:t>소스와 출력 결과를 스캔 </a:t>
            </a:r>
            <a:r>
              <a:rPr lang="ko-KR" altLang="en-US" sz="1800" dirty="0">
                <a:latin typeface="+mn-ea"/>
              </a:rPr>
              <a:t>및 </a:t>
            </a:r>
            <a:r>
              <a:rPr lang="ko-KR" altLang="en-US" sz="1800" dirty="0" smtClean="0">
                <a:latin typeface="+mn-ea"/>
              </a:rPr>
              <a:t>복사하여 </a:t>
            </a:r>
            <a:r>
              <a:rPr lang="ko-KR" altLang="en-US" sz="1800" dirty="0">
                <a:latin typeface="+mn-ea"/>
              </a:rPr>
              <a:t>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11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17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오류의 종류와 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문법에 맞지 않는 구문으로 인한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예외적으로 발생하는 입력이나 상황에 대한 대처가 없을 때 발생하는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오류의 결과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결과가 틀리거나 엉뚱한 코드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비정상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2"/>
            <a:r>
              <a:rPr lang="ko-KR" altLang="en-US" dirty="0" smtClean="0"/>
              <a:t>잘못 설계 된 알고리즘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사용자는 알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" y="5158195"/>
            <a:ext cx="3990975" cy="1066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68012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예제</a:t>
            </a:r>
            <a:r>
              <a:rPr lang="en-US" altLang="ko-KR" dirty="0" smtClean="0">
                <a:latin typeface="+mn-ea"/>
                <a:ea typeface="+mn-ea"/>
              </a:rPr>
              <a:t>1) </a:t>
            </a:r>
            <a:r>
              <a:rPr lang="ko-KR" altLang="en-US" dirty="0" smtClean="0">
                <a:latin typeface="+mn-ea"/>
                <a:ea typeface="+mn-ea"/>
              </a:rPr>
              <a:t>예외 상황에 대한 대처가 없는 프로그램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77280" y="5326196"/>
            <a:ext cx="1224136" cy="593060"/>
          </a:xfrm>
          <a:prstGeom prst="wedgeRoundRectCallout">
            <a:avLst>
              <a:gd name="adj1" fmla="val -207455"/>
              <a:gd name="adj2" fmla="val 73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</a:t>
            </a:r>
            <a:r>
              <a:rPr lang="en-US" altLang="ko-KR" sz="1000" dirty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baseline="30000" dirty="0" smtClean="0">
                <a:solidFill>
                  <a:schemeClr val="tx1"/>
                </a:solidFill>
              </a:rPr>
              <a:t>-3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이 아니라 </a:t>
            </a:r>
            <a:r>
              <a:rPr lang="en-US" altLang="ko-KR" sz="1000" dirty="0" smtClean="0">
                <a:solidFill>
                  <a:schemeClr val="tx1"/>
                </a:solidFill>
              </a:rPr>
              <a:t>1/8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588224" y="1988840"/>
            <a:ext cx="1872208" cy="9723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예상치 못한 음수 입력에 대한 대처가 없는 부실한 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17" y="1377533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밑수와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지수부를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매개 변수로 지수 값을 계산하는 함수를 작성하는 사례이다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5" y="1871904"/>
            <a:ext cx="5754123" cy="31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2" y="1509637"/>
            <a:ext cx="4407365" cy="46556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2) if</a:t>
            </a:r>
            <a:r>
              <a:rPr lang="ko-KR" altLang="en-US" dirty="0"/>
              <a:t>문과 리턴 값을 이용한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99501" y="1772507"/>
            <a:ext cx="1872208" cy="521052"/>
          </a:xfrm>
          <a:prstGeom prst="wedgeRoundRectCallout">
            <a:avLst>
              <a:gd name="adj1" fmla="val -104308"/>
              <a:gd name="adj2" fmla="val 16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중 하나라도 음수이면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ko-KR" altLang="en-US" sz="10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88880" y="1509637"/>
            <a:ext cx="1800200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음수 입력에 대한 대처 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88880" y="2301725"/>
            <a:ext cx="1800200" cy="12961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의 리턴 값이 오류 상태와  계산 값을 함께 표시하는 예민한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816" y="4173933"/>
            <a:ext cx="3363640" cy="8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1" y="1700808"/>
            <a:ext cx="4741438" cy="42458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리턴 값과 참조 매개 변수를 이용한 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19180" y="1548294"/>
            <a:ext cx="1152128" cy="377036"/>
          </a:xfrm>
          <a:prstGeom prst="wedgeRoundRectCallout">
            <a:avLst>
              <a:gd name="adj1" fmla="val -56988"/>
              <a:gd name="adj2" fmla="val 115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참조 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0418" y="3320988"/>
            <a:ext cx="2023950" cy="9361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참조 매개 변수를 통해 계산 값을 전달하는 정리된 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0418" y="1736812"/>
            <a:ext cx="1951942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음수 입력에 대한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대처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0418" y="2528900"/>
            <a:ext cx="2023950" cy="6480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의 리턴 값의 단일화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오류 상태만 표시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05" y="4941168"/>
            <a:ext cx="3274857" cy="8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예외란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실행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오동작이나</a:t>
            </a:r>
            <a:r>
              <a:rPr lang="ko-KR" altLang="en-US" dirty="0" smtClean="0"/>
              <a:t> 결과에 영향을 미치는 예상치 못한 상황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getExp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예상치 못하게 사용자가 음수를 입력하여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-3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계산한 경우</a:t>
            </a:r>
            <a:endParaRPr lang="en-US" altLang="ko-KR" dirty="0" smtClean="0"/>
          </a:p>
          <a:p>
            <a:r>
              <a:rPr lang="ko-KR" altLang="en-US" dirty="0" smtClean="0"/>
              <a:t>예외 처리기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발생을 탐지하고 예외를 처리하는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잘못된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비정상적인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시스템에 의한 강제 종료를 막음</a:t>
            </a:r>
            <a:endParaRPr lang="en-US" altLang="ko-KR" dirty="0" smtClean="0"/>
          </a:p>
          <a:p>
            <a:r>
              <a:rPr lang="ko-KR" altLang="en-US" dirty="0" smtClean="0"/>
              <a:t>예외 처리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수준 예외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운영체제가 예외의 발생을 탐지하여 응용프로그램에게 알려주어 예외에 대처하게 하는 방식</a:t>
            </a:r>
            <a:endParaRPr lang="en-US" altLang="ko-KR" dirty="0"/>
          </a:p>
          <a:p>
            <a:pPr lvl="2"/>
            <a:r>
              <a:rPr lang="ko-KR" altLang="en-US" dirty="0" smtClean="0"/>
              <a:t>운영체제마다 서로 다르므로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운영체제나 컴파일러 별로 예외 처리 라이브러리로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JVM </a:t>
            </a:r>
            <a:r>
              <a:rPr lang="ko-KR" altLang="en-US" dirty="0" smtClean="0"/>
              <a:t>혹은 라이브러리에서 탐지한 예외를 자바응용프로그램에게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 운영체제는 탐지한 예외를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 응용프로그램에게 알려줌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수준 예외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잘못된 입력이나 없는 파일을 여는 등 </a:t>
            </a:r>
            <a:r>
              <a:rPr lang="ko-KR" altLang="en-US" dirty="0"/>
              <a:t>응용프로그램 </a:t>
            </a:r>
            <a:r>
              <a:rPr lang="ko-KR" altLang="en-US" dirty="0" smtClean="0"/>
              <a:t>수준에서 발생하는 예외를 자체적으로 탐지하고 처리하는 방법</a:t>
            </a:r>
            <a:endParaRPr lang="en-US" altLang="ko-KR" dirty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표준의 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수준 예외 처리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0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예외 처리 기본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try-throw-catch</a:t>
            </a:r>
          </a:p>
          <a:p>
            <a:pPr lvl="1"/>
            <a:r>
              <a:rPr lang="en-US" altLang="ko-KR" dirty="0" smtClean="0"/>
              <a:t>try { }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예외가 발생할 가능성이 있는 코드를 묶음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발견된 예외를 처리하기 위해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예외 발생을 알리는 문장</a:t>
            </a:r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try { } </a:t>
            </a:r>
            <a:r>
              <a:rPr lang="ko-KR" altLang="en-US" b="1" dirty="0" smtClean="0">
                <a:solidFill>
                  <a:srgbClr val="FF0000"/>
                </a:solidFill>
              </a:rPr>
              <a:t>블록 내에서 이루어져야 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catch() { }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throw</a:t>
            </a:r>
            <a:r>
              <a:rPr lang="ko-KR" altLang="en-US" dirty="0" smtClean="0"/>
              <a:t>에 의해 발생한 예외를 처리하는 코드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284984"/>
            <a:ext cx="554461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try</a:t>
            </a:r>
            <a:r>
              <a:rPr lang="ko-KR" altLang="en-US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예외가 발생할 가능성이 있는 </a:t>
            </a:r>
            <a:r>
              <a:rPr lang="ko-KR" altLang="en-US" sz="1400" dirty="0" err="1" smtClean="0"/>
              <a:t>실행문</a:t>
            </a:r>
            <a:r>
              <a:rPr lang="en-US" altLang="ko-KR" sz="1400" dirty="0" smtClean="0"/>
              <a:t>.  try {} </a:t>
            </a:r>
            <a:r>
              <a:rPr lang="ko-KR" altLang="en-US" sz="1400" dirty="0" smtClean="0"/>
              <a:t>블록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..............................................................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XXX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예외 </a:t>
            </a:r>
            <a:r>
              <a:rPr lang="ko-KR" altLang="en-US" sz="1400" dirty="0"/>
              <a:t>발생을 </a:t>
            </a:r>
            <a:r>
              <a:rPr lang="ko-KR" altLang="en-US" sz="1400" dirty="0" smtClean="0"/>
              <a:t>알림</a:t>
            </a:r>
            <a:r>
              <a:rPr lang="en-US" altLang="ko-KR" sz="1400" dirty="0" smtClean="0"/>
              <a:t>. XXX</a:t>
            </a:r>
            <a:r>
              <a:rPr lang="ko-KR" altLang="en-US" sz="1400" dirty="0" smtClean="0"/>
              <a:t>는 예외 </a:t>
            </a:r>
            <a:r>
              <a:rPr lang="ko-KR" altLang="en-US" sz="1400" dirty="0"/>
              <a:t>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YYY;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예외 </a:t>
            </a:r>
            <a:r>
              <a:rPr lang="ko-KR" altLang="en-US" sz="1400" dirty="0"/>
              <a:t>발생을 </a:t>
            </a:r>
            <a:r>
              <a:rPr lang="ko-KR" altLang="en-US" sz="1400" dirty="0" smtClean="0"/>
              <a:t>알림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YYY</a:t>
            </a:r>
            <a:r>
              <a:rPr lang="ko-KR" altLang="en-US" sz="1400" dirty="0" smtClean="0"/>
              <a:t>는 </a:t>
            </a:r>
            <a:r>
              <a:rPr lang="ko-KR" altLang="en-US" sz="1400" dirty="0"/>
              <a:t>예외 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처리할 예외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선언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catch { } </a:t>
            </a:r>
            <a:r>
              <a:rPr lang="ko-KR" altLang="en-US" sz="1400" dirty="0" smtClean="0"/>
              <a:t>블록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ko-KR" altLang="en-US" sz="1400" dirty="0" smtClean="0"/>
              <a:t>예외 </a:t>
            </a:r>
            <a:r>
              <a:rPr lang="ko-KR" altLang="en-US" sz="1400" dirty="0" err="1" smtClean="0"/>
              <a:t>처리문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처리할 예외 </a:t>
            </a:r>
            <a:r>
              <a:rPr lang="ko-KR" altLang="en-US" sz="1400" b="1" dirty="0" err="1"/>
              <a:t>파라미터</a:t>
            </a:r>
            <a:r>
              <a:rPr lang="ko-KR" altLang="en-US" sz="1400" b="1" dirty="0"/>
              <a:t> 선언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catch { } </a:t>
            </a:r>
            <a:r>
              <a:rPr lang="ko-KR" altLang="en-US" sz="1400" dirty="0"/>
              <a:t>블록</a:t>
            </a:r>
          </a:p>
          <a:p>
            <a:pPr defTabSz="180000" fontAlgn="base" latinLnBrk="0"/>
            <a:r>
              <a:rPr lang="ko-KR" altLang="en-US" sz="1400" dirty="0"/>
              <a:t>	예외 </a:t>
            </a:r>
            <a:r>
              <a:rPr lang="ko-KR" altLang="en-US" sz="1400" dirty="0" err="1"/>
              <a:t>처리문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22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484784"/>
            <a:ext cx="6346472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throw </a:t>
            </a:r>
            <a:r>
              <a:rPr lang="en-US" altLang="ko-KR" i="1" dirty="0" smtClean="0">
                <a:solidFill>
                  <a:srgbClr val="FF0000"/>
                </a:solidFill>
              </a:rPr>
              <a:t>3  </a:t>
            </a:r>
            <a:r>
              <a:rPr lang="en-US" altLang="ko-KR" dirty="0" smtClean="0"/>
              <a:t>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타입의 </a:t>
            </a:r>
            <a:r>
              <a:rPr lang="ko-KR" altLang="en-US" sz="1400" dirty="0" smtClean="0">
                <a:solidFill>
                  <a:srgbClr val="00B050"/>
                </a:solidFill>
              </a:rPr>
              <a:t>값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을 예외로 던짐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fontAlgn="base" latinLnBrk="0"/>
            <a:endParaRPr lang="en-US" altLang="ko-KR" dirty="0" smtClean="0"/>
          </a:p>
          <a:p>
            <a:pPr fontAlgn="base" latinLnBrk="0"/>
            <a:r>
              <a:rPr lang="en-US" altLang="ko-KR" dirty="0" smtClean="0"/>
              <a:t>...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 smtClean="0"/>
              <a:t>catch( 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i="1" dirty="0" smtClean="0">
                <a:solidFill>
                  <a:srgbClr val="FF0000"/>
                </a:solidFill>
              </a:rPr>
              <a:t>   x  </a:t>
            </a:r>
            <a:r>
              <a:rPr lang="en-US" altLang="ko-KR" dirty="0" smtClean="0"/>
              <a:t>) { </a:t>
            </a:r>
            <a:r>
              <a:rPr lang="en-US" altLang="ko-KR" sz="1400" dirty="0" smtClean="0">
                <a:solidFill>
                  <a:srgbClr val="00B050"/>
                </a:solidFill>
              </a:rPr>
              <a:t>// throw 3;</a:t>
            </a:r>
            <a:r>
              <a:rPr lang="ko-KR" altLang="en-US" sz="1400" dirty="0" smtClean="0">
                <a:solidFill>
                  <a:srgbClr val="00B050"/>
                </a:solidFill>
              </a:rPr>
              <a:t>이 실행되면 </a:t>
            </a:r>
            <a:r>
              <a:rPr lang="en-US" altLang="ko-KR" sz="1400" dirty="0" smtClean="0">
                <a:solidFill>
                  <a:srgbClr val="00B050"/>
                </a:solidFill>
              </a:rPr>
              <a:t>catch() </a:t>
            </a:r>
            <a:r>
              <a:rPr lang="ko-KR" altLang="en-US" sz="1400" dirty="0" smtClean="0">
                <a:solidFill>
                  <a:srgbClr val="00B050"/>
                </a:solidFill>
              </a:rPr>
              <a:t>문 실행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  <a:r>
              <a:rPr lang="ko-KR" altLang="en-US" sz="1400" dirty="0" smtClean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x</a:t>
            </a:r>
            <a:r>
              <a:rPr lang="ko-KR" altLang="en-US" sz="140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dirty="0" smtClean="0">
                <a:solidFill>
                  <a:srgbClr val="00B050"/>
                </a:solidFill>
              </a:rPr>
              <a:t>3</a:t>
            </a:r>
            <a:r>
              <a:rPr lang="ko-KR" altLang="en-US" sz="1400" dirty="0" smtClean="0">
                <a:solidFill>
                  <a:srgbClr val="00B050"/>
                </a:solidFill>
              </a:rPr>
              <a:t>이 전달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fontAlgn="base" latinLnBrk="0"/>
            <a:r>
              <a:rPr lang="en-US" altLang="ko-KR" dirty="0" smtClean="0"/>
              <a:t>...</a:t>
            </a:r>
            <a:r>
              <a:rPr lang="ko-KR" altLang="en-US" sz="1400" dirty="0"/>
              <a:t>	</a:t>
            </a:r>
          </a:p>
          <a:p>
            <a:pPr fontAlgn="base" latinLnBrk="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359325" y="3203977"/>
            <a:ext cx="782283" cy="279318"/>
          </a:xfrm>
          <a:prstGeom prst="wedgeRoundRectCallout">
            <a:avLst>
              <a:gd name="adj1" fmla="val -51876"/>
              <a:gd name="adj2" fmla="val -1428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463534" y="3203977"/>
            <a:ext cx="810953" cy="279318"/>
          </a:xfrm>
          <a:prstGeom prst="wedgeRoundRectCallout">
            <a:avLst>
              <a:gd name="adj1" fmla="val 5460"/>
              <a:gd name="adj2" fmla="val -1514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예외 타입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735697" y="1794408"/>
            <a:ext cx="606490" cy="625151"/>
          </a:xfrm>
          <a:custGeom>
            <a:avLst/>
            <a:gdLst>
              <a:gd name="connsiteX0" fmla="*/ 0 w 606490"/>
              <a:gd name="connsiteY0" fmla="*/ 0 h 625151"/>
              <a:gd name="connsiteX1" fmla="*/ 111967 w 606490"/>
              <a:gd name="connsiteY1" fmla="*/ 158621 h 625151"/>
              <a:gd name="connsiteX2" fmla="*/ 485192 w 606490"/>
              <a:gd name="connsiteY2" fmla="*/ 326572 h 625151"/>
              <a:gd name="connsiteX3" fmla="*/ 606490 w 606490"/>
              <a:gd name="connsiteY3" fmla="*/ 625151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90" h="625151">
                <a:moveTo>
                  <a:pt x="0" y="0"/>
                </a:moveTo>
                <a:cubicBezTo>
                  <a:pt x="15551" y="52096"/>
                  <a:pt x="31102" y="104192"/>
                  <a:pt x="111967" y="158621"/>
                </a:cubicBezTo>
                <a:cubicBezTo>
                  <a:pt x="192832" y="213050"/>
                  <a:pt x="402771" y="248817"/>
                  <a:pt x="485192" y="326572"/>
                </a:cubicBezTo>
                <a:cubicBezTo>
                  <a:pt x="567613" y="404327"/>
                  <a:pt x="587051" y="514739"/>
                  <a:pt x="606490" y="625151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7885" y="3933055"/>
            <a:ext cx="667845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try {</a:t>
            </a:r>
            <a:endParaRPr lang="ko-KR" altLang="en-US" sz="1200" dirty="0" smtClean="0"/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b="1" dirty="0" smtClean="0"/>
              <a:t>throw 3.5; </a:t>
            </a:r>
            <a:r>
              <a:rPr lang="en-US" altLang="ko-KR" sz="1200" dirty="0" smtClean="0"/>
              <a:t>// double </a:t>
            </a:r>
            <a:r>
              <a:rPr lang="ko-KR" altLang="en-US" sz="1200" dirty="0" smtClean="0"/>
              <a:t>타입의 예외 던지</a:t>
            </a:r>
            <a:r>
              <a:rPr lang="ko-KR" altLang="en-US" sz="1200" dirty="0"/>
              <a:t>기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b="1" dirty="0" smtClean="0"/>
              <a:t>catch(double d) </a:t>
            </a:r>
            <a:r>
              <a:rPr lang="en-US" altLang="ko-KR" sz="1200" dirty="0" smtClean="0"/>
              <a:t>{ // double </a:t>
            </a:r>
            <a:r>
              <a:rPr lang="ko-KR" altLang="en-US" sz="1200" dirty="0" smtClean="0"/>
              <a:t>타입 예외 처리</a:t>
            </a:r>
            <a:r>
              <a:rPr lang="en-US" altLang="ko-KR" sz="1200" dirty="0" smtClean="0"/>
              <a:t>. 3.5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d</a:t>
            </a:r>
            <a:r>
              <a:rPr lang="ko-KR" altLang="en-US" sz="1200" dirty="0" smtClean="0"/>
              <a:t>에 전달됨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...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23427" y="5229200"/>
            <a:ext cx="667290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음수 불가능</a:t>
            </a:r>
            <a:r>
              <a:rPr lang="en-US" altLang="ko-KR" sz="1200" b="1" dirty="0" smtClean="0"/>
              <a:t>";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 </a:t>
            </a:r>
            <a:r>
              <a:rPr lang="ko-KR" altLang="en-US" sz="1200" dirty="0" smtClean="0"/>
              <a:t>던지기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char</a:t>
            </a:r>
            <a:r>
              <a:rPr lang="en-US" altLang="ko-KR" sz="1200" b="1" dirty="0"/>
              <a:t>* s) </a:t>
            </a:r>
            <a:r>
              <a:rPr lang="en-US" altLang="ko-KR" sz="1200" dirty="0"/>
              <a:t>{ //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char</a:t>
            </a:r>
            <a:r>
              <a:rPr lang="en-US" altLang="ko-KR" sz="1200" dirty="0"/>
              <a:t>* </a:t>
            </a:r>
            <a:r>
              <a:rPr lang="ko-KR" altLang="en-US" sz="1200" dirty="0"/>
              <a:t>타입의 </a:t>
            </a:r>
            <a:r>
              <a:rPr lang="ko-KR" altLang="en-US" sz="1200" dirty="0" smtClean="0"/>
              <a:t>예외 처리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예외 값은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음수 불가능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</a:t>
            </a:r>
            <a:r>
              <a:rPr lang="ko-KR" altLang="en-US" sz="1200" dirty="0"/>
              <a:t>에 전달됨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s; //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음수 불가능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67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try-throw-catch</a:t>
            </a:r>
            <a:r>
              <a:rPr lang="ko-KR" altLang="en-US" dirty="0"/>
              <a:t>의 예외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83220" y="2204864"/>
            <a:ext cx="335673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try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if(n == 0)	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dirty="0" smtClean="0"/>
              <a:t>throw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n;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b="1" dirty="0"/>
              <a:t>average = sum / n;</a:t>
            </a:r>
          </a:p>
          <a:p>
            <a:pPr defTabSz="180000" fontAlgn="base" latinLnBrk="0"/>
            <a:r>
              <a:rPr lang="en-US" altLang="ko-KR" sz="1200" dirty="0" smtClean="0"/>
              <a:t>		.....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.....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catch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예외 발생</a:t>
            </a:r>
            <a:r>
              <a:rPr lang="en-US" altLang="ko-KR" sz="1200" dirty="0" smtClean="0"/>
              <a:t>!! ";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"</a:t>
            </a:r>
            <a:r>
              <a:rPr lang="ko-KR" altLang="en-US" sz="1200" dirty="0" smtClean="0"/>
              <a:t>으로 나눌 수 없음</a:t>
            </a:r>
            <a:r>
              <a:rPr lang="en-US" altLang="ko-KR" sz="1200" dirty="0" smtClean="0"/>
              <a:t>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average = 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  <a:endParaRPr lang="en-US" altLang="ko-KR" sz="12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947098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164297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220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164297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67544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53705" y="2204864"/>
            <a:ext cx="349271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try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if(n == 0)	</a:t>
            </a:r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r>
              <a:rPr lang="en-US" altLang="ko-KR" sz="1200" b="1" dirty="0"/>
              <a:t>throw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n; </a:t>
            </a:r>
          </a:p>
          <a:p>
            <a:pPr defTabSz="180000" fontAlgn="base" latinLnBrk="0"/>
            <a:r>
              <a:rPr lang="en-US" altLang="ko-KR" sz="1200" dirty="0"/>
              <a:t>	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dirty="0"/>
              <a:t>average = sum / n;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catch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x</a:t>
            </a:r>
            <a:r>
              <a:rPr lang="en-US" altLang="ko-KR" sz="1200" b="1" dirty="0" smtClean="0"/>
              <a:t>) {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예외 발생</a:t>
            </a:r>
            <a:r>
              <a:rPr lang="en-US" altLang="ko-KR" sz="1200" b="1" dirty="0" smtClean="0"/>
              <a:t>!! ";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x &lt;&lt; "</a:t>
            </a:r>
            <a:r>
              <a:rPr lang="ko-KR" altLang="en-US" sz="1200" b="1" dirty="0" smtClean="0"/>
              <a:t>으로 나눌 수 없음</a:t>
            </a:r>
            <a:r>
              <a:rPr lang="en-US" altLang="ko-KR" sz="1200" b="1" dirty="0" smtClean="0"/>
              <a:t>" &lt;&lt; </a:t>
            </a:r>
            <a:r>
              <a:rPr lang="en-US" altLang="ko-KR" sz="1200" b="1" dirty="0" err="1" smtClean="0"/>
              <a:t>endl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average = 0;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  <a:endParaRPr lang="en-US" altLang="ko-KR" sz="1200" b="1" dirty="0" smtClean="0"/>
          </a:p>
        </p:txBody>
      </p:sp>
      <p:sp>
        <p:nvSpPr>
          <p:cNvPr id="47" name="자유형 46"/>
          <p:cNvSpPr/>
          <p:nvPr/>
        </p:nvSpPr>
        <p:spPr>
          <a:xfrm>
            <a:off x="4746416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4908437" y="2708921"/>
            <a:ext cx="496215" cy="1307176"/>
          </a:xfrm>
          <a:custGeom>
            <a:avLst/>
            <a:gdLst>
              <a:gd name="connsiteX0" fmla="*/ 492182 w 492182"/>
              <a:gd name="connsiteY0" fmla="*/ 0 h 1409700"/>
              <a:gd name="connsiteX1" fmla="*/ 101657 w 492182"/>
              <a:gd name="connsiteY1" fmla="*/ 428625 h 1409700"/>
              <a:gd name="connsiteX2" fmla="*/ 6407 w 492182"/>
              <a:gd name="connsiteY2" fmla="*/ 1000125 h 1409700"/>
              <a:gd name="connsiteX3" fmla="*/ 235007 w 49218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2" h="1409700">
                <a:moveTo>
                  <a:pt x="492182" y="0"/>
                </a:moveTo>
                <a:cubicBezTo>
                  <a:pt x="337400" y="130969"/>
                  <a:pt x="182619" y="261938"/>
                  <a:pt x="101657" y="428625"/>
                </a:cubicBezTo>
                <a:cubicBezTo>
                  <a:pt x="20694" y="595313"/>
                  <a:pt x="-15818" y="836613"/>
                  <a:pt x="6407" y="1000125"/>
                </a:cubicBezTo>
                <a:cubicBezTo>
                  <a:pt x="28632" y="1163637"/>
                  <a:pt x="131819" y="1286668"/>
                  <a:pt x="235007" y="14097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195570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426752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31692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426752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184769" y="2600325"/>
            <a:ext cx="285235" cy="108595"/>
          </a:xfrm>
          <a:custGeom>
            <a:avLst/>
            <a:gdLst>
              <a:gd name="connsiteX0" fmla="*/ 95791 w 267241"/>
              <a:gd name="connsiteY0" fmla="*/ 0 h 457200"/>
              <a:gd name="connsiteX1" fmla="*/ 541 w 267241"/>
              <a:gd name="connsiteY1" fmla="*/ 180975 h 457200"/>
              <a:gd name="connsiteX2" fmla="*/ 67216 w 267241"/>
              <a:gd name="connsiteY2" fmla="*/ 381000 h 457200"/>
              <a:gd name="connsiteX3" fmla="*/ 267241 w 267241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241" h="457200">
                <a:moveTo>
                  <a:pt x="95791" y="0"/>
                </a:moveTo>
                <a:cubicBezTo>
                  <a:pt x="50547" y="58737"/>
                  <a:pt x="5303" y="117475"/>
                  <a:pt x="541" y="180975"/>
                </a:cubicBezTo>
                <a:cubicBezTo>
                  <a:pt x="-4221" y="244475"/>
                  <a:pt x="22766" y="334963"/>
                  <a:pt x="67216" y="381000"/>
                </a:cubicBezTo>
                <a:cubicBezTo>
                  <a:pt x="111666" y="427037"/>
                  <a:pt x="189453" y="442118"/>
                  <a:pt x="267241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4882031" y="4604604"/>
            <a:ext cx="405198" cy="361950"/>
          </a:xfrm>
          <a:custGeom>
            <a:avLst/>
            <a:gdLst>
              <a:gd name="connsiteX0" fmla="*/ 405198 w 405198"/>
              <a:gd name="connsiteY0" fmla="*/ 0 h 361950"/>
              <a:gd name="connsiteX1" fmla="*/ 5148 w 405198"/>
              <a:gd name="connsiteY1" fmla="*/ 171450 h 361950"/>
              <a:gd name="connsiteX2" fmla="*/ 214698 w 405198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98" h="361950">
                <a:moveTo>
                  <a:pt x="405198" y="0"/>
                </a:moveTo>
                <a:cubicBezTo>
                  <a:pt x="221048" y="55562"/>
                  <a:pt x="36898" y="111125"/>
                  <a:pt x="5148" y="171450"/>
                </a:cubicBezTo>
                <a:cubicBezTo>
                  <a:pt x="-26602" y="231775"/>
                  <a:pt x="94048" y="296862"/>
                  <a:pt x="214698" y="3619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43608" y="5753794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예외가 발생하지 않은 경우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573325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예외가 발생한 경우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83220" y="5229200"/>
            <a:ext cx="33567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평균 </a:t>
            </a:r>
            <a:r>
              <a:rPr lang="en-US" altLang="ko-KR" sz="1200" dirty="0"/>
              <a:t>= 3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5071090" y="5230417"/>
            <a:ext cx="347533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예외 발생</a:t>
            </a:r>
            <a:r>
              <a:rPr lang="en-US" altLang="ko-KR" sz="1200" dirty="0"/>
              <a:t>!! 0</a:t>
            </a:r>
            <a:r>
              <a:rPr lang="ko-KR" altLang="en-US" sz="1200" dirty="0"/>
              <a:t>으로 나눌 수 없음</a:t>
            </a:r>
            <a:endParaRPr lang="en-US" altLang="ko-KR" sz="1200" dirty="0"/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0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72248" y="2553173"/>
            <a:ext cx="1672159" cy="272415"/>
          </a:xfrm>
          <a:prstGeom prst="wedgeRoundRectCallout">
            <a:avLst>
              <a:gd name="adj1" fmla="val -81245"/>
              <a:gd name="adj2" fmla="val -6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예외 </a:t>
            </a:r>
            <a:r>
              <a:rPr lang="ko-KR" altLang="en-US" sz="1000" dirty="0" smtClean="0"/>
              <a:t>발생</a:t>
            </a:r>
            <a:r>
              <a:rPr lang="en-US" altLang="ko-KR" sz="1000" dirty="0" smtClean="0"/>
              <a:t>. n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x</a:t>
            </a:r>
            <a:r>
              <a:rPr lang="ko-KR" altLang="en-US" sz="1000" dirty="0" smtClean="0"/>
              <a:t>에 전달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236281" y="401609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476389" y="408259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49276" y="2195289"/>
            <a:ext cx="1124529" cy="272415"/>
          </a:xfrm>
          <a:prstGeom prst="wedgeRoundRectCallout">
            <a:avLst>
              <a:gd name="adj1" fmla="val -81992"/>
              <a:gd name="adj2" fmla="val 6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오</a:t>
            </a:r>
            <a:r>
              <a:rPr lang="ko-KR" altLang="en-US" sz="1000"/>
              <a:t>류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탐지 코드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334662" y="3743682"/>
            <a:ext cx="1124529" cy="272415"/>
          </a:xfrm>
          <a:prstGeom prst="wedgeRoundRectCallout">
            <a:avLst>
              <a:gd name="adj1" fmla="val -72269"/>
              <a:gd name="adj2" fmla="val 61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예외 처리 코드</a:t>
            </a:r>
            <a:endParaRPr lang="ko-KR" altLang="en-US" sz="1000" dirty="0"/>
          </a:p>
        </p:txBody>
      </p:sp>
      <p:sp>
        <p:nvSpPr>
          <p:cNvPr id="11" name="자유형 10"/>
          <p:cNvSpPr/>
          <p:nvPr/>
        </p:nvSpPr>
        <p:spPr>
          <a:xfrm>
            <a:off x="930760" y="2576945"/>
            <a:ext cx="191458" cy="498764"/>
          </a:xfrm>
          <a:custGeom>
            <a:avLst/>
            <a:gdLst>
              <a:gd name="connsiteX0" fmla="*/ 77158 w 191458"/>
              <a:gd name="connsiteY0" fmla="*/ 0 h 498764"/>
              <a:gd name="connsiteX1" fmla="*/ 4422 w 191458"/>
              <a:gd name="connsiteY1" fmla="*/ 270164 h 498764"/>
              <a:gd name="connsiteX2" fmla="*/ 191458 w 191458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8" h="498764">
                <a:moveTo>
                  <a:pt x="77158" y="0"/>
                </a:moveTo>
                <a:cubicBezTo>
                  <a:pt x="31265" y="93518"/>
                  <a:pt x="-14628" y="187037"/>
                  <a:pt x="4422" y="270164"/>
                </a:cubicBezTo>
                <a:cubicBezTo>
                  <a:pt x="23472" y="353291"/>
                  <a:pt x="107465" y="426027"/>
                  <a:pt x="191458" y="49876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30623" y="3501736"/>
            <a:ext cx="681204" cy="1464818"/>
          </a:xfrm>
          <a:custGeom>
            <a:avLst/>
            <a:gdLst>
              <a:gd name="connsiteX0" fmla="*/ 681204 w 681204"/>
              <a:gd name="connsiteY0" fmla="*/ 0 h 1402773"/>
              <a:gd name="connsiteX1" fmla="*/ 5795 w 681204"/>
              <a:gd name="connsiteY1" fmla="*/ 602673 h 1402773"/>
              <a:gd name="connsiteX2" fmla="*/ 411041 w 681204"/>
              <a:gd name="connsiteY2" fmla="*/ 1402773 h 14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204" h="1402773">
                <a:moveTo>
                  <a:pt x="681204" y="0"/>
                </a:moveTo>
                <a:cubicBezTo>
                  <a:pt x="366013" y="184439"/>
                  <a:pt x="50822" y="368878"/>
                  <a:pt x="5795" y="602673"/>
                </a:cubicBezTo>
                <a:cubicBezTo>
                  <a:pt x="-39232" y="836468"/>
                  <a:pt x="185904" y="1119620"/>
                  <a:pt x="411041" y="140277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087222" y="3106882"/>
            <a:ext cx="134310" cy="394854"/>
          </a:xfrm>
          <a:custGeom>
            <a:avLst/>
            <a:gdLst>
              <a:gd name="connsiteX0" fmla="*/ 66168 w 66168"/>
              <a:gd name="connsiteY0" fmla="*/ 0 h 415636"/>
              <a:gd name="connsiteX1" fmla="*/ 14213 w 66168"/>
              <a:gd name="connsiteY1" fmla="*/ 31173 h 415636"/>
              <a:gd name="connsiteX2" fmla="*/ 14213 w 66168"/>
              <a:gd name="connsiteY2" fmla="*/ 114300 h 415636"/>
              <a:gd name="connsiteX3" fmla="*/ 45386 w 66168"/>
              <a:gd name="connsiteY3" fmla="*/ 135082 h 415636"/>
              <a:gd name="connsiteX4" fmla="*/ 24604 w 66168"/>
              <a:gd name="connsiteY4" fmla="*/ 197427 h 415636"/>
              <a:gd name="connsiteX5" fmla="*/ 14213 w 66168"/>
              <a:gd name="connsiteY5" fmla="*/ 228600 h 415636"/>
              <a:gd name="connsiteX6" fmla="*/ 24604 w 66168"/>
              <a:gd name="connsiteY6" fmla="*/ 280554 h 415636"/>
              <a:gd name="connsiteX7" fmla="*/ 24604 w 66168"/>
              <a:gd name="connsiteY7" fmla="*/ 311727 h 415636"/>
              <a:gd name="connsiteX8" fmla="*/ 14213 w 66168"/>
              <a:gd name="connsiteY8" fmla="*/ 394854 h 415636"/>
              <a:gd name="connsiteX9" fmla="*/ 45386 w 66168"/>
              <a:gd name="connsiteY9" fmla="*/ 405245 h 415636"/>
              <a:gd name="connsiteX10" fmla="*/ 55777 w 66168"/>
              <a:gd name="connsiteY10" fmla="*/ 415636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168" h="415636">
                <a:moveTo>
                  <a:pt x="66168" y="0"/>
                </a:moveTo>
                <a:cubicBezTo>
                  <a:pt x="48850" y="10391"/>
                  <a:pt x="28494" y="16892"/>
                  <a:pt x="14213" y="31173"/>
                </a:cubicBezTo>
                <a:cubicBezTo>
                  <a:pt x="-4192" y="49577"/>
                  <a:pt x="5590" y="99210"/>
                  <a:pt x="14213" y="114300"/>
                </a:cubicBezTo>
                <a:cubicBezTo>
                  <a:pt x="20409" y="125143"/>
                  <a:pt x="34995" y="128155"/>
                  <a:pt x="45386" y="135082"/>
                </a:cubicBezTo>
                <a:lnTo>
                  <a:pt x="24604" y="197427"/>
                </a:lnTo>
                <a:lnTo>
                  <a:pt x="14213" y="228600"/>
                </a:lnTo>
                <a:cubicBezTo>
                  <a:pt x="17677" y="245918"/>
                  <a:pt x="14807" y="265859"/>
                  <a:pt x="24604" y="280554"/>
                </a:cubicBezTo>
                <a:cubicBezTo>
                  <a:pt x="44460" y="310337"/>
                  <a:pt x="91302" y="267261"/>
                  <a:pt x="24604" y="311727"/>
                </a:cubicBezTo>
                <a:cubicBezTo>
                  <a:pt x="4618" y="341706"/>
                  <a:pt x="-13607" y="353124"/>
                  <a:pt x="14213" y="394854"/>
                </a:cubicBezTo>
                <a:cubicBezTo>
                  <a:pt x="20289" y="403967"/>
                  <a:pt x="35589" y="400347"/>
                  <a:pt x="45386" y="405245"/>
                </a:cubicBezTo>
                <a:cubicBezTo>
                  <a:pt x="49767" y="407436"/>
                  <a:pt x="52313" y="412172"/>
                  <a:pt x="55777" y="4156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5205845" y="4135582"/>
            <a:ext cx="93519" cy="457346"/>
          </a:xfrm>
          <a:custGeom>
            <a:avLst/>
            <a:gdLst>
              <a:gd name="connsiteX0" fmla="*/ 51955 w 93519"/>
              <a:gd name="connsiteY0" fmla="*/ 0 h 457346"/>
              <a:gd name="connsiteX1" fmla="*/ 0 w 93519"/>
              <a:gd name="connsiteY1" fmla="*/ 83127 h 457346"/>
              <a:gd name="connsiteX2" fmla="*/ 10391 w 93519"/>
              <a:gd name="connsiteY2" fmla="*/ 114300 h 457346"/>
              <a:gd name="connsiteX3" fmla="*/ 51955 w 93519"/>
              <a:gd name="connsiteY3" fmla="*/ 155863 h 457346"/>
              <a:gd name="connsiteX4" fmla="*/ 41564 w 93519"/>
              <a:gd name="connsiteY4" fmla="*/ 187036 h 457346"/>
              <a:gd name="connsiteX5" fmla="*/ 10391 w 93519"/>
              <a:gd name="connsiteY5" fmla="*/ 249382 h 457346"/>
              <a:gd name="connsiteX6" fmla="*/ 20782 w 93519"/>
              <a:gd name="connsiteY6" fmla="*/ 290945 h 457346"/>
              <a:gd name="connsiteX7" fmla="*/ 51955 w 93519"/>
              <a:gd name="connsiteY7" fmla="*/ 311727 h 457346"/>
              <a:gd name="connsiteX8" fmla="*/ 10391 w 93519"/>
              <a:gd name="connsiteY8" fmla="*/ 353291 h 457346"/>
              <a:gd name="connsiteX9" fmla="*/ 0 w 93519"/>
              <a:gd name="connsiteY9" fmla="*/ 384463 h 457346"/>
              <a:gd name="connsiteX10" fmla="*/ 10391 w 93519"/>
              <a:gd name="connsiteY10" fmla="*/ 426027 h 457346"/>
              <a:gd name="connsiteX11" fmla="*/ 41564 w 93519"/>
              <a:gd name="connsiteY11" fmla="*/ 446809 h 457346"/>
              <a:gd name="connsiteX12" fmla="*/ 93519 w 93519"/>
              <a:gd name="connsiteY12" fmla="*/ 457200 h 45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19" h="457346">
                <a:moveTo>
                  <a:pt x="51955" y="0"/>
                </a:moveTo>
                <a:cubicBezTo>
                  <a:pt x="38789" y="16457"/>
                  <a:pt x="0" y="52669"/>
                  <a:pt x="0" y="83127"/>
                </a:cubicBezTo>
                <a:cubicBezTo>
                  <a:pt x="0" y="94080"/>
                  <a:pt x="4025" y="105387"/>
                  <a:pt x="10391" y="114300"/>
                </a:cubicBezTo>
                <a:cubicBezTo>
                  <a:pt x="21779" y="130244"/>
                  <a:pt x="38100" y="142009"/>
                  <a:pt x="51955" y="155863"/>
                </a:cubicBezTo>
                <a:cubicBezTo>
                  <a:pt x="48491" y="166254"/>
                  <a:pt x="46462" y="177239"/>
                  <a:pt x="41564" y="187036"/>
                </a:cubicBezTo>
                <a:cubicBezTo>
                  <a:pt x="1277" y="267609"/>
                  <a:pt x="36509" y="171028"/>
                  <a:pt x="10391" y="249382"/>
                </a:cubicBezTo>
                <a:cubicBezTo>
                  <a:pt x="13855" y="263236"/>
                  <a:pt x="12860" y="279063"/>
                  <a:pt x="20782" y="290945"/>
                </a:cubicBezTo>
                <a:cubicBezTo>
                  <a:pt x="27709" y="301336"/>
                  <a:pt x="47317" y="300132"/>
                  <a:pt x="51955" y="311727"/>
                </a:cubicBezTo>
                <a:cubicBezTo>
                  <a:pt x="64995" y="344326"/>
                  <a:pt x="25061" y="348401"/>
                  <a:pt x="10391" y="353291"/>
                </a:cubicBezTo>
                <a:cubicBezTo>
                  <a:pt x="6927" y="363682"/>
                  <a:pt x="0" y="373510"/>
                  <a:pt x="0" y="384463"/>
                </a:cubicBezTo>
                <a:cubicBezTo>
                  <a:pt x="0" y="398744"/>
                  <a:pt x="2469" y="414144"/>
                  <a:pt x="10391" y="426027"/>
                </a:cubicBezTo>
                <a:cubicBezTo>
                  <a:pt x="17318" y="436418"/>
                  <a:pt x="30394" y="441224"/>
                  <a:pt x="41564" y="446809"/>
                </a:cubicBezTo>
                <a:cubicBezTo>
                  <a:pt x="66727" y="459391"/>
                  <a:pt x="69741" y="457200"/>
                  <a:pt x="93519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5926</TotalTime>
  <Words>788</Words>
  <Application>Microsoft Office PowerPoint</Application>
  <PresentationFormat>화면 슬라이드 쇼(4:3)</PresentationFormat>
  <Paragraphs>270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바탕</vt:lpstr>
      <vt:lpstr>휴먼편지체</vt:lpstr>
      <vt:lpstr>Wingdings</vt:lpstr>
      <vt:lpstr>Wingdings 2</vt:lpstr>
      <vt:lpstr>가을</vt:lpstr>
      <vt:lpstr>제9장  C++ 객체적 프로그래밍 4단계</vt:lpstr>
      <vt:lpstr>실행 오류의 종류와 원인</vt:lpstr>
      <vt:lpstr>예제1) 예외 상황에 대한 대처가 없는 프로그램</vt:lpstr>
      <vt:lpstr>예제2) if문과 리턴 값을 이용한 오류 처리</vt:lpstr>
      <vt:lpstr>예제3) 리턴 값과 참조 매개 변수를 이용한 오류 처리</vt:lpstr>
      <vt:lpstr>예외</vt:lpstr>
      <vt:lpstr>C++ 예외 처리 기본 형식</vt:lpstr>
      <vt:lpstr>throw와 catch</vt:lpstr>
      <vt:lpstr>try-throw-catch의 예외 처리 과정</vt:lpstr>
      <vt:lpstr>예제4) 0으로 나누는 예외 처리</vt:lpstr>
      <vt:lpstr>throw와 catch의 예</vt:lpstr>
      <vt:lpstr>예제5) 지수 승 계산을 예외 처리 코드로 재작성(완결판)</vt:lpstr>
      <vt:lpstr>예제6) 문자열을 정수로 변환하기</vt:lpstr>
      <vt:lpstr>다중 try { } 블록</vt:lpstr>
      <vt:lpstr>throw 사용 시 주의 사항</vt:lpstr>
      <vt:lpstr>수행 과제(9)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461</cp:revision>
  <cp:lastPrinted>2013-07-12T10:03:23Z</cp:lastPrinted>
  <dcterms:created xsi:type="dcterms:W3CDTF">2011-08-27T14:53:28Z</dcterms:created>
  <dcterms:modified xsi:type="dcterms:W3CDTF">2020-05-08T05:30:27Z</dcterms:modified>
</cp:coreProperties>
</file>