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44" r:id="rId2"/>
  </p:sldMasterIdLst>
  <p:notesMasterIdLst>
    <p:notesMasterId r:id="rId49"/>
  </p:notesMasterIdLst>
  <p:sldIdLst>
    <p:sldId id="256" r:id="rId3"/>
    <p:sldId id="268" r:id="rId4"/>
    <p:sldId id="269" r:id="rId5"/>
    <p:sldId id="270" r:id="rId6"/>
    <p:sldId id="273" r:id="rId7"/>
    <p:sldId id="271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90" r:id="rId20"/>
    <p:sldId id="285" r:id="rId21"/>
    <p:sldId id="286" r:id="rId22"/>
    <p:sldId id="287" r:id="rId23"/>
    <p:sldId id="291" r:id="rId24"/>
    <p:sldId id="293" r:id="rId25"/>
    <p:sldId id="292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12" r:id="rId40"/>
    <p:sldId id="313" r:id="rId41"/>
    <p:sldId id="310" r:id="rId42"/>
    <p:sldId id="311" r:id="rId43"/>
    <p:sldId id="309" r:id="rId44"/>
    <p:sldId id="307" r:id="rId45"/>
    <p:sldId id="314" r:id="rId46"/>
    <p:sldId id="315" r:id="rId47"/>
    <p:sldId id="267" r:id="rId48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059B5-913C-44CC-9CFC-1FD88D3DE93F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70647-13B5-468C-A7F4-0D227E9FC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5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6B9D-0DD3-4A5E-868B-4196B804FDD9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44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FCCD-D04D-4D38-B58A-6ADBB6CBFF83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62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2276-2DE2-486B-8F22-4F0F76E8624F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67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9E74A-AEDF-49AD-88E7-68FFAF924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72208-621B-4456-93B3-2A9F03F3B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C9E91-7744-4F29-9AEC-CDF6B595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EC1BC95-7363-4716-A839-5FF0CC4357FA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DB19D-1F6F-4A5B-9967-1946E0AF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78C2B-F6D9-482B-825C-B6B06C6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35782" y="6356351"/>
            <a:ext cx="2779568" cy="365125"/>
          </a:xfrm>
        </p:spPr>
        <p:txBody>
          <a:bodyPr/>
          <a:lstStyle>
            <a:lvl1pPr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112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9D3C6-3667-4C4B-BCB6-5A4C2FF4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532FA-E81C-4704-ADA0-F10CAF50D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FA618-DC98-4398-805C-4F575292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A577725-B5C0-44ED-AF45-59F8A9F4349B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07F01-31CE-4084-A34C-1A13B175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C8BD6843-6A5A-47D4-8E71-7EC37EE98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5083" y="6336840"/>
            <a:ext cx="3502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13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AE405-9724-4B43-8958-AC445690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27BB2-1756-4DCF-8B8A-3D0B7490B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4A918-4DBA-467D-85A2-2CB4B301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6C93C32-88B6-4CD3-AFBB-E19761FFEC02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C8F0D-C0E6-4BA7-B75C-7C502A0C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C4A32-9C8A-407B-94CB-6EF643F2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768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11701-F7A1-442F-A8DA-00BF6CAA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585C4-FD30-4222-B484-06526A3BD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E5C072-65D8-4938-8B32-A9A87ADA8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C0787A-AD41-436B-8AFB-E81FE4A5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FF9BB1B-CD1E-49D6-9C04-392B497168CB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ED514-344F-4C66-AF64-5934EECA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267D8-0AE1-4BA2-9CA4-D307D687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59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982AB-9CCD-4F1F-977F-01AD0CC1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B0923-15E8-4180-A25E-4F21C465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E68FFD-CD85-46B3-B2C0-EAE19354E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9C9E9F-F8B2-499A-B32D-0BA594DB0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BB9A4B-255D-40DB-98EC-58C7BE150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2B97E2-2420-49E0-9851-B44960CE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46E3C1-6405-4471-8D90-D121F4EABDC2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99F54B-71CB-4844-90F6-F8E8AF87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A58E68-C52D-4299-9F95-D07C5850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1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D8428-1E57-4BB6-B388-D2506B7E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CD05EA-AE40-4CCF-9126-AE9E5B85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4EA7E3D-6E54-4588-8FBF-ACEF293D0A77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60D5D8-F80F-4791-AB0D-99C5B01D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9C4068-DECB-44BE-8A37-343433F3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638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71C6A6-8877-4873-9818-87E3DE2A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1C13C62-EC45-4BE7-90AC-48257D42FCD8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B18D16-8A0D-4F1D-AE16-899D76B2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E04AC0-CADB-433C-826C-0A78C485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16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3AF15-CD71-443B-BAD2-AA9A7C2C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4EF68-CF44-4DB7-8271-F14954B87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0FED8-972C-4D0E-9C50-897049340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36D1F-7DD2-49F4-A49B-D386FB5D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0DFC2F-7762-47B4-B5C2-6FA5002959F7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3AFC2-FFFB-4B20-B178-0DB871D9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7BA9F0-EFB8-4113-96A2-A6E48DD1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78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F948-8891-4E99-8B59-AE4657F97159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8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7D53A-E85C-4B72-BECD-D70FEC1E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3613EA-BDEB-4B14-A5DB-FE3E75F15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9BFA08-115F-4B54-9DFB-C59B6C71B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BBCAE-F07C-4EBF-B1D1-8D604174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C7B5D5-EFBC-42AE-A77B-D24690ED22F3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A7D47-FC01-4066-93EF-155346AE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775E91-F4E7-4656-9D4D-16BE8363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41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8F2FC-A3ED-491D-A5DC-66580C60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379031-A4D5-4506-A744-E4F778C04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6081B-2E86-4E7C-B7C8-AB66B03E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C0E5778-825D-44C3-BA03-C3F4C1A16025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FE82A-5E1E-4CE6-98C8-3BF96354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273D8-D8BA-4945-BC34-8390CA57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29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9D15EB-F427-4A98-A47E-CD62ECAAD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6B0861-5C48-46F8-BD8A-5E4548A36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11870-A51C-4551-B2CE-27683518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D2A7ED-6719-4C11-B6EC-BEFA63125374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17E49-6C18-4B6C-AA0B-83151CA2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4E177-313D-4618-97EA-D2A0A82E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3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6AE5-5483-4D8F-89A4-BCFDA7B6642E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36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15B4-978A-43D9-A3F9-74A7459EB8C7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0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64E2-6600-4D36-AE54-60361BA3B75C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8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8CA7-D7DB-41E7-9590-CFFF4EDEE7CA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4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8234-21BF-46D8-A5A2-964C60051BA4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0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83CD-7865-4716-931E-6D4110FA4CA3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0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1B9D-760B-4294-A71D-E25A50B7745A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2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5B0BCD-4AFD-4076-8404-AF14EB6BC108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1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Clr>
          <a:schemeClr val="accent5"/>
        </a:buClr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533BCA-C0F7-4ED3-AFD4-8DAA5BDA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1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FB288B-034D-41E4-9124-6B40725D2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71353"/>
            <a:ext cx="7886700" cy="4705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F851D-D7E1-430F-9E87-3E7FC108F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5083" y="6336840"/>
            <a:ext cx="3502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2D9D9-B1C7-4A88-8E41-9A5236545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77593" y="6356351"/>
            <a:ext cx="283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accent5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41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3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9C65-8B76-4D99-AF67-96A9E0FCC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48866"/>
            <a:ext cx="6858000" cy="2387600"/>
          </a:xfrm>
        </p:spPr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자바 프로그래밍 </a:t>
            </a:r>
            <a:r>
              <a:rPr lang="en-US" altLang="ko-KR" dirty="0"/>
              <a:t>2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80C365-1D64-4787-ABE5-4D2479D7E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28541"/>
            <a:ext cx="6858000" cy="1655762"/>
          </a:xfrm>
        </p:spPr>
        <p:txBody>
          <a:bodyPr/>
          <a:lstStyle/>
          <a:p>
            <a:endParaRPr lang="en-US" altLang="ko-KR" b="1" dirty="0"/>
          </a:p>
          <a:p>
            <a:r>
              <a:rPr lang="en-US" altLang="ko-KR" b="1" dirty="0"/>
              <a:t>2019.10.24</a:t>
            </a:r>
          </a:p>
          <a:p>
            <a:r>
              <a:rPr lang="en-US" altLang="ko-KR" b="1" dirty="0"/>
              <a:t>9</a:t>
            </a:r>
            <a:r>
              <a:rPr lang="ko-KR" altLang="en-US" b="1" dirty="0"/>
              <a:t>주차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D7CDED-7FBD-4624-92F6-F080F585C2D0}"/>
              </a:ext>
            </a:extLst>
          </p:cNvPr>
          <p:cNvSpPr/>
          <p:nvPr/>
        </p:nvSpPr>
        <p:spPr>
          <a:xfrm>
            <a:off x="1395718" y="894506"/>
            <a:ext cx="6352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3339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AF501-35BD-4320-BDF5-67D17E76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717ED-C2F1-4B17-8C17-543B79FF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추상 클래스</a:t>
            </a:r>
            <a:r>
              <a:rPr lang="en-US" altLang="ko-KR" dirty="0"/>
              <a:t>(abstract class)</a:t>
            </a:r>
            <a:r>
              <a:rPr lang="ko-KR" altLang="en-US" dirty="0"/>
              <a:t>란</a:t>
            </a:r>
            <a:r>
              <a:rPr lang="en-US" altLang="ko-KR" dirty="0"/>
              <a:t> </a:t>
            </a:r>
            <a:r>
              <a:rPr lang="ko-KR" altLang="en-US" dirty="0"/>
              <a:t>몸체가 구현되지 않은 메소드를 가지고 있는 클래스를 의미한다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추상 클래스는 추상적인 개념을 표현하는데 적당하다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7C1CDB-8E43-48E0-BECF-080C5EC31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BD7A262-4DD9-4B78-87EC-DF88822CF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3060647"/>
            <a:ext cx="44386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706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AF501-35BD-4320-BDF5-67D17E76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717ED-C2F1-4B17-8C17-543B79FF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추상 클래스</a:t>
            </a:r>
            <a:r>
              <a:rPr lang="en-US" altLang="ko-KR" dirty="0"/>
              <a:t>(abstract class)</a:t>
            </a:r>
            <a:r>
              <a:rPr lang="ko-KR" altLang="en-US" dirty="0"/>
              <a:t>란</a:t>
            </a:r>
            <a:r>
              <a:rPr lang="en-US" altLang="ko-KR" dirty="0"/>
              <a:t> </a:t>
            </a:r>
            <a:r>
              <a:rPr lang="ko-KR" altLang="en-US" dirty="0"/>
              <a:t>몸체가 구현되지 않은 메소드를 가지고 있는 클래스를 의미한다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추상 클래스는 추상적인 개념을 표현하는데 적당하다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7C1CDB-8E43-48E0-BECF-080C5EC31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3DF563-F1B7-4720-A4F1-A1BA471E5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644" y="3010313"/>
            <a:ext cx="3724712" cy="7015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CFF3C3-FC9F-4B60-927A-FFC826429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12" y="4468174"/>
            <a:ext cx="3762375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D52ED1-F35F-4CDF-8568-F2AACBD79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776" y="5578473"/>
            <a:ext cx="4086225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212399-DA3B-4159-893C-7B6E5275D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38" y="4426406"/>
            <a:ext cx="3867150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9CCA6C6-0E87-4D29-B571-24B890358118}"/>
              </a:ext>
            </a:extLst>
          </p:cNvPr>
          <p:cNvCxnSpPr/>
          <p:nvPr/>
        </p:nvCxnSpPr>
        <p:spPr>
          <a:xfrm flipV="1">
            <a:off x="2082000" y="3711885"/>
            <a:ext cx="2490000" cy="7562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992C3A0-7761-4F25-BBBD-137DAAD5A30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4504889" y="3711885"/>
            <a:ext cx="67111" cy="1866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EAF15C4-6596-4899-A36C-61BDE5E0F82D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4572000" y="3711885"/>
            <a:ext cx="2437613" cy="7145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DB6158-2032-4ACA-AFB9-0B91CE2C5C05}"/>
              </a:ext>
            </a:extLst>
          </p:cNvPr>
          <p:cNvSpPr/>
          <p:nvPr/>
        </p:nvSpPr>
        <p:spPr>
          <a:xfrm>
            <a:off x="3127590" y="3248029"/>
            <a:ext cx="3306766" cy="278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97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B51E1-3174-4EDF-898F-7315A236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566E1-4264-41A1-80D0-B64FB4CA5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도형은 위치</a:t>
            </a:r>
            <a:r>
              <a:rPr lang="en-US" altLang="ko-KR" dirty="0"/>
              <a:t>, </a:t>
            </a:r>
            <a:r>
              <a:rPr lang="ko-KR" altLang="en-US" dirty="0"/>
              <a:t>회전 각도</a:t>
            </a:r>
            <a:r>
              <a:rPr lang="en-US" altLang="ko-KR" dirty="0"/>
              <a:t>, </a:t>
            </a:r>
            <a:r>
              <a:rPr lang="ko-KR" altLang="en-US" dirty="0"/>
              <a:t>선 색상</a:t>
            </a:r>
            <a:r>
              <a:rPr lang="en-US" altLang="ko-KR" dirty="0"/>
              <a:t>, </a:t>
            </a:r>
            <a:r>
              <a:rPr lang="ko-KR" altLang="en-US" dirty="0"/>
              <a:t>채우는 색 등의 속성을 공유한다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그리는 법은 서로 다르다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ACD555-C95E-471E-8F8A-6909913A3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126EAFD-9127-42BE-9460-E7F49A69B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7" y="2969353"/>
            <a:ext cx="45053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422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A00ED-2762-47F6-AF1F-65274F0F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32349-1ACE-447A-A6C3-11CDC983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F764E5-8F14-46BA-B369-9535FEDE5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17AF38-62DA-4513-AA3C-BEC739FAE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933575"/>
            <a:ext cx="3162300" cy="1495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0A7A83-B6C4-431E-829B-9F411EC6B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18" y="3910013"/>
            <a:ext cx="3867150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CC5B1C-8065-476B-BF7B-82D445BF3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5228303"/>
            <a:ext cx="3657600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264F47-314B-4D9D-A0E2-6AD69F0BB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657" y="3900746"/>
            <a:ext cx="3857625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0F35CCE-14B4-41D4-BCCD-E4754EFD37E4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2052293" y="3429000"/>
            <a:ext cx="2519707" cy="48101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DFC3BA3-F9A9-4B29-96E2-A60FD4E478F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4572000" y="3429000"/>
            <a:ext cx="0" cy="179930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981C436-34AF-4A1A-B205-6E9960B3DE73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572000" y="3429000"/>
            <a:ext cx="2519707" cy="47174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B54C64-49F3-4CDB-96DF-00958BB3EB69}"/>
              </a:ext>
            </a:extLst>
          </p:cNvPr>
          <p:cNvSpPr/>
          <p:nvPr/>
        </p:nvSpPr>
        <p:spPr>
          <a:xfrm>
            <a:off x="419450" y="4269996"/>
            <a:ext cx="3556894" cy="618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C35B12-895D-49B1-AA3B-77BC720A507E}"/>
              </a:ext>
            </a:extLst>
          </p:cNvPr>
          <p:cNvSpPr/>
          <p:nvPr/>
        </p:nvSpPr>
        <p:spPr>
          <a:xfrm>
            <a:off x="2990850" y="5588286"/>
            <a:ext cx="3409945" cy="618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CF4AF1-A2EE-4606-9397-C1FB8780B2DC}"/>
              </a:ext>
            </a:extLst>
          </p:cNvPr>
          <p:cNvSpPr/>
          <p:nvPr/>
        </p:nvSpPr>
        <p:spPr>
          <a:xfrm>
            <a:off x="5437913" y="4269996"/>
            <a:ext cx="3587369" cy="618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DD3F54-2641-4DC9-920C-8A43352FBBC6}"/>
              </a:ext>
            </a:extLst>
          </p:cNvPr>
          <p:cNvSpPr/>
          <p:nvPr/>
        </p:nvSpPr>
        <p:spPr>
          <a:xfrm>
            <a:off x="3328925" y="3037972"/>
            <a:ext cx="2476258" cy="222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63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4811C-0904-4EFF-BD99-3ECFE302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BEA64-AF15-429B-AB13-9119CCB6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r>
              <a:rPr lang="ko-KR" altLang="en-US" dirty="0"/>
              <a:t>이란 객체들의 타입이 다르면 똑같은 메시지가 </a:t>
            </a:r>
            <a:br>
              <a:rPr lang="en-US" altLang="ko-KR" dirty="0"/>
            </a:br>
            <a:r>
              <a:rPr lang="ko-KR" altLang="en-US" dirty="0"/>
              <a:t>전달되더라도 서로 다른 동작을 하는 것</a:t>
            </a:r>
            <a:endParaRPr lang="en-US" altLang="ko-KR" dirty="0"/>
          </a:p>
          <a:p>
            <a:r>
              <a:rPr lang="ko-KR" altLang="en-US" dirty="0"/>
              <a:t>다형성은 하나의 코드로 다양한 타입의 객체를 처리하는 중요한 기술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동물들이 여럿 있을 때 동물들이 소리를 내게 하고 싶으면 그냥 </a:t>
            </a:r>
            <a:r>
              <a:rPr lang="en-US" altLang="ko-KR" dirty="0"/>
              <a:t>speak </a:t>
            </a:r>
            <a:r>
              <a:rPr lang="ko-KR" altLang="en-US" dirty="0"/>
              <a:t>라고 하면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타입을 고려할 필요가 없다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B0FEE6-6DB5-4C78-9F23-A241C331B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777C2C0-C894-4B5D-95F8-E95DF678A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02" y="3305537"/>
            <a:ext cx="2786795" cy="2871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138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5563F-D68D-4D9B-BDEC-F16902FD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자바에서의 자료형 검사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0D00E-1024-4F88-AE25-97DE2D74D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A</a:t>
            </a:r>
            <a:r>
              <a:rPr lang="ko-KR" altLang="en-US" dirty="0"/>
              <a:t>의 참조 변수로 클래스 </a:t>
            </a:r>
            <a:r>
              <a:rPr lang="en-US" altLang="ko-KR" dirty="0"/>
              <a:t>B</a:t>
            </a:r>
            <a:r>
              <a:rPr lang="ko-KR" altLang="en-US" dirty="0"/>
              <a:t>의 객체를 참조할 수는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073B9A-48E0-476A-9C91-E2FBB3B05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9F8AD3-1EC1-42FA-8348-C9DB8AE0A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2350569"/>
            <a:ext cx="5467350" cy="3581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FBD81C0-938E-43B4-9820-AAA7391C4575}"/>
              </a:ext>
            </a:extLst>
          </p:cNvPr>
          <p:cNvSpPr/>
          <p:nvPr/>
        </p:nvSpPr>
        <p:spPr>
          <a:xfrm>
            <a:off x="2691012" y="5020765"/>
            <a:ext cx="2227497" cy="404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992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9BD2E-82DA-4C03-9D91-F7FB1B7F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상향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5D13E-973D-430E-8BB1-96B67B34E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 클래스의 참조 변수는 자식 클래스의 객체를 참조할 수 있다</a:t>
            </a:r>
            <a:endParaRPr lang="en-US" altLang="ko-KR" dirty="0"/>
          </a:p>
          <a:p>
            <a:r>
              <a:rPr lang="ko-KR" altLang="en-US" dirty="0"/>
              <a:t>그 이유는 간단히 말하자면 자식 클래스 객체 안에 부모 클래스 부분이 있기 때문이다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888FE7-D4AD-4B13-8075-3A8CA9599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F84D9E-CAEA-43AD-822D-ABE57BCD2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2799428"/>
            <a:ext cx="55149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06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1644B-3165-4848-A26D-C4DC9D89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상향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D4547-9A4C-4B99-8945-41E05195C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예로 </a:t>
            </a:r>
            <a:r>
              <a:rPr lang="en-US" altLang="ko-KR" dirty="0"/>
              <a:t>Rectangle, Triangle, Circle</a:t>
            </a:r>
            <a:r>
              <a:rPr lang="ko-KR" altLang="en-US" dirty="0"/>
              <a:t>등의 도형 클래스가 부모 클래스인 </a:t>
            </a:r>
            <a:r>
              <a:rPr lang="en-US" altLang="ko-KR" dirty="0"/>
              <a:t>Shape </a:t>
            </a:r>
            <a:r>
              <a:rPr lang="ko-KR" altLang="en-US" dirty="0"/>
              <a:t>클래스로부터 상속되었다고 가정하자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69640B-184C-41F7-817C-FF175EAB2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E17089D-AA08-4F0A-8219-F223D16E6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62" y="2955907"/>
            <a:ext cx="52673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999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C2C59-80FA-4A13-8427-7B4C06BF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상향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764F55-7984-4A52-AA5D-90E1120E8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5BFCF9-EAC8-4D55-AA15-FA54721A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60" y="1471354"/>
            <a:ext cx="4054179" cy="446743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EC40D6-DEA4-4C10-A953-2CE772B8F7CA}"/>
              </a:ext>
            </a:extLst>
          </p:cNvPr>
          <p:cNvSpPr/>
          <p:nvPr/>
        </p:nvSpPr>
        <p:spPr>
          <a:xfrm>
            <a:off x="1507106" y="5111014"/>
            <a:ext cx="2872389" cy="539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543076-5D14-4FD3-A2CC-94B3D7D0C1A1}"/>
              </a:ext>
            </a:extLst>
          </p:cNvPr>
          <p:cNvSpPr txBox="1"/>
          <p:nvPr/>
        </p:nvSpPr>
        <p:spPr>
          <a:xfrm>
            <a:off x="3535059" y="5713834"/>
            <a:ext cx="51550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Rectangle</a:t>
            </a:r>
            <a:r>
              <a:rPr lang="ko-KR" altLang="en-US" dirty="0"/>
              <a:t> 객체를 </a:t>
            </a:r>
            <a:r>
              <a:rPr lang="en-US" altLang="ko-KR" dirty="0"/>
              <a:t>Shape </a:t>
            </a:r>
            <a:r>
              <a:rPr lang="ko-KR" altLang="en-US" dirty="0"/>
              <a:t>변수로 가리킬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830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1EED2-F6F2-43EF-A028-46D51881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상향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6FABE-A863-4D00-B6F1-0DD7B7D0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서브 클래스 객체는 수퍼 클래스 객체를 포함하고 있기 때문이다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D1E645-28DC-47BA-9E25-29DBCCBEF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34ADED1-5E3E-4066-ABB0-B04CF4A14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" y="2780598"/>
            <a:ext cx="73818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89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F532A-69D2-4BF6-B79E-1DC75A03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FD11F-0EBE-4A35-96B9-40A2A80DB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기존에 존재하는 클래스로부터 코드와 데이터를 이어받고 </a:t>
            </a:r>
            <a:br>
              <a:rPr lang="en-US" altLang="ko-KR" sz="1600" dirty="0"/>
            </a:br>
            <a:r>
              <a:rPr lang="ko-KR" altLang="en-US" sz="1600" dirty="0"/>
              <a:t>자신이 필요한 기능을 추가하는 기법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BD5C08-F527-43D8-A35E-0EEB13F1D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AE8AD78-9461-465B-8C80-F020FD93F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101" y="2356267"/>
            <a:ext cx="5505369" cy="398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CE07D97-919E-49FE-B3A9-D85FDA42E75B}"/>
              </a:ext>
            </a:extLst>
          </p:cNvPr>
          <p:cNvSpPr/>
          <p:nvPr/>
        </p:nvSpPr>
        <p:spPr>
          <a:xfrm>
            <a:off x="4093828" y="4404220"/>
            <a:ext cx="813732" cy="159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FC57BA-E2CC-45C3-B0C8-E8935A734973}"/>
              </a:ext>
            </a:extLst>
          </p:cNvPr>
          <p:cNvSpPr/>
          <p:nvPr/>
        </p:nvSpPr>
        <p:spPr>
          <a:xfrm>
            <a:off x="2333538" y="2356267"/>
            <a:ext cx="4762932" cy="1682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4F85945-E53A-4348-8D46-7530FAFDC6F5}"/>
              </a:ext>
            </a:extLst>
          </p:cNvPr>
          <p:cNvCxnSpPr>
            <a:cxnSpLocks/>
          </p:cNvCxnSpPr>
          <p:nvPr/>
        </p:nvCxnSpPr>
        <p:spPr>
          <a:xfrm>
            <a:off x="4572000" y="4039095"/>
            <a:ext cx="0" cy="3651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690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0E42C-773D-4E96-B237-08EE097F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상향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ADA3-4653-47BD-88DC-C0DB7B4FC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Shape </a:t>
            </a:r>
            <a:r>
              <a:rPr lang="ko-KR" altLang="en-US" dirty="0"/>
              <a:t>변수 </a:t>
            </a:r>
            <a:r>
              <a:rPr lang="en-US" altLang="ko-KR" dirty="0"/>
              <a:t>s</a:t>
            </a:r>
            <a:r>
              <a:rPr lang="ko-KR" altLang="en-US" dirty="0"/>
              <a:t>는 </a:t>
            </a:r>
            <a:r>
              <a:rPr lang="en-US" altLang="ko-KR" dirty="0"/>
              <a:t>Rectangle </a:t>
            </a:r>
            <a:r>
              <a:rPr lang="ko-KR" altLang="en-US" dirty="0"/>
              <a:t>객체를 가리킬 수 있지만 </a:t>
            </a:r>
            <a:br>
              <a:rPr lang="en-US" altLang="ko-KR" dirty="0"/>
            </a:br>
            <a:r>
              <a:rPr lang="en-US" altLang="ko-KR" b="1" dirty="0"/>
              <a:t>Shape </a:t>
            </a:r>
            <a:r>
              <a:rPr lang="ko-KR" altLang="en-US" b="1" dirty="0"/>
              <a:t>클래스의 필드와 메소드에만 접근할 수 있고 </a:t>
            </a:r>
            <a:br>
              <a:rPr lang="en-US" altLang="ko-KR" b="1" dirty="0"/>
            </a:br>
            <a:r>
              <a:rPr lang="en-US" altLang="ko-KR" b="1" dirty="0"/>
              <a:t>Rectangle </a:t>
            </a:r>
            <a:r>
              <a:rPr lang="ko-KR" altLang="en-US" b="1" dirty="0"/>
              <a:t>클래스의 필드와 메소드는 접근이 불가능하다</a:t>
            </a:r>
            <a:r>
              <a:rPr lang="en-US" altLang="ko-KR" b="1" dirty="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B54CCD-FCC1-4FED-8E48-17B647B2D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968004-7FD1-479A-9FE8-8C7652143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831983"/>
            <a:ext cx="5353050" cy="26955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D1972AC-EDD0-4086-816B-E4011F2DAA51}"/>
              </a:ext>
            </a:extLst>
          </p:cNvPr>
          <p:cNvSpPr/>
          <p:nvPr/>
        </p:nvSpPr>
        <p:spPr>
          <a:xfrm>
            <a:off x="2729514" y="4451783"/>
            <a:ext cx="2227497" cy="639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2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48307-DC0A-439F-A5C9-7E3644D8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상향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B5D2A-1CA4-4B1B-9233-4390A701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s</a:t>
            </a:r>
            <a:r>
              <a:rPr lang="ko-KR" altLang="en-US" dirty="0"/>
              <a:t>를 통해서는 </a:t>
            </a:r>
            <a:r>
              <a:rPr lang="en-US" altLang="ko-KR" dirty="0" err="1"/>
              <a:t>x,y</a:t>
            </a:r>
            <a:r>
              <a:rPr lang="ko-KR" altLang="en-US" dirty="0"/>
              <a:t>만 사용할 수 있고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r</a:t>
            </a:r>
            <a:r>
              <a:rPr lang="ko-KR" altLang="en-US" dirty="0"/>
              <a:t>을 통해서는 모든 필드가 사용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C54A89-A570-4C1D-AF5A-2FCC2E1E6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9C6CE54-9BEB-4550-B8EA-0F686B4C5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432" y="2567294"/>
            <a:ext cx="5381135" cy="336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516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090D5-EE56-4F6B-A683-532AFB0F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상향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C37BD-D3B0-4968-820E-77C809BBF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ko-KR" altLang="en-US" dirty="0"/>
              <a:t>를 통하여 </a:t>
            </a:r>
            <a:r>
              <a:rPr lang="en-US" altLang="ko-KR" dirty="0"/>
              <a:t>Rectangle </a:t>
            </a:r>
            <a:r>
              <a:rPr lang="ko-KR" altLang="en-US" dirty="0"/>
              <a:t>클래스의 필드와 메소드를 사용하고자 할 때는 </a:t>
            </a:r>
            <a:br>
              <a:rPr lang="en-US" altLang="ko-KR" dirty="0"/>
            </a:br>
            <a:r>
              <a:rPr lang="ko-KR" altLang="en-US" dirty="0"/>
              <a:t>어떻게 하여야 하는가</a:t>
            </a:r>
            <a:r>
              <a:rPr lang="en-US" altLang="ko-KR" dirty="0"/>
              <a:t>? 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4A20F1-3B92-446A-8A92-10BB4E201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7CDBCF-DBD0-4D8E-AA7A-1F536156D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658" y="2566074"/>
            <a:ext cx="6222684" cy="283049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925173-E8D9-4E4F-BC07-81C1087AE048}"/>
              </a:ext>
            </a:extLst>
          </p:cNvPr>
          <p:cNvSpPr/>
          <p:nvPr/>
        </p:nvSpPr>
        <p:spPr>
          <a:xfrm>
            <a:off x="2582352" y="4049934"/>
            <a:ext cx="4492216" cy="666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B5C7CE-91D1-4A2C-821F-ADCFD14D2443}"/>
              </a:ext>
            </a:extLst>
          </p:cNvPr>
          <p:cNvSpPr txBox="1"/>
          <p:nvPr/>
        </p:nvSpPr>
        <p:spPr>
          <a:xfrm>
            <a:off x="1983936" y="4917325"/>
            <a:ext cx="69920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Rectangle </a:t>
            </a:r>
            <a:r>
              <a:rPr lang="ko-KR" altLang="en-US" dirty="0"/>
              <a:t>클래스에 </a:t>
            </a:r>
            <a:r>
              <a:rPr lang="en-US" altLang="ko-KR" dirty="0" err="1"/>
              <a:t>setWidth</a:t>
            </a:r>
            <a:r>
              <a:rPr lang="en-US" altLang="ko-KR" dirty="0"/>
              <a:t>, </a:t>
            </a:r>
            <a:r>
              <a:rPr lang="en-US" altLang="ko-KR" dirty="0" err="1"/>
              <a:t>setHeight</a:t>
            </a:r>
            <a:r>
              <a:rPr lang="en-US" altLang="ko-KR" dirty="0"/>
              <a:t> </a:t>
            </a:r>
            <a:r>
              <a:rPr lang="ko-KR" altLang="en-US" dirty="0"/>
              <a:t>메소드가 있을 때 접근법</a:t>
            </a:r>
          </a:p>
        </p:txBody>
      </p:sp>
    </p:spTree>
    <p:extLst>
      <p:ext uri="{BB962C8B-B14F-4D97-AF65-F5344CB8AC3E}">
        <p14:creationId xmlns:p14="http://schemas.microsoft.com/office/powerpoint/2010/main" val="382682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F6AF6-6EE9-40AE-A6C6-16498DD8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하향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E060-D734-4342-A1D1-6EDB0E6E2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자식 클래스 참조 변수로 부모 클래스 객체를 참조하는 것으로 일반적인 상황에서는 컴파일 오류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 자식 클래스 객체인데 형변환에 의하여 일시적으로 부모 클래스 </a:t>
            </a:r>
            <a:br>
              <a:rPr lang="en-US" altLang="ko-KR" dirty="0"/>
            </a:br>
            <a:r>
              <a:rPr lang="ko-KR" altLang="en-US" dirty="0"/>
              <a:t>참조 변수에 의하여 참조되고 있는 경우는 가능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4286CD-768D-43E5-8569-0EDF3BCEF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1B8FA6-E1AE-4AE4-8B7C-C344C3B96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906" y="4418446"/>
            <a:ext cx="4968188" cy="7888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E6DA9F-8BD1-4931-964A-2DF5AFF41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906" y="2439554"/>
            <a:ext cx="4875444" cy="58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11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68FE8-5785-44BA-93BD-5C18B1D9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메소드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E5EBD-1EDA-4BDB-9318-E777D9848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도형은 그리는 방법이 서로 다르므로 도형의 종류에 맞게 </a:t>
            </a:r>
            <a:r>
              <a:rPr lang="en-US" altLang="ko-KR" dirty="0"/>
              <a:t>draw()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ko-KR" altLang="en-US" dirty="0"/>
              <a:t>호출해야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4B6D60-64A7-45FC-98F6-374C21190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35E3775-1C63-4643-BD59-8428DE0F7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301" y="2768491"/>
            <a:ext cx="5738813" cy="280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630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C1307-6A3F-4EB2-8963-1063829C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 </a:t>
            </a:r>
            <a:r>
              <a:rPr lang="ko-KR" altLang="en-US" dirty="0"/>
              <a:t>동적 메소드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C8807-5653-4CD9-A693-E8E867EEA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A3BD6C-6B57-41A7-A236-982F51140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D3AE37-BB9B-4AA1-B005-F2CAD18B1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90" y="2113963"/>
            <a:ext cx="3835664" cy="12044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BB145C-B7C4-4F20-9AFC-3600F9060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391" y="2113963"/>
            <a:ext cx="4380467" cy="458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22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C1307-6A3F-4EB2-8963-1063829C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 </a:t>
            </a:r>
            <a:r>
              <a:rPr lang="ko-KR" altLang="en-US" dirty="0"/>
              <a:t>동적 메소드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C8807-5653-4CD9-A693-E8E867EEA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A3BD6C-6B57-41A7-A236-982F51140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ECB5AF-9EB6-4B69-91CA-3C90A18B2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99" y="1960480"/>
            <a:ext cx="4625737" cy="34261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FB4488-6B48-4AFF-8C35-95C2B323D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714" y="1966883"/>
            <a:ext cx="2271563" cy="135368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B355CA-E4DA-4905-B5BD-7F1D3D3578A3}"/>
              </a:ext>
            </a:extLst>
          </p:cNvPr>
          <p:cNvSpPr txBox="1"/>
          <p:nvPr/>
        </p:nvSpPr>
        <p:spPr>
          <a:xfrm>
            <a:off x="3063748" y="4069196"/>
            <a:ext cx="5958939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S2</a:t>
            </a:r>
            <a:r>
              <a:rPr lang="ko-KR" altLang="en-US" b="1" dirty="0"/>
              <a:t>의 타입은 </a:t>
            </a:r>
            <a:r>
              <a:rPr lang="en-US" altLang="ko-KR" b="1" dirty="0"/>
              <a:t>Shape</a:t>
            </a:r>
            <a:r>
              <a:rPr lang="ko-KR" altLang="en-US" b="1" dirty="0"/>
              <a:t>이지만 </a:t>
            </a:r>
            <a:br>
              <a:rPr lang="en-US" altLang="ko-KR" b="1" dirty="0"/>
            </a:br>
            <a:r>
              <a:rPr lang="ko-KR" altLang="en-US" b="1" dirty="0"/>
              <a:t>실제로 가리키고 있는 객체의 타입이 </a:t>
            </a:r>
            <a:br>
              <a:rPr lang="en-US" altLang="ko-KR" b="1" dirty="0"/>
            </a:br>
            <a:r>
              <a:rPr lang="en-US" altLang="ko-KR" b="1" dirty="0"/>
              <a:t>Rectangle</a:t>
            </a:r>
            <a:r>
              <a:rPr lang="ko-KR" altLang="en-US" b="1" dirty="0"/>
              <a:t>이기 때문에 </a:t>
            </a:r>
            <a:r>
              <a:rPr lang="en-US" altLang="ko-KR" b="1" dirty="0"/>
              <a:t>Rectangle</a:t>
            </a:r>
            <a:r>
              <a:rPr lang="ko-KR" altLang="en-US" b="1" dirty="0"/>
              <a:t>의 </a:t>
            </a:r>
            <a:r>
              <a:rPr lang="en-US" altLang="ko-KR" b="1" dirty="0"/>
              <a:t>draw()</a:t>
            </a:r>
            <a:r>
              <a:rPr lang="ko-KR" altLang="en-US" b="1" dirty="0"/>
              <a:t>가 호출된다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s3, s4</a:t>
            </a:r>
            <a:r>
              <a:rPr lang="ko-KR" altLang="en-US" dirty="0"/>
              <a:t>도 마찬가지로 </a:t>
            </a:r>
            <a:br>
              <a:rPr lang="en-US" altLang="ko-KR" dirty="0"/>
            </a:br>
            <a:r>
              <a:rPr lang="ko-KR" altLang="en-US" dirty="0"/>
              <a:t>실제 가리키고 있는 객체의 </a:t>
            </a:r>
            <a:r>
              <a:rPr lang="en-US" altLang="ko-KR" dirty="0"/>
              <a:t>draw()</a:t>
            </a:r>
            <a:r>
              <a:rPr lang="ko-KR" altLang="en-US" dirty="0"/>
              <a:t>가 호출된다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220D6F-753F-4838-BD6D-E0F2A4A04C7E}"/>
              </a:ext>
            </a:extLst>
          </p:cNvPr>
          <p:cNvSpPr/>
          <p:nvPr/>
        </p:nvSpPr>
        <p:spPr>
          <a:xfrm>
            <a:off x="1639076" y="2400837"/>
            <a:ext cx="2336158" cy="274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5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D93BF-0E06-4A52-83D1-54315D81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메소드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C3AA3-5655-4E9D-9EC6-7D654EEDF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메소드 호출을 실제 메소드의 몸체와 연결하는 것을 바인딩</a:t>
            </a:r>
            <a:r>
              <a:rPr lang="en-US" altLang="ko-KR" b="1" dirty="0"/>
              <a:t>(binding)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자바 가상 머신</a:t>
            </a:r>
            <a:r>
              <a:rPr lang="en-US" altLang="ko-KR" dirty="0"/>
              <a:t>(JVM)</a:t>
            </a:r>
            <a:r>
              <a:rPr lang="ko-KR" altLang="en-US" dirty="0"/>
              <a:t>은 실행 단계에서 객체의 타입을 보고 적절한 메소드를 호출하게 된다</a:t>
            </a:r>
            <a:r>
              <a:rPr lang="en-US" altLang="ko-KR" dirty="0"/>
              <a:t>. </a:t>
            </a:r>
            <a:r>
              <a:rPr lang="ko-KR" altLang="en-US" dirty="0"/>
              <a:t>이것을 동적 바인딩</a:t>
            </a:r>
            <a:r>
              <a:rPr lang="en-US" altLang="ko-KR" b="1" dirty="0"/>
              <a:t>(dynamic binding) </a:t>
            </a:r>
            <a:r>
              <a:rPr lang="ko-KR" altLang="en-US" dirty="0"/>
              <a:t>또는 가상 메소드 호출</a:t>
            </a:r>
            <a:r>
              <a:rPr lang="en-US" altLang="ko-KR" b="1" dirty="0"/>
              <a:t>(virtual method invocation)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E14F90-B143-42E3-97D4-FDC8152EB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2FFA74-68E9-49D9-B908-C16F75051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51" y="3748592"/>
            <a:ext cx="3987408" cy="29533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101B5A-FA54-45A9-91E6-98FB2B6CA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60" y="4032966"/>
            <a:ext cx="2271563" cy="1353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5548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E67F7-3946-4448-B89B-868248E0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D419B-6F98-4448-8C9F-6B913893B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</a:t>
            </a:r>
            <a:r>
              <a:rPr lang="ko-KR" altLang="en-US" dirty="0"/>
              <a:t>의 </a:t>
            </a:r>
            <a:r>
              <a:rPr lang="en-US" altLang="ko-KR" dirty="0" err="1"/>
              <a:t>ShapeTest</a:t>
            </a:r>
            <a:r>
              <a:rPr lang="en-US" altLang="ko-KR" dirty="0"/>
              <a:t> </a:t>
            </a:r>
            <a:r>
              <a:rPr lang="ko-KR" altLang="en-US" dirty="0"/>
              <a:t>클래스를 다음과 같이 변경시켜보자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844F1A-8C3A-46F0-9BC3-4ED68687B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5083" y="6336840"/>
            <a:ext cx="3502775" cy="365125"/>
          </a:xfrm>
        </p:spPr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F279F3-6191-4F2B-8A59-0EDACBA8A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05" y="2104330"/>
            <a:ext cx="5646671" cy="40726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2A18413-8BB7-4638-8D14-BEC30679166B}"/>
              </a:ext>
            </a:extLst>
          </p:cNvPr>
          <p:cNvSpPr/>
          <p:nvPr/>
        </p:nvSpPr>
        <p:spPr>
          <a:xfrm>
            <a:off x="878679" y="2292024"/>
            <a:ext cx="3760697" cy="2557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54EC5-B114-4F14-A279-77E016AC185D}"/>
              </a:ext>
            </a:extLst>
          </p:cNvPr>
          <p:cNvSpPr txBox="1"/>
          <p:nvPr/>
        </p:nvSpPr>
        <p:spPr>
          <a:xfrm>
            <a:off x="4844685" y="2178427"/>
            <a:ext cx="291618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 </a:t>
            </a:r>
            <a:r>
              <a:rPr lang="en-US" altLang="ko-KR" dirty="0"/>
              <a:t>Shape</a:t>
            </a:r>
            <a:r>
              <a:rPr lang="ko-KR" altLang="en-US" dirty="0"/>
              <a:t>의 배열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47CE9E-492B-45EA-926E-1B15ACF82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817" y="3146680"/>
            <a:ext cx="2264178" cy="100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74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62C8A-2A01-4EBC-9C17-FD639B79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바인딩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ED2ED-5AEB-4608-B931-DF83024A9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drawAll</a:t>
            </a:r>
            <a:r>
              <a:rPr lang="en-US" altLang="ko-KR" dirty="0"/>
              <a:t>() </a:t>
            </a:r>
            <a:r>
              <a:rPr lang="ko-KR" altLang="en-US" dirty="0"/>
              <a:t>함수에서 도형을 </a:t>
            </a:r>
            <a:r>
              <a:rPr lang="ko-KR" altLang="en-US" dirty="0" err="1"/>
              <a:t>구분지어서</a:t>
            </a:r>
            <a:r>
              <a:rPr lang="ko-KR" altLang="en-US" dirty="0"/>
              <a:t> </a:t>
            </a:r>
            <a:r>
              <a:rPr lang="en-US" altLang="ko-KR" dirty="0"/>
              <a:t>draw() </a:t>
            </a:r>
            <a:r>
              <a:rPr lang="ko-KR" altLang="en-US" dirty="0"/>
              <a:t>메소드를 호출했다면 클래스가 추가될 때마다 수정해야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앞의 코드에서 아래와 같은 클래스를 추가한다고 해도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 err="1"/>
              <a:t>drawAll</a:t>
            </a:r>
            <a:r>
              <a:rPr lang="en-US" altLang="ko-KR" dirty="0"/>
              <a:t>() </a:t>
            </a:r>
            <a:r>
              <a:rPr lang="ko-KR" altLang="en-US" dirty="0"/>
              <a:t>메소드는 수정하지 않아도 된다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79D5D8-4964-4FCA-A5DB-BC9A42152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179692-EE69-46B6-B7E8-528AFA234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3666093"/>
            <a:ext cx="54578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7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11150-E222-405C-A9EE-C3C2B513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8F74F-A0FE-463E-829B-2D82D053D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기존에 존재하는 클래스로부터 코드와 데이터를 이어받고 </a:t>
            </a:r>
            <a:br>
              <a:rPr lang="en-US" altLang="ko-KR" dirty="0"/>
            </a:br>
            <a:r>
              <a:rPr lang="ko-KR" altLang="en-US" dirty="0"/>
              <a:t>자신이 필요한 기능을 추가하는 기법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FB7192-549F-4E74-AA97-9F813BD95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4C557A8-75DE-4748-B774-07267489B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851" y="2862177"/>
            <a:ext cx="6174298" cy="262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040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DB7D-07C7-45E7-99AB-E6F78300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상향 형변환의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A5312-B401-418C-8112-B06980B20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메소드의 매개 변수로 부모 클래스 참조 변수를 이용한다</a:t>
            </a:r>
            <a:r>
              <a:rPr lang="en-US" altLang="ko-KR" dirty="0"/>
              <a:t>. </a:t>
            </a:r>
          </a:p>
          <a:p>
            <a:pPr>
              <a:buFont typeface="Symbol"/>
              <a:buNone/>
              <a:defRPr lang="ko-KR" altLang="en-US"/>
            </a:pPr>
            <a:r>
              <a:rPr lang="en-US" altLang="ko-KR" dirty="0"/>
              <a:t>	-&gt; </a:t>
            </a:r>
            <a:r>
              <a:rPr lang="ko-KR" altLang="en-US" dirty="0"/>
              <a:t>다형성을 이용하는 전형적인 방법</a:t>
            </a:r>
          </a:p>
          <a:p>
            <a:r>
              <a:rPr lang="ko-KR" altLang="en-US" dirty="0"/>
              <a:t>도형을 처리하는 메소드의</a:t>
            </a:r>
            <a:r>
              <a:rPr lang="en-US" altLang="ko-KR" dirty="0"/>
              <a:t> </a:t>
            </a:r>
            <a:r>
              <a:rPr lang="ko-KR" altLang="en-US" dirty="0"/>
              <a:t>매개 변수를 부모 클래스로 선언하면 파생된 모든 타입의 객체를 받을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7751F7-43DE-4A6A-8A47-7FBC98C3C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196044-AD14-4ADC-889C-01FC99C4B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25993" y="3386219"/>
            <a:ext cx="4540567" cy="295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00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9F6B8-0973-4C15-8767-B5433F06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상향 형변환의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9FF18-4C31-4C10-8669-8FE95E032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53F77F-A856-44F7-AF65-54FF7F4D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1EFE7C-4594-4E4E-9C3C-407F1E10D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55" y="2021305"/>
            <a:ext cx="6155689" cy="396036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6C3FE8D-6CAF-4AC2-A82B-EB0578BA25C4}"/>
              </a:ext>
            </a:extLst>
          </p:cNvPr>
          <p:cNvSpPr/>
          <p:nvPr/>
        </p:nvSpPr>
        <p:spPr>
          <a:xfrm>
            <a:off x="5610534" y="2484529"/>
            <a:ext cx="1088650" cy="2875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B58BC-47E5-4930-9EE8-3E718A4FB004}"/>
              </a:ext>
            </a:extLst>
          </p:cNvPr>
          <p:cNvSpPr/>
          <p:nvPr/>
        </p:nvSpPr>
        <p:spPr>
          <a:xfrm>
            <a:off x="2317090" y="4648610"/>
            <a:ext cx="2254910" cy="895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8B8272-C515-42EA-A097-03AC246A0D68}"/>
              </a:ext>
            </a:extLst>
          </p:cNvPr>
          <p:cNvSpPr txBox="1"/>
          <p:nvPr/>
        </p:nvSpPr>
        <p:spPr>
          <a:xfrm>
            <a:off x="3527312" y="5692277"/>
            <a:ext cx="52550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Rectangle, Triangle, Circle</a:t>
            </a:r>
            <a:r>
              <a:rPr lang="ko-KR" altLang="en-US" dirty="0"/>
              <a:t>에 관계 없이 호출 가능</a:t>
            </a:r>
          </a:p>
        </p:txBody>
      </p:sp>
    </p:spTree>
    <p:extLst>
      <p:ext uri="{BB962C8B-B14F-4D97-AF65-F5344CB8AC3E}">
        <p14:creationId xmlns:p14="http://schemas.microsoft.com/office/powerpoint/2010/main" val="3104231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097FC-4ADF-4B52-861F-66A1F5B4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8A65E-F8CE-42E7-BC72-48C97B5AF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3153A5-260D-44B7-BDA9-C07B7312D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DEC174-B8FB-4035-B60F-F1E7147CE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810" y="1777081"/>
            <a:ext cx="5711387" cy="409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60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097FC-4ADF-4B52-861F-66A1F5B4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8A65E-F8CE-42E7-BC72-48C97B5AF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3153A5-260D-44B7-BDA9-C07B7312D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B5EFC0-2BA3-4FE5-A16E-682F8E659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239" y="1689831"/>
            <a:ext cx="4903521" cy="426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45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C64EA-AF2D-4582-B81C-405E2BD6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5CB76-826F-4104-BE80-B243469D8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같은 추상 클래스 </a:t>
            </a:r>
            <a:r>
              <a:rPr lang="en-US" altLang="ko-KR" dirty="0"/>
              <a:t>Person </a:t>
            </a:r>
            <a:r>
              <a:rPr lang="ko-KR" altLang="en-US" dirty="0"/>
              <a:t>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155C8E-967D-4B5F-BBC4-F7F65291E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9F3374-755F-4335-BBF9-8ACFA0C26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2040204"/>
            <a:ext cx="56483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62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5BEFB-9FA5-4959-BB9F-D426FCBC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 – Student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1DE9A-EBBD-4929-A398-D01BB599D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71353"/>
            <a:ext cx="8111089" cy="4705610"/>
          </a:xfrm>
        </p:spPr>
        <p:txBody>
          <a:bodyPr/>
          <a:lstStyle/>
          <a:p>
            <a:r>
              <a:rPr lang="en-US" altLang="ko-KR" dirty="0"/>
              <a:t>Person </a:t>
            </a:r>
            <a:r>
              <a:rPr lang="ko-KR" altLang="en-US" dirty="0"/>
              <a:t>클래스를 상속받는 </a:t>
            </a:r>
            <a:r>
              <a:rPr lang="en-US" altLang="ko-KR" dirty="0"/>
              <a:t>Student</a:t>
            </a:r>
            <a:r>
              <a:rPr lang="ko-KR" altLang="en-US" dirty="0"/>
              <a:t> 클래스와 </a:t>
            </a:r>
            <a:r>
              <a:rPr lang="en-US" altLang="ko-KR" dirty="0"/>
              <a:t>Employee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en-US" altLang="ko-KR" b="1" dirty="0"/>
              <a:t>Student </a:t>
            </a:r>
            <a:endParaRPr lang="ko-KR" altLang="en-US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B3A5A4-82AA-46B7-A671-84E7F3366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38013F8-BBDE-4AB8-A51B-55D20CAD3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531" y="1960743"/>
            <a:ext cx="4127146" cy="48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51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352CC-8FFB-4933-90F4-79A0ECFB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1 - Employee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DB64A-AB4E-4C5D-BED2-7C26B8BFE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71353"/>
            <a:ext cx="8062963" cy="4705610"/>
          </a:xfrm>
        </p:spPr>
        <p:txBody>
          <a:bodyPr/>
          <a:lstStyle/>
          <a:p>
            <a:r>
              <a:rPr lang="en-US" altLang="ko-KR" dirty="0"/>
              <a:t>Person </a:t>
            </a:r>
            <a:r>
              <a:rPr lang="ko-KR" altLang="en-US" dirty="0"/>
              <a:t>클래스를 상속받는 </a:t>
            </a:r>
            <a:r>
              <a:rPr lang="en-US" altLang="ko-KR" dirty="0"/>
              <a:t>Student</a:t>
            </a:r>
            <a:r>
              <a:rPr lang="ko-KR" altLang="en-US" dirty="0"/>
              <a:t> 클래스와 </a:t>
            </a:r>
            <a:r>
              <a:rPr lang="en-US" altLang="ko-KR" dirty="0"/>
              <a:t>Employee</a:t>
            </a:r>
          </a:p>
          <a:p>
            <a:r>
              <a:rPr lang="en-US" altLang="ko-KR" b="1" dirty="0"/>
              <a:t>Employee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4BC624-B2B8-4171-B79B-9841CF061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DD9E10-E37B-4EE1-8485-444BA3C37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61"/>
          <a:stretch/>
        </p:blipFill>
        <p:spPr>
          <a:xfrm>
            <a:off x="2302530" y="2013605"/>
            <a:ext cx="4396653" cy="477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59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B411A-6190-4872-A118-E2ABB1D7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1 - Ars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07BD6-60A5-4F24-8CCB-BD9D92EE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배열의 정렬 또는 탐색을 위한 클래스 </a:t>
            </a:r>
            <a:r>
              <a:rPr lang="en-US" altLang="ko-KR" dirty="0"/>
              <a:t>Ars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A8AADD-BF54-46C1-A51A-AA1072CAA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F6E709-D134-41C1-B31B-C1A53F973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66" y="2451735"/>
            <a:ext cx="7417268" cy="24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90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01525-4C07-42B0-9431-98D00E03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 – </a:t>
            </a:r>
            <a:r>
              <a:rPr lang="en-US" altLang="ko-KR" dirty="0" err="1"/>
              <a:t>StudentTest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55C0A-7FEC-4738-89D0-52E1F3905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1353"/>
            <a:ext cx="8219208" cy="4705610"/>
          </a:xfrm>
        </p:spPr>
        <p:txBody>
          <a:bodyPr/>
          <a:lstStyle/>
          <a:p>
            <a:r>
              <a:rPr lang="en-US" altLang="ko-KR" dirty="0"/>
              <a:t>Student </a:t>
            </a:r>
            <a:r>
              <a:rPr lang="ko-KR" altLang="en-US" dirty="0"/>
              <a:t>클래스의 동작을 확인 하기 위한 클래스 </a:t>
            </a:r>
            <a:r>
              <a:rPr lang="en-US" altLang="ko-KR" b="1" dirty="0" err="1"/>
              <a:t>StudentSeqSearchTest</a:t>
            </a:r>
            <a:endParaRPr lang="ko-KR" altLang="en-US" b="1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D47AC2-0F67-4931-A93A-9EE5F0D5E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FE771D-531A-438F-86E1-BEA50AE6B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70" y="2223285"/>
            <a:ext cx="7473480" cy="358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80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01525-4C07-42B0-9431-98D00E03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 – </a:t>
            </a:r>
            <a:r>
              <a:rPr lang="en-US" altLang="ko-KR" dirty="0" err="1"/>
              <a:t>StudentTest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55C0A-7FEC-4738-89D0-52E1F3905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71353"/>
            <a:ext cx="8399847" cy="4705610"/>
          </a:xfrm>
        </p:spPr>
        <p:txBody>
          <a:bodyPr/>
          <a:lstStyle/>
          <a:p>
            <a:r>
              <a:rPr lang="en-US" altLang="ko-KR" dirty="0"/>
              <a:t>Student </a:t>
            </a:r>
            <a:r>
              <a:rPr lang="ko-KR" altLang="en-US" dirty="0"/>
              <a:t>클래스의 동작을 확인 하기 위한 클래스 </a:t>
            </a:r>
            <a:r>
              <a:rPr lang="en-US" altLang="ko-KR" b="1" dirty="0" err="1"/>
              <a:t>StudentSeqSearchTest</a:t>
            </a:r>
            <a:endParaRPr lang="ko-KR" altLang="en-US" b="1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D47AC2-0F67-4931-A93A-9EE5F0D5E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A41F45-D388-40A0-85EA-392F15B62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8" y="2444117"/>
            <a:ext cx="7542297" cy="367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0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78DFE-4AF2-4D34-9057-955D9F57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821CD-106C-4A5B-AA52-5F831E01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상속을 사용하면 부모 클래스의 필드와 메소드를 </a:t>
            </a:r>
            <a:br>
              <a:rPr lang="en-US" altLang="ko-KR" dirty="0"/>
            </a:br>
            <a:r>
              <a:rPr lang="ko-KR" altLang="en-US" dirty="0"/>
              <a:t>자유롭게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AF40D1-525A-4028-A1F2-3941382DA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91A87DC-5E1C-4E96-A696-B81D149DF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511" y="2508309"/>
            <a:ext cx="5600977" cy="302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567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01525-4C07-42B0-9431-98D00E03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 – </a:t>
            </a:r>
            <a:r>
              <a:rPr lang="en-US" altLang="ko-KR" dirty="0" err="1"/>
              <a:t>StudentTest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55C0A-7FEC-4738-89D0-52E1F3905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StudentSeqSearchTest</a:t>
            </a:r>
            <a:r>
              <a:rPr lang="en-US" altLang="ko-KR" b="1" dirty="0"/>
              <a:t> </a:t>
            </a:r>
            <a:r>
              <a:rPr lang="ko-KR" altLang="en-US" dirty="0"/>
              <a:t>실행 시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D47AC2-0F67-4931-A93A-9EE5F0D5E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F3BE98-A50E-4AF6-8C7F-D7C42F6BC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893" y="2057082"/>
            <a:ext cx="2937128" cy="44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40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01525-4C07-42B0-9431-98D00E03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 – </a:t>
            </a:r>
            <a:r>
              <a:rPr lang="en-US" altLang="ko-KR" dirty="0" err="1"/>
              <a:t>EmployeeTest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55C0A-7FEC-4738-89D0-52E1F3905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71353"/>
            <a:ext cx="8322845" cy="4705610"/>
          </a:xfrm>
        </p:spPr>
        <p:txBody>
          <a:bodyPr/>
          <a:lstStyle/>
          <a:p>
            <a:r>
              <a:rPr lang="en-US" altLang="ko-KR" dirty="0"/>
              <a:t>Employee </a:t>
            </a:r>
            <a:r>
              <a:rPr lang="ko-KR" altLang="en-US" dirty="0"/>
              <a:t>클래스의 동작을 확인 하기 위한 클래스 </a:t>
            </a:r>
            <a:r>
              <a:rPr lang="en-US" altLang="ko-KR" b="1" dirty="0" err="1"/>
              <a:t>EmployeeSeqSearchTest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D47AC2-0F67-4931-A93A-9EE5F0D5E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30B443-3233-463A-B7E3-289388AA3B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163"/>
          <a:stretch/>
        </p:blipFill>
        <p:spPr>
          <a:xfrm>
            <a:off x="787948" y="2279875"/>
            <a:ext cx="7086841" cy="349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93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01525-4C07-42B0-9431-98D00E03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 – </a:t>
            </a:r>
            <a:r>
              <a:rPr lang="en-US" altLang="ko-KR" dirty="0" err="1"/>
              <a:t>EmployeeTest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55C0A-7FEC-4738-89D0-52E1F3905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1353"/>
            <a:ext cx="8380596" cy="4705610"/>
          </a:xfrm>
        </p:spPr>
        <p:txBody>
          <a:bodyPr/>
          <a:lstStyle/>
          <a:p>
            <a:r>
              <a:rPr lang="en-US" altLang="ko-KR" dirty="0"/>
              <a:t>Employee </a:t>
            </a:r>
            <a:r>
              <a:rPr lang="ko-KR" altLang="en-US" dirty="0"/>
              <a:t>클래스의 동작을 확인 하기 위한 클래스 </a:t>
            </a:r>
            <a:r>
              <a:rPr lang="en-US" altLang="ko-KR" b="1" dirty="0" err="1"/>
              <a:t>EmployeeSeqSearchTest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D47AC2-0F67-4931-A93A-9EE5F0D5E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42C673-B6A1-45B5-8C64-55EFAD4CD9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84"/>
          <a:stretch/>
        </p:blipFill>
        <p:spPr>
          <a:xfrm>
            <a:off x="454604" y="2357965"/>
            <a:ext cx="7118262" cy="400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34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01525-4C07-42B0-9431-98D00E03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 – </a:t>
            </a:r>
            <a:r>
              <a:rPr lang="en-US" altLang="ko-KR" dirty="0" err="1"/>
              <a:t>EmployeeTest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55C0A-7FEC-4738-89D0-52E1F3905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EmployeeSeqSearchTest</a:t>
            </a:r>
            <a:r>
              <a:rPr lang="en-US" altLang="ko-KR" b="1" dirty="0"/>
              <a:t> </a:t>
            </a:r>
            <a:r>
              <a:rPr lang="ko-KR" altLang="en-US" dirty="0"/>
              <a:t>실행 시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D47AC2-0F67-4931-A93A-9EE5F0D5E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8359F6-F666-43B6-B2CB-48C399E16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541" y="2098307"/>
            <a:ext cx="2618080" cy="460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472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B2935-18EA-45D5-8011-90138E9B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D8E14-B7F4-4ED1-874C-B5B52D239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Person </a:t>
            </a:r>
            <a:r>
              <a:rPr lang="ko-KR" altLang="en-US" dirty="0"/>
              <a:t>클래스 작성 </a:t>
            </a:r>
            <a:r>
              <a:rPr lang="en-US" altLang="ko-KR" b="1" dirty="0"/>
              <a:t>( </a:t>
            </a:r>
            <a:r>
              <a:rPr lang="ko-KR" altLang="en-US" b="1" dirty="0"/>
              <a:t>주어짐 </a:t>
            </a:r>
            <a:r>
              <a:rPr lang="en-US" altLang="ko-KR" b="1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Person</a:t>
            </a:r>
            <a:r>
              <a:rPr lang="ko-KR" altLang="en-US" dirty="0"/>
              <a:t>을 상속받는 </a:t>
            </a:r>
            <a:r>
              <a:rPr lang="en-US" altLang="ko-KR" b="1" dirty="0">
                <a:solidFill>
                  <a:srgbClr val="FF0000"/>
                </a:solidFill>
              </a:rPr>
              <a:t>Student</a:t>
            </a:r>
            <a:r>
              <a:rPr lang="ko-KR" altLang="en-US" dirty="0"/>
              <a:t> 클래스 작성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Person</a:t>
            </a:r>
            <a:r>
              <a:rPr lang="ko-KR" altLang="en-US" dirty="0"/>
              <a:t>을 상속받는 </a:t>
            </a:r>
            <a:r>
              <a:rPr lang="en-US" altLang="ko-KR" b="1" dirty="0">
                <a:solidFill>
                  <a:srgbClr val="FF0000"/>
                </a:solidFill>
              </a:rPr>
              <a:t>Employee</a:t>
            </a:r>
            <a:r>
              <a:rPr lang="en-US" altLang="ko-KR" dirty="0"/>
              <a:t> </a:t>
            </a:r>
            <a:r>
              <a:rPr lang="ko-KR" altLang="en-US" dirty="0"/>
              <a:t>클래스 작성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정렬 또는 탐색을 위한 </a:t>
            </a:r>
            <a:r>
              <a:rPr lang="en-US" altLang="ko-KR" b="1" dirty="0">
                <a:solidFill>
                  <a:srgbClr val="FF0000"/>
                </a:solidFill>
              </a:rPr>
              <a:t>Ars</a:t>
            </a:r>
            <a:r>
              <a:rPr lang="en-US" altLang="ko-KR" dirty="0"/>
              <a:t> </a:t>
            </a:r>
            <a:r>
              <a:rPr lang="ko-KR" altLang="en-US" dirty="0"/>
              <a:t>클래스 작성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StudentSeqSearchTest</a:t>
            </a:r>
            <a:r>
              <a:rPr lang="ko-KR" altLang="en-US" dirty="0"/>
              <a:t> 작성 후 실행 </a:t>
            </a:r>
            <a:r>
              <a:rPr lang="en-US" altLang="ko-KR" b="1" dirty="0"/>
              <a:t>( </a:t>
            </a:r>
            <a:r>
              <a:rPr lang="ko-KR" altLang="en-US" b="1" dirty="0"/>
              <a:t>주어짐 </a:t>
            </a:r>
            <a:r>
              <a:rPr lang="en-US" altLang="ko-KR" b="1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EmployeeSeqSearchTest</a:t>
            </a:r>
            <a:r>
              <a:rPr lang="en-US" altLang="ko-KR" dirty="0"/>
              <a:t> </a:t>
            </a:r>
            <a:r>
              <a:rPr lang="ko-KR" altLang="en-US" dirty="0"/>
              <a:t>작성 후 실행 </a:t>
            </a:r>
            <a:r>
              <a:rPr lang="en-US" altLang="ko-KR" b="1" dirty="0"/>
              <a:t>( </a:t>
            </a:r>
            <a:r>
              <a:rPr lang="ko-KR" altLang="en-US" b="1" dirty="0"/>
              <a:t>주어짐 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4F2025-829C-497C-92B2-8D606C78E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945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AE21A-9D38-4581-A6CC-688C4105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094AC-0B3D-4EB4-94B3-20AB2CAFC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F38052-3C02-4CE1-BC3C-42A54D21C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BF23E4E-CC00-44A5-A757-249D91C8B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963256"/>
              </p:ext>
            </p:extLst>
          </p:nvPr>
        </p:nvGraphicFramePr>
        <p:xfrm>
          <a:off x="3283689" y="2811320"/>
          <a:ext cx="2539595" cy="5585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39595">
                  <a:extLst>
                    <a:ext uri="{9D8B030D-6E8A-4147-A177-3AD203B41FA5}">
                      <a16:colId xmlns:a16="http://schemas.microsoft.com/office/drawing/2014/main" val="1573551275"/>
                    </a:ext>
                  </a:extLst>
                </a:gridCol>
              </a:tblGrid>
              <a:tr h="558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class Person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85427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0C09483-6CAF-46F0-80D9-06B677FAA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954286"/>
              </p:ext>
            </p:extLst>
          </p:nvPr>
        </p:nvGraphicFramePr>
        <p:xfrm>
          <a:off x="866144" y="4003248"/>
          <a:ext cx="2704828" cy="5585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4828">
                  <a:extLst>
                    <a:ext uri="{9D8B030D-6E8A-4147-A177-3AD203B41FA5}">
                      <a16:colId xmlns:a16="http://schemas.microsoft.com/office/drawing/2014/main" val="1573551275"/>
                    </a:ext>
                  </a:extLst>
                </a:gridCol>
              </a:tblGrid>
              <a:tr h="558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class Student</a:t>
                      </a:r>
                      <a:endParaRPr lang="ko-KR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85427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7ED364F-3FE0-4237-8BBB-124871F8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59765"/>
              </p:ext>
            </p:extLst>
          </p:nvPr>
        </p:nvGraphicFramePr>
        <p:xfrm>
          <a:off x="5701234" y="4003247"/>
          <a:ext cx="2539594" cy="5585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39594">
                  <a:extLst>
                    <a:ext uri="{9D8B030D-6E8A-4147-A177-3AD203B41FA5}">
                      <a16:colId xmlns:a16="http://schemas.microsoft.com/office/drawing/2014/main" val="1573551275"/>
                    </a:ext>
                  </a:extLst>
                </a:gridCol>
              </a:tblGrid>
              <a:tr h="558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class Employee</a:t>
                      </a:r>
                      <a:endParaRPr lang="ko-KR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854279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767C2-B596-4E46-A4A8-6634FB69AAB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218558" y="3369873"/>
            <a:ext cx="2334928" cy="6333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C3E751-37B8-4A90-84CB-3BA1AEC4A0AF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4553486" y="3369873"/>
            <a:ext cx="2417545" cy="6333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5653DA6-874B-47ED-8AB7-B9A07273F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27497"/>
              </p:ext>
            </p:extLst>
          </p:nvPr>
        </p:nvGraphicFramePr>
        <p:xfrm>
          <a:off x="578861" y="1814842"/>
          <a:ext cx="2704828" cy="5585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4828">
                  <a:extLst>
                    <a:ext uri="{9D8B030D-6E8A-4147-A177-3AD203B41FA5}">
                      <a16:colId xmlns:a16="http://schemas.microsoft.com/office/drawing/2014/main" val="1573551275"/>
                    </a:ext>
                  </a:extLst>
                </a:gridCol>
              </a:tblGrid>
              <a:tr h="558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class Ars</a:t>
                      </a:r>
                      <a:endParaRPr lang="ko-KR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854279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8E65FCE-75F9-4149-879A-09093A7A1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41686"/>
              </p:ext>
            </p:extLst>
          </p:nvPr>
        </p:nvGraphicFramePr>
        <p:xfrm>
          <a:off x="242264" y="5143405"/>
          <a:ext cx="3444788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4788">
                  <a:extLst>
                    <a:ext uri="{9D8B030D-6E8A-4147-A177-3AD203B41FA5}">
                      <a16:colId xmlns:a16="http://schemas.microsoft.com/office/drawing/2014/main" val="1573551275"/>
                    </a:ext>
                  </a:extLst>
                </a:gridCol>
              </a:tblGrid>
              <a:tr h="558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class </a:t>
                      </a:r>
                      <a:r>
                        <a:rPr lang="en-US" altLang="ko-KR" sz="2400" b="1" dirty="0" err="1"/>
                        <a:t>StudentSeqSearchTest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854279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5041964-01A3-4329-885A-D2F178E74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30886"/>
              </p:ext>
            </p:extLst>
          </p:nvPr>
        </p:nvGraphicFramePr>
        <p:xfrm>
          <a:off x="5060201" y="5113351"/>
          <a:ext cx="3787657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87657">
                  <a:extLst>
                    <a:ext uri="{9D8B030D-6E8A-4147-A177-3AD203B41FA5}">
                      <a16:colId xmlns:a16="http://schemas.microsoft.com/office/drawing/2014/main" val="1573551275"/>
                    </a:ext>
                  </a:extLst>
                </a:gridCol>
              </a:tblGrid>
              <a:tr h="558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class </a:t>
                      </a:r>
                      <a:r>
                        <a:rPr lang="en-US" altLang="ko-KR" sz="2400" b="1" dirty="0" err="1"/>
                        <a:t>EmployeeSeqSearchTest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854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4179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E5F4C-9EE9-4B00-BFC2-7A9941CD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699C5-F5DF-496D-8E1F-2952D8B1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과제 코드에는 반드시 주석이 달려있어야 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 dirty="0"/>
              <a:t>주석은 조교에게 코드를 설명하는 식으로 작성한다</a:t>
            </a:r>
            <a:r>
              <a:rPr lang="en-US" altLang="ko-KR" dirty="0"/>
              <a:t>.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실습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과제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파일과 실행결과 스크린샷을 모두 제출해야 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제출기한</a:t>
            </a:r>
            <a:r>
              <a:rPr lang="en-US" altLang="ko-KR" b="1" dirty="0">
                <a:solidFill>
                  <a:srgbClr val="FF0000"/>
                </a:solidFill>
              </a:rPr>
              <a:t>: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10</a:t>
            </a:r>
            <a:r>
              <a:rPr lang="ko-KR" altLang="en-US" b="1" dirty="0">
                <a:solidFill>
                  <a:srgbClr val="FF0000"/>
                </a:solidFill>
              </a:rPr>
              <a:t>월</a:t>
            </a:r>
            <a:r>
              <a:rPr lang="en-US" altLang="ko-KR" b="1" dirty="0">
                <a:solidFill>
                  <a:srgbClr val="FF0000"/>
                </a:solidFill>
              </a:rPr>
              <a:t> 30</a:t>
            </a:r>
            <a:r>
              <a:rPr lang="ko-KR" altLang="en-US" b="1" dirty="0">
                <a:solidFill>
                  <a:srgbClr val="FF0000"/>
                </a:solidFill>
              </a:rPr>
              <a:t>일 </a:t>
            </a:r>
            <a:r>
              <a:rPr lang="en-US" altLang="ko-KR" b="1" dirty="0">
                <a:solidFill>
                  <a:srgbClr val="FF0000"/>
                </a:solidFill>
              </a:rPr>
              <a:t>23:59</a:t>
            </a:r>
            <a:r>
              <a:rPr lang="ko-KR" altLang="en-US" b="1" dirty="0">
                <a:solidFill>
                  <a:srgbClr val="FF0000"/>
                </a:solidFill>
              </a:rPr>
              <a:t>까지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D7BE1C-DE7F-4E91-BA44-222E3288B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76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3447D-2364-427D-9EE0-1B95C062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상속이 필요한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58AEB-308E-41F2-AD12-F4DD855FC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재사용하여 중복을 줄일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67F0D4-3794-4D59-9D23-161250502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42F4761-AA5C-4380-A3C7-69752FDFF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04" y="2069447"/>
            <a:ext cx="4904828" cy="144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F5C82B0-F42E-4785-871F-A59D61B61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04" y="4158003"/>
            <a:ext cx="4977597" cy="201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아래쪽 화살표 3">
            <a:extLst>
              <a:ext uri="{FF2B5EF4-FFF2-40B4-BE49-F238E27FC236}">
                <a16:creationId xmlns:a16="http://schemas.microsoft.com/office/drawing/2014/main" id="{02CCCE0C-DD49-46A1-999C-DCC23C0DBC44}"/>
              </a:ext>
            </a:extLst>
          </p:cNvPr>
          <p:cNvSpPr/>
          <p:nvPr/>
        </p:nvSpPr>
        <p:spPr>
          <a:xfrm>
            <a:off x="4227582" y="3707929"/>
            <a:ext cx="753436" cy="290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18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9025B-1CCE-4FF2-97B4-C9DFDFBC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접근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59E9A-D1BD-428B-9834-F885CD480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부모는 상속 시킬 멤버와 상속 시키지 않을 멤버를 지정할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DFE730-9132-4495-88AB-F0FC9C8E9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62A7095-11D1-4D57-B1DB-FEE86A7EE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29" y="2032884"/>
            <a:ext cx="5618920" cy="1338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9DBDBB-52D6-4594-8AF8-EE3CE5673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530" y="3371561"/>
            <a:ext cx="6053024" cy="348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8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E995-F34A-49DF-AECC-271AF83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3001D-34CB-4F27-8F31-DFC553D31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자식 클래스가 필요에 따라 상속된 메소드를 다시 정의하는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메소드의 이름</a:t>
            </a:r>
            <a:r>
              <a:rPr lang="en-US" altLang="ko-KR" dirty="0"/>
              <a:t>, </a:t>
            </a:r>
            <a:r>
              <a:rPr lang="ko-KR" altLang="en-US" dirty="0"/>
              <a:t>반환형</a:t>
            </a:r>
            <a:r>
              <a:rPr lang="en-US" altLang="ko-KR" dirty="0"/>
              <a:t>, </a:t>
            </a:r>
            <a:r>
              <a:rPr lang="ko-KR" altLang="en-US" dirty="0"/>
              <a:t>매개 변수의 개수와 데이터 타입이 일치하여야 </a:t>
            </a:r>
            <a:br>
              <a:rPr lang="en-US" altLang="ko-KR" dirty="0"/>
            </a:b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99D48B-FBFA-4551-BB1F-C1BB264FF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AC4CCA6-A4FC-43ED-8450-C61D58FE5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97" y="2953197"/>
            <a:ext cx="4725056" cy="1916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DE1273-9079-4890-A95F-DB67463E8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486" y="3210183"/>
            <a:ext cx="3653165" cy="8542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0235F1-F021-4515-ACF6-FD810B685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486" y="4224283"/>
            <a:ext cx="3822423" cy="9247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1054DF-8294-43DB-8C1F-649F59408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9486" y="5277628"/>
            <a:ext cx="3502775" cy="10459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264AB0B-DA28-44AD-9167-D82F5DCA2E31}"/>
              </a:ext>
            </a:extLst>
          </p:cNvPr>
          <p:cNvSpPr/>
          <p:nvPr/>
        </p:nvSpPr>
        <p:spPr>
          <a:xfrm>
            <a:off x="5471022" y="3361888"/>
            <a:ext cx="1441508" cy="19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F2F0B5-E288-43D9-AD94-878A8384847D}"/>
              </a:ext>
            </a:extLst>
          </p:cNvPr>
          <p:cNvSpPr/>
          <p:nvPr/>
        </p:nvSpPr>
        <p:spPr>
          <a:xfrm>
            <a:off x="5471022" y="4396034"/>
            <a:ext cx="1441508" cy="19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E026548-28A6-4F19-90E4-E50FD87BF8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6889" y="5868400"/>
            <a:ext cx="2562225" cy="46844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B26130-FBF4-4CEB-A0B7-B4A6DF2D0BD3}"/>
              </a:ext>
            </a:extLst>
          </p:cNvPr>
          <p:cNvSpPr/>
          <p:nvPr/>
        </p:nvSpPr>
        <p:spPr>
          <a:xfrm>
            <a:off x="5749257" y="5784618"/>
            <a:ext cx="814838" cy="19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97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E831D-19FA-4446-88C4-C717048D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키워드 </a:t>
            </a:r>
            <a:r>
              <a:rPr lang="en-US" altLang="ko-KR" sz="2400" dirty="0"/>
              <a:t>super</a:t>
            </a:r>
            <a:r>
              <a:rPr lang="ko-KR" altLang="en-US" sz="2400" dirty="0"/>
              <a:t>를 사용하여 부모 클래스 멤버 접근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37983-F01F-4D41-9064-336EF623C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 클래스의 메소드나 필드를 </a:t>
            </a:r>
            <a:r>
              <a:rPr lang="ko-KR" altLang="en-US" dirty="0" err="1"/>
              <a:t>오버라이드한</a:t>
            </a:r>
            <a:r>
              <a:rPr lang="ko-KR" altLang="en-US" dirty="0"/>
              <a:t> 경우에 </a:t>
            </a:r>
            <a:r>
              <a:rPr lang="en-US" altLang="ko-KR" dirty="0"/>
              <a:t>super</a:t>
            </a:r>
            <a:r>
              <a:rPr lang="ko-KR" altLang="en-US" dirty="0"/>
              <a:t>를 사용하면</a:t>
            </a:r>
            <a:br>
              <a:rPr lang="en-US" altLang="ko-KR" dirty="0"/>
            </a:br>
            <a:r>
              <a:rPr lang="ko-KR" altLang="en-US" dirty="0"/>
              <a:t>부모 클래스의 메소드나 필드를 호출할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151037-844D-4FE5-9F2F-EB2E54D60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C275A-8D66-45DE-97BA-739C07BCA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15" y="3613861"/>
            <a:ext cx="4845676" cy="2000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5A1470-657E-4159-8209-9566C739F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15" y="2324116"/>
            <a:ext cx="4626601" cy="9933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1EE4DEF-B1AD-4055-9AAD-EB8148521011}"/>
              </a:ext>
            </a:extLst>
          </p:cNvPr>
          <p:cNvSpPr/>
          <p:nvPr/>
        </p:nvSpPr>
        <p:spPr>
          <a:xfrm>
            <a:off x="1614681" y="4010067"/>
            <a:ext cx="1402734" cy="1988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BF201B4-97C1-4FB4-A998-B3A10CE48C6F}"/>
              </a:ext>
            </a:extLst>
          </p:cNvPr>
          <p:cNvCxnSpPr>
            <a:stCxn id="7" idx="3"/>
          </p:cNvCxnSpPr>
          <p:nvPr/>
        </p:nvCxnSpPr>
        <p:spPr>
          <a:xfrm>
            <a:off x="3017415" y="4109491"/>
            <a:ext cx="10572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915EAE-E119-46D2-B768-7B44BEA75363}"/>
              </a:ext>
            </a:extLst>
          </p:cNvPr>
          <p:cNvSpPr/>
          <p:nvPr/>
        </p:nvSpPr>
        <p:spPr>
          <a:xfrm>
            <a:off x="1271002" y="3811219"/>
            <a:ext cx="4633948" cy="80727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17BAC6-BE3E-40C8-BF41-3C428A1D2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015" y="5936421"/>
            <a:ext cx="2789064" cy="6436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101500-CBDB-4CAB-A34D-3AED90B6A1D8}"/>
              </a:ext>
            </a:extLst>
          </p:cNvPr>
          <p:cNvSpPr txBox="1"/>
          <p:nvPr/>
        </p:nvSpPr>
        <p:spPr>
          <a:xfrm>
            <a:off x="4173949" y="3887439"/>
            <a:ext cx="234711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부모 클래스의 메소드 호출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BE75D-D735-4609-9DB2-E03504ACEA92}"/>
              </a:ext>
            </a:extLst>
          </p:cNvPr>
          <p:cNvSpPr txBox="1"/>
          <p:nvPr/>
        </p:nvSpPr>
        <p:spPr>
          <a:xfrm>
            <a:off x="5414129" y="4803304"/>
            <a:ext cx="168347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메소드 </a:t>
            </a:r>
            <a:r>
              <a:rPr lang="ko-KR" altLang="en-US" sz="1400" dirty="0" err="1"/>
              <a:t>오버라이드</a:t>
            </a:r>
            <a:endParaRPr lang="ko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A81DF52-6171-4CB9-ACCA-D8F4F5588F25}"/>
              </a:ext>
            </a:extLst>
          </p:cNvPr>
          <p:cNvCxnSpPr/>
          <p:nvPr/>
        </p:nvCxnSpPr>
        <p:spPr>
          <a:xfrm>
            <a:off x="5805691" y="4613986"/>
            <a:ext cx="0" cy="18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64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9532F-8516-48AF-AC80-6DB383CC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9611C-273A-4D55-BD3A-DDBF8751F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자식 클래스의 객체가 생성될 때</a:t>
            </a:r>
            <a:r>
              <a:rPr lang="en-US" altLang="ko-KR" dirty="0"/>
              <a:t>, </a:t>
            </a:r>
            <a:r>
              <a:rPr lang="ko-KR" altLang="en-US" dirty="0"/>
              <a:t>자식 클래스 안의 부모 클래스 부분을 초기화하기 위하여 호출된다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생성자의 호출 순서는 </a:t>
            </a:r>
            <a:r>
              <a:rPr lang="en-US" altLang="ko-KR" dirty="0"/>
              <a:t>(</a:t>
            </a:r>
            <a:r>
              <a:rPr lang="ko-KR" altLang="en-US" dirty="0"/>
              <a:t>부모 클래스의 생성자</a:t>
            </a:r>
            <a:r>
              <a:rPr lang="en-US" altLang="ko-KR" dirty="0"/>
              <a:t>) -&gt; (</a:t>
            </a:r>
            <a:r>
              <a:rPr lang="ko-KR" altLang="en-US" dirty="0"/>
              <a:t>자식 클래스의 생성자</a:t>
            </a:r>
            <a:r>
              <a:rPr lang="en-US" altLang="ko-KR" dirty="0"/>
              <a:t>) </a:t>
            </a:r>
            <a:r>
              <a:rPr lang="ko-KR" altLang="en-US" dirty="0"/>
              <a:t>순으로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DAC6A1-3733-49D9-B821-F9EA8B9EC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0DA000-DDE9-4743-8412-74D50891C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02" y="3314393"/>
            <a:ext cx="4024313" cy="31784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50A074-5049-47E3-8B44-348B36469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121" y="5386647"/>
            <a:ext cx="1828800" cy="6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052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14373</TotalTime>
  <Words>947</Words>
  <Application>Microsoft Office PowerPoint</Application>
  <PresentationFormat>화면 슬라이드 쇼(4:3)</PresentationFormat>
  <Paragraphs>176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맑은 고딕</vt:lpstr>
      <vt:lpstr>Arial</vt:lpstr>
      <vt:lpstr>Calibri</vt:lpstr>
      <vt:lpstr>Calibri Light</vt:lpstr>
      <vt:lpstr>Symbol</vt:lpstr>
      <vt:lpstr>Wingdings 2</vt:lpstr>
      <vt:lpstr>HDOfficeLightV0</vt:lpstr>
      <vt:lpstr>Office 테마</vt:lpstr>
      <vt:lpstr>자바 프로그래밍 2</vt:lpstr>
      <vt:lpstr>상속</vt:lpstr>
      <vt:lpstr>상속</vt:lpstr>
      <vt:lpstr>상속</vt:lpstr>
      <vt:lpstr>상속이 필요한 이유</vt:lpstr>
      <vt:lpstr>상속과 접근 제어</vt:lpstr>
      <vt:lpstr>메소드 오버라이딩</vt:lpstr>
      <vt:lpstr>키워드 super를 사용하여 부모 클래스 멤버 접근</vt:lpstr>
      <vt:lpstr>상속과 생성자</vt:lpstr>
      <vt:lpstr>추상 클래스</vt:lpstr>
      <vt:lpstr>추상 클래스</vt:lpstr>
      <vt:lpstr>추상 클래스의 예</vt:lpstr>
      <vt:lpstr>추상 클래스의 예</vt:lpstr>
      <vt:lpstr>다형성</vt:lpstr>
      <vt:lpstr>자바에서의 자료형 검사</vt:lpstr>
      <vt:lpstr>상향 형변환</vt:lpstr>
      <vt:lpstr>상향 형변환</vt:lpstr>
      <vt:lpstr>상향 형변환</vt:lpstr>
      <vt:lpstr>상향 형변환</vt:lpstr>
      <vt:lpstr>상향 형변환</vt:lpstr>
      <vt:lpstr>상향 형변환</vt:lpstr>
      <vt:lpstr>상향 형변환</vt:lpstr>
      <vt:lpstr>하향 형변환</vt:lpstr>
      <vt:lpstr>동적 메소드 호출</vt:lpstr>
      <vt:lpstr>실습 1 동적 메소드 호출</vt:lpstr>
      <vt:lpstr>실습 1 동적 메소드 호출</vt:lpstr>
      <vt:lpstr>동적 메소드 호출</vt:lpstr>
      <vt:lpstr>실습 2</vt:lpstr>
      <vt:lpstr>동적 바인딩</vt:lpstr>
      <vt:lpstr>상향 형변환의 이용</vt:lpstr>
      <vt:lpstr>상향 형변환의 이용</vt:lpstr>
      <vt:lpstr>실습 3</vt:lpstr>
      <vt:lpstr>실습 3</vt:lpstr>
      <vt:lpstr>과제 1</vt:lpstr>
      <vt:lpstr>과제 1 – Student</vt:lpstr>
      <vt:lpstr>과제 1 - Employee</vt:lpstr>
      <vt:lpstr>과제 1 - Ars</vt:lpstr>
      <vt:lpstr>과제 1 – StudentTest</vt:lpstr>
      <vt:lpstr>과제 1 – StudentTest</vt:lpstr>
      <vt:lpstr>과제 1 – StudentTest</vt:lpstr>
      <vt:lpstr>과제 1 – EmployeeTest</vt:lpstr>
      <vt:lpstr>과제 1 – EmployeeTest</vt:lpstr>
      <vt:lpstr>과제 1 – EmployeeTest</vt:lpstr>
      <vt:lpstr>과제 1</vt:lpstr>
      <vt:lpstr>과제 1</vt:lpstr>
      <vt:lpstr>과제 주의사항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wyh</dc:creator>
  <cp:lastModifiedBy>wyh</cp:lastModifiedBy>
  <cp:revision>814</cp:revision>
  <cp:lastPrinted>2019-09-04T03:50:08Z</cp:lastPrinted>
  <dcterms:created xsi:type="dcterms:W3CDTF">2019-07-23T08:10:25Z</dcterms:created>
  <dcterms:modified xsi:type="dcterms:W3CDTF">2019-10-23T17:45:32Z</dcterms:modified>
</cp:coreProperties>
</file>