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2"/>
  </p:notesMasterIdLst>
  <p:sldIdLst>
    <p:sldId id="256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87" r:id="rId24"/>
    <p:sldId id="290" r:id="rId25"/>
    <p:sldId id="288" r:id="rId26"/>
    <p:sldId id="289" r:id="rId27"/>
    <p:sldId id="291" r:id="rId28"/>
    <p:sldId id="293" r:id="rId29"/>
    <p:sldId id="294" r:id="rId30"/>
    <p:sldId id="267" r:id="rId3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2019.10.31</a:t>
            </a:r>
          </a:p>
          <a:p>
            <a:r>
              <a:rPr lang="en-US" altLang="ko-KR" b="1" dirty="0"/>
              <a:t>10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923A-6711-470E-9CB1-06CFD640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equals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3A744-889B-4CDF-BAD8-4BF12A99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String</a:t>
            </a:r>
            <a:r>
              <a:rPr lang="ko-KR" altLang="en-US" sz="1600" dirty="0"/>
              <a:t> 객체의 내용이 동일하면 </a:t>
            </a:r>
            <a:r>
              <a:rPr lang="en-US" altLang="ko-KR" sz="1600" dirty="0"/>
              <a:t>true</a:t>
            </a:r>
            <a:r>
              <a:rPr lang="ko-KR" altLang="en-US" sz="1600" dirty="0"/>
              <a:t>가 반환되는 것은 </a:t>
            </a:r>
            <a:r>
              <a:rPr lang="en-US" altLang="ko-KR" sz="1600" dirty="0"/>
              <a:t>String </a:t>
            </a:r>
            <a:r>
              <a:rPr lang="ko-KR" altLang="en-US" sz="1600" dirty="0"/>
              <a:t>클래스가 문자열이 </a:t>
            </a:r>
            <a:br>
              <a:rPr lang="en-US" altLang="ko-KR" sz="1600" dirty="0"/>
            </a:br>
            <a:r>
              <a:rPr lang="ko-KR" altLang="en-US" sz="1600" dirty="0"/>
              <a:t>동일하면 </a:t>
            </a:r>
            <a:r>
              <a:rPr lang="en-US" altLang="ko-KR" sz="1600" dirty="0"/>
              <a:t>equals </a:t>
            </a:r>
            <a:r>
              <a:rPr lang="ko-KR" altLang="en-US" sz="1600" dirty="0"/>
              <a:t>메소드가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반환하도록 </a:t>
            </a:r>
            <a:r>
              <a:rPr lang="ko-KR" altLang="en-US" sz="1600" dirty="0" err="1"/>
              <a:t>오버라이드</a:t>
            </a:r>
            <a:r>
              <a:rPr lang="ko-KR" altLang="en-US" sz="1600" dirty="0"/>
              <a:t> 했기 때문이다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4EAA2-67EC-4218-AA16-33FA6209E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932CB-A557-4253-B1CA-AD275D94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2" y="2562181"/>
            <a:ext cx="4613552" cy="2322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D549E6-FC15-4210-B672-05E68BF2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62" y="5154376"/>
            <a:ext cx="2676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BCB1-F5A3-4869-8847-14C022F3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F03D8-89D8-43DA-98E3-396F28DA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equals </a:t>
            </a:r>
            <a:r>
              <a:rPr lang="ko-KR" altLang="en-US" dirty="0"/>
              <a:t>메소드 재정의해보기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1671F8-614C-4C91-B952-F9192AC0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D8204-7C5C-4416-927D-199E0216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4" y="2107427"/>
            <a:ext cx="4081900" cy="4385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391CE5-80C5-4275-ADEF-1B85E406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60" y="5191384"/>
            <a:ext cx="2933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AF25D-065D-48BF-85E8-8EDC87C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C4F22-1361-4B83-A262-301159DA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객체가 지정된 클래스의 객체인지 검사할 때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22B21B-C4ED-4CAB-9AFA-BFD4EEF57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FB0EB7-9DAB-46D3-8E1B-91E3809A32B3}"/>
              </a:ext>
            </a:extLst>
          </p:cNvPr>
          <p:cNvGrpSpPr/>
          <p:nvPr/>
        </p:nvGrpSpPr>
        <p:grpSpPr>
          <a:xfrm>
            <a:off x="854846" y="1752190"/>
            <a:ext cx="5048671" cy="1182849"/>
            <a:chOff x="787734" y="1694575"/>
            <a:chExt cx="5048671" cy="11828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574737-130E-406D-B8A9-8D59C3A04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36" b="57957"/>
            <a:stretch/>
          </p:blipFill>
          <p:spPr>
            <a:xfrm>
              <a:off x="787734" y="1694575"/>
              <a:ext cx="5048671" cy="118284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04A4C00-86C4-4934-80C4-6DABDC1D63E4}"/>
                </a:ext>
              </a:extLst>
            </p:cNvPr>
            <p:cNvSpPr/>
            <p:nvPr/>
          </p:nvSpPr>
          <p:spPr>
            <a:xfrm>
              <a:off x="1744910" y="1921079"/>
              <a:ext cx="1702965" cy="201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AA6E789-D6C6-487A-90D5-B280746F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38" y="4124298"/>
            <a:ext cx="5012850" cy="994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1F4450-D292-4961-9BAD-D7126CA99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438" y="5303565"/>
            <a:ext cx="3767181" cy="3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1D175-0F7B-4FA3-87C1-DC7C5BC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BDF50-F6DB-4825-9FE6-06912C45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toString</a:t>
            </a:r>
            <a:r>
              <a:rPr lang="ko-KR" altLang="en-US" sz="1600" dirty="0"/>
              <a:t> 메소드도 </a:t>
            </a:r>
            <a:r>
              <a:rPr lang="en-US" altLang="ko-KR" sz="1600" dirty="0"/>
              <a:t>Object </a:t>
            </a:r>
            <a:r>
              <a:rPr lang="ko-KR" altLang="en-US" sz="1600" dirty="0"/>
              <a:t>클래스에서 정의된 메소드이다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클래스 내에서 이 메소드를 작성할 때는 재정의했던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7790A9-15EE-47F0-A552-06BA397F2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2CDF6-C12B-4729-899D-2B33094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88" y="2645678"/>
            <a:ext cx="362902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A2C6D0-BAC0-44E7-98A7-EFE11C56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20" y="5486750"/>
            <a:ext cx="1924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C93C-DB0E-4ABC-8187-00F6AC98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IS-A </a:t>
            </a:r>
            <a:r>
              <a:rPr lang="ko-KR" altLang="en-US" dirty="0" err="1"/>
              <a:t>관계과</a:t>
            </a:r>
            <a:r>
              <a:rPr lang="ko-KR" altLang="en-US" dirty="0"/>
              <a:t> </a:t>
            </a:r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68D04-B367-4850-ACC6-E7D41A3F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is-a</a:t>
            </a:r>
            <a:r>
              <a:rPr lang="ko-KR" altLang="en-US" dirty="0"/>
              <a:t> 관계</a:t>
            </a:r>
            <a:endParaRPr lang="en-US" altLang="ko-KR" dirty="0"/>
          </a:p>
          <a:p>
            <a:pPr lvl="1"/>
            <a:r>
              <a:rPr lang="ko-KR" altLang="en-US" dirty="0"/>
              <a:t>“~은 ~</a:t>
            </a:r>
            <a:r>
              <a:rPr lang="ko-KR" altLang="en-US" dirty="0" err="1"/>
              <a:t>이다”와</a:t>
            </a:r>
            <a:r>
              <a:rPr lang="ko-KR" altLang="en-US" dirty="0"/>
              <a:t> 같은 관계</a:t>
            </a:r>
          </a:p>
          <a:p>
            <a:pPr lvl="1"/>
            <a:r>
              <a:rPr lang="ko-KR" altLang="en-US" dirty="0"/>
              <a:t>상속은 </a:t>
            </a:r>
            <a:r>
              <a:rPr lang="en-US" altLang="ko-KR" dirty="0"/>
              <a:t>is-a</a:t>
            </a:r>
            <a:r>
              <a:rPr lang="ko-KR" altLang="en-US" dirty="0"/>
              <a:t> 관계이다</a:t>
            </a:r>
            <a:r>
              <a:rPr lang="en-US" altLang="ko-KR" dirty="0"/>
              <a:t>.</a:t>
            </a:r>
          </a:p>
          <a:p>
            <a:pPr lvl="2">
              <a:defRPr lang="ko-KR" altLang="en-US"/>
            </a:pPr>
            <a:r>
              <a:rPr lang="ko-KR" altLang="en-US" dirty="0"/>
              <a:t>자동차는 탈것이다(</a:t>
            </a:r>
            <a:r>
              <a:rPr lang="ko-KR" altLang="en-US" dirty="0" err="1"/>
              <a:t>Car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Vehicle</a:t>
            </a:r>
            <a:r>
              <a:rPr lang="ko-KR" altLang="en-US" dirty="0"/>
              <a:t>).</a:t>
            </a:r>
          </a:p>
          <a:p>
            <a:pPr lvl="2">
              <a:defRPr lang="ko-KR" altLang="en-US"/>
            </a:pPr>
            <a:r>
              <a:rPr lang="ko-KR" altLang="en-US" dirty="0"/>
              <a:t>강아지는 동물이다(</a:t>
            </a:r>
            <a:r>
              <a:rPr lang="ko-KR" altLang="en-US" dirty="0" err="1"/>
              <a:t>Dog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animal</a:t>
            </a:r>
            <a:r>
              <a:rPr lang="ko-KR" altLang="en-US" dirty="0"/>
              <a:t>).</a:t>
            </a:r>
            <a:endParaRPr lang="en-US" altLang="ko-KR" dirty="0"/>
          </a:p>
          <a:p>
            <a:pPr lvl="2"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has</a:t>
            </a:r>
            <a:r>
              <a:rPr lang="ko-KR" altLang="en-US" dirty="0"/>
              <a:t>-</a:t>
            </a:r>
            <a:r>
              <a:rPr lang="ko-KR" altLang="en-US" dirty="0" err="1"/>
              <a:t>a</a:t>
            </a:r>
            <a:r>
              <a:rPr lang="ko-KR" altLang="en-US" dirty="0"/>
              <a:t> 관계</a:t>
            </a:r>
            <a:endParaRPr lang="en-US" altLang="ko-KR" dirty="0"/>
          </a:p>
          <a:p>
            <a:pPr lvl="1">
              <a:defRPr lang="ko-KR" altLang="en-US"/>
            </a:pPr>
            <a:r>
              <a:rPr lang="ko-KR" altLang="en-US" dirty="0"/>
              <a:t>~은 ~을 가지고 있다”와 같은 관계</a:t>
            </a:r>
            <a:endParaRPr lang="en-US" altLang="ko-KR" dirty="0"/>
          </a:p>
          <a:p>
            <a:pPr lvl="2">
              <a:defRPr lang="ko-KR" altLang="en-US"/>
            </a:pPr>
            <a:r>
              <a:rPr lang="ko-KR" altLang="en-US" dirty="0"/>
              <a:t>도서관은 책을 가지고 있다(</a:t>
            </a:r>
            <a:r>
              <a:rPr lang="ko-KR" altLang="en-US" dirty="0" err="1"/>
              <a:t>Library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book</a:t>
            </a:r>
            <a:r>
              <a:rPr lang="ko-KR" altLang="en-US" dirty="0"/>
              <a:t>).</a:t>
            </a:r>
          </a:p>
          <a:p>
            <a:pPr lvl="2">
              <a:defRPr lang="ko-KR" altLang="en-US"/>
            </a:pPr>
            <a:r>
              <a:rPr lang="ko-KR" altLang="en-US" dirty="0"/>
              <a:t>거실은 소파를 가지고 있다(</a:t>
            </a:r>
            <a:r>
              <a:rPr lang="ko-KR" altLang="en-US" dirty="0" err="1"/>
              <a:t>Living</a:t>
            </a:r>
            <a:r>
              <a:rPr lang="ko-KR" altLang="en-US" dirty="0"/>
              <a:t> </a:t>
            </a:r>
            <a:r>
              <a:rPr lang="ko-KR" altLang="en-US" dirty="0" err="1"/>
              <a:t>room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sofa</a:t>
            </a:r>
            <a:r>
              <a:rPr lang="ko-KR" altLang="en-US" dirty="0"/>
              <a:t>).</a:t>
            </a:r>
          </a:p>
          <a:p>
            <a:pPr lvl="2"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35427-4F2F-4FE5-AB35-581A0BB0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25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7D041-0648-4605-A7E5-71F3E8D7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IS-A </a:t>
            </a:r>
            <a:r>
              <a:rPr lang="ko-KR" altLang="en-US" dirty="0" err="1"/>
              <a:t>관계과</a:t>
            </a:r>
            <a:r>
              <a:rPr lang="ko-KR" altLang="en-US" dirty="0"/>
              <a:t> </a:t>
            </a:r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A9D69-CCAD-4934-A473-F8679148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지향</a:t>
            </a:r>
            <a:r>
              <a:rPr lang="en-US" altLang="ko-KR" dirty="0"/>
              <a:t> </a:t>
            </a:r>
            <a:r>
              <a:rPr lang="en-US" altLang="ko-KR" dirty="0" err="1"/>
              <a:t>프로그래밍에서</a:t>
            </a:r>
            <a:r>
              <a:rPr lang="en-US" altLang="ko-KR" dirty="0"/>
              <a:t> has-a </a:t>
            </a:r>
            <a:r>
              <a:rPr lang="en-US" altLang="ko-KR" dirty="0" err="1"/>
              <a:t>관계는</a:t>
            </a:r>
            <a:r>
              <a:rPr lang="en-US" altLang="ko-KR" dirty="0"/>
              <a:t> </a:t>
            </a:r>
            <a:r>
              <a:rPr lang="en-US" altLang="ko-KR" dirty="0" err="1"/>
              <a:t>구성</a:t>
            </a:r>
            <a:r>
              <a:rPr lang="en-US" altLang="ko-KR" dirty="0"/>
              <a:t> </a:t>
            </a:r>
            <a:r>
              <a:rPr lang="en-US" altLang="ko-KR" dirty="0" err="1"/>
              <a:t>관계</a:t>
            </a:r>
            <a:r>
              <a:rPr lang="en-US" altLang="ko-KR" dirty="0"/>
              <a:t>(composition) </a:t>
            </a:r>
            <a:r>
              <a:rPr lang="en-US" altLang="ko-KR" dirty="0" err="1"/>
              <a:t>또는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 err="1"/>
              <a:t>집합</a:t>
            </a:r>
            <a:r>
              <a:rPr lang="en-US" altLang="ko-KR" dirty="0"/>
              <a:t> </a:t>
            </a:r>
            <a:r>
              <a:rPr lang="en-US" altLang="ko-KR" dirty="0" err="1"/>
              <a:t>관계</a:t>
            </a:r>
            <a:r>
              <a:rPr lang="en-US" altLang="ko-KR" dirty="0"/>
              <a:t>(aggregation)</a:t>
            </a:r>
            <a:r>
              <a:rPr lang="ko-KR" altLang="en-US" dirty="0"/>
              <a:t>를 나타낸다.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FCF5A-4BFC-463C-B9A2-5FC83820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885CB1-857A-448D-B689-1E1E308D2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0674" y="3109912"/>
            <a:ext cx="5476875" cy="20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6BF5-A372-4FED-884A-8B63C52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IS-A </a:t>
            </a:r>
            <a:r>
              <a:rPr lang="ko-KR" altLang="en-US" dirty="0" err="1"/>
              <a:t>관계과</a:t>
            </a:r>
            <a:r>
              <a:rPr lang="ko-KR" altLang="en-US" dirty="0"/>
              <a:t> </a:t>
            </a:r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E947-22A6-44C0-9898-76BD9DE4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안에 하나라도 다른 객체가 포함되면 </a:t>
            </a:r>
            <a:r>
              <a:rPr lang="en-US" altLang="ko-KR" dirty="0"/>
              <a:t>has-a </a:t>
            </a:r>
            <a:r>
              <a:rPr lang="ko-KR" altLang="en-US" dirty="0"/>
              <a:t>관계라고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A1FEE-6DEE-4853-B359-F0870FB2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50AD7-CED0-499B-A816-6C6FFFED6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1310" y="2306973"/>
            <a:ext cx="5621380" cy="37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28044-1210-40D6-AA97-00657E17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종단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429FA-8D6C-4DC4-AAF4-F94D59DA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종단 클래스(</a:t>
            </a:r>
            <a:r>
              <a:rPr lang="ko-KR" altLang="en-US" dirty="0" err="1"/>
              <a:t>final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)는 상속을 시킬 수 없는 클래스를 말한다. </a:t>
            </a:r>
          </a:p>
          <a:p>
            <a:pPr>
              <a:defRPr lang="ko-KR" altLang="en-US"/>
            </a:pPr>
            <a:r>
              <a:rPr lang="ko-KR" altLang="en-US" dirty="0"/>
              <a:t>종단 클래스가 필요한 이유는 주로 보안상의 이유 때문이다.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CAD01-9714-4F05-935D-47C297CA6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B716B-6DF0-418B-B5F6-3CF57A47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" y="2919150"/>
            <a:ext cx="3149594" cy="14431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A4670D-8382-4C78-A50C-E2F224EE658B}"/>
              </a:ext>
            </a:extLst>
          </p:cNvPr>
          <p:cNvCxnSpPr/>
          <p:nvPr/>
        </p:nvCxnSpPr>
        <p:spPr>
          <a:xfrm>
            <a:off x="3271706" y="3959604"/>
            <a:ext cx="8363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F30CE-84CD-4135-8884-95B1925CB17A}"/>
              </a:ext>
            </a:extLst>
          </p:cNvPr>
          <p:cNvSpPr/>
          <p:nvPr/>
        </p:nvSpPr>
        <p:spPr>
          <a:xfrm>
            <a:off x="966875" y="2919150"/>
            <a:ext cx="492809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C649-CBD9-4723-B200-7F7B4478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C1A6A-AC3E-4C29-9DCE-CE8CE3B9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메소드만 </a:t>
            </a:r>
            <a:r>
              <a:rPr lang="ko-KR" altLang="en-US" dirty="0" err="1"/>
              <a:t>오버라이드될</a:t>
            </a:r>
            <a:r>
              <a:rPr lang="ko-KR" altLang="en-US" dirty="0"/>
              <a:t> 수 없게 만들려면 종단 메소드(</a:t>
            </a:r>
            <a:r>
              <a:rPr lang="ko-KR" altLang="en-US" dirty="0" err="1"/>
              <a:t>final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)로 선언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57FD3-D0C9-406E-BCD3-258641EA7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526D8-1810-458C-B8FB-B0047282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15" y="2762250"/>
            <a:ext cx="3727595" cy="1474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4A76E7-DDB0-434D-8F38-AE676FAE374D}"/>
              </a:ext>
            </a:extLst>
          </p:cNvPr>
          <p:cNvSpPr/>
          <p:nvPr/>
        </p:nvSpPr>
        <p:spPr>
          <a:xfrm>
            <a:off x="3013788" y="3332417"/>
            <a:ext cx="492809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2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D1AF9-AD10-4989-B64F-73249508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0BA9-4A8A-4C47-A3D3-80AA6D5F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인스턴스 메소드를 자식 클래스에서 </a:t>
            </a:r>
            <a:r>
              <a:rPr lang="ko-KR" altLang="en-US" dirty="0" err="1"/>
              <a:t>오버라이드하면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무조건 자식 클래스의 메소드가 호출된다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 클래스의 정적 메소드를 자식 클래스에서 </a:t>
            </a:r>
            <a:r>
              <a:rPr lang="ko-KR" altLang="en-US" dirty="0" err="1"/>
              <a:t>오버라이드하면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클래스에 따라서 호출되는 메소드가 달라진다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19103-D8C5-46AB-BD76-BAFF783DF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26251-A2B6-4850-8003-B6E91612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9" y="3263318"/>
            <a:ext cx="3705979" cy="3330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F3560B-2013-4E76-9133-69E7C97F2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26" y="5536733"/>
            <a:ext cx="2572291" cy="5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7F04-A3FE-4ABF-AAAF-D1190774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과제 </a:t>
            </a:r>
            <a:r>
              <a:rPr lang="en-US" altLang="ko-KR" dirty="0"/>
              <a:t>1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E3B17-D14E-40CF-A1A3-7D971DC0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</a:t>
            </a:r>
            <a:r>
              <a:rPr lang="ko-KR" altLang="en-US" dirty="0"/>
              <a:t>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C4C780-CE8B-4A89-9162-5A555BD5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49B74-3D21-4863-BBA9-294E00AC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040204"/>
            <a:ext cx="5648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1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8129-772C-4060-B9E0-3D0E0326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9A9EE-5C51-4B99-8970-D9D6CCCA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C7D1D-ACA6-4CC5-86D8-7AE3A92B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E75D7-2CD5-439D-8642-20833A3D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125517"/>
            <a:ext cx="3495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8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66227-507D-4FCB-A414-8CF85FBE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499EB-3A09-4499-8595-6B9D89E1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 </a:t>
            </a:r>
            <a:r>
              <a:rPr lang="ko-KR" altLang="en-US" dirty="0"/>
              <a:t>클래스를 이용하는 </a:t>
            </a:r>
            <a:r>
              <a:rPr lang="en-US" altLang="ko-KR" dirty="0" err="1"/>
              <a:t>PersonList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(7</a:t>
            </a:r>
            <a:r>
              <a:rPr lang="ko-KR" altLang="en-US" dirty="0"/>
              <a:t>주차 과제를 이용하세요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4E64A1-A5DD-496A-BE1C-D8649055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6A63E-EB22-4754-8C10-B496A209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4" y="2127543"/>
            <a:ext cx="2996851" cy="463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67A0D6-42F3-4423-8742-A478B1EC9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64" b="46648"/>
          <a:stretch/>
        </p:blipFill>
        <p:spPr>
          <a:xfrm>
            <a:off x="3262818" y="2667699"/>
            <a:ext cx="2618363" cy="2840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B008F-47D9-46E0-B175-BF352DE7D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59"/>
          <a:stretch/>
        </p:blipFill>
        <p:spPr>
          <a:xfrm>
            <a:off x="5956884" y="2667699"/>
            <a:ext cx="3050127" cy="2494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47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7A35-EBFA-47B9-9791-24EE3609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6C4D2-B9CD-4C06-A1B0-2721D625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</a:t>
            </a:r>
            <a:r>
              <a:rPr lang="ko-KR" altLang="en-US" dirty="0"/>
              <a:t>을 상속받는 </a:t>
            </a:r>
            <a:r>
              <a:rPr lang="en-US" altLang="ko-KR" dirty="0"/>
              <a:t>Student</a:t>
            </a:r>
            <a:r>
              <a:rPr lang="ko-KR" altLang="en-US" dirty="0"/>
              <a:t>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74BA7-444C-4297-A093-3F5B38719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77B32-6185-41FC-836E-B98DF48B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79" y="1967950"/>
            <a:ext cx="3653842" cy="42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1C2E3-78AB-4EBA-B3DE-D5759CFD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526F1-1456-439D-809A-74E62B46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클래스를 이용하는 </a:t>
            </a:r>
            <a:r>
              <a:rPr lang="en-US" altLang="ko-KR" dirty="0" err="1"/>
              <a:t>StudentList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en-US" altLang="ko-KR" b="1" dirty="0"/>
              <a:t>7</a:t>
            </a:r>
            <a:r>
              <a:rPr lang="ko-KR" altLang="en-US" b="1" dirty="0"/>
              <a:t>주차 과제를 이용하세요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A8F51-AFE8-4048-8167-7E8CFD2DB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6C09B-B646-437D-9899-ACCEE4D2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6" y="2099788"/>
            <a:ext cx="2748302" cy="4320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6DF6BA-7273-4807-8D00-F6591C9E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45" y="2074621"/>
            <a:ext cx="2625636" cy="4345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3109C5-5AF2-4971-960B-12115303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06" y="2015898"/>
            <a:ext cx="3225606" cy="46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344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8C35-D97F-4CF9-9C46-290E36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52115-9788-4FBA-9D81-7788DDF9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Person</a:t>
            </a:r>
            <a:r>
              <a:rPr lang="ko-KR" altLang="en-US" dirty="0"/>
              <a:t>을 상속받는 </a:t>
            </a:r>
            <a:r>
              <a:rPr lang="en-US" altLang="ko-KR" dirty="0"/>
              <a:t>Teacher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5ED2C-59F0-4AFC-BA6A-C8F6C5452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98572-E33D-44A8-B71D-D2B8B71F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173011"/>
            <a:ext cx="4086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CF1C-219F-4951-80F5-DC09EBD4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146DE-FD43-41DC-943B-6A85AB2B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Teacher </a:t>
            </a:r>
            <a:r>
              <a:rPr lang="ko-KR" altLang="en-US" dirty="0"/>
              <a:t>클래스를 이용하는 </a:t>
            </a:r>
            <a:r>
              <a:rPr lang="en-US" altLang="ko-KR" dirty="0" err="1"/>
              <a:t>TeacherList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en-US" altLang="ko-KR" b="1" dirty="0"/>
              <a:t>7</a:t>
            </a:r>
            <a:r>
              <a:rPr lang="ko-KR" altLang="en-US" b="1" dirty="0"/>
              <a:t>주차 과제를 이용하세요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F5B47-5EC7-40C1-9F50-F40CC7C07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977CC-AB1C-4BEF-B7F1-5DDC10BD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87" y="1962799"/>
            <a:ext cx="2571231" cy="4853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7F79A3-C686-47C2-A659-66145C06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46" y="1996355"/>
            <a:ext cx="3428894" cy="4705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15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C4A1-A0DF-4F60-9DDB-A4FD123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E1D76-7444-4777-80A9-3080D714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위에서 작성한 클래스들을 이용하기 위해 다음과 같은 클래스를 </a:t>
            </a:r>
            <a:br>
              <a:rPr lang="en-US" altLang="ko-KR" dirty="0"/>
            </a:br>
            <a:r>
              <a:rPr lang="ko-KR" altLang="en-US" dirty="0"/>
              <a:t>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7D59F0-33F7-4200-9C16-2AFE7B03E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AF7EC4-1DC0-442D-9CA2-9B4DB0D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75" y="2699808"/>
            <a:ext cx="6424305" cy="10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9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C7543-6C14-453D-86B5-AE4AAF4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C3DA4-42C4-4A04-BECC-C7061196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7</a:t>
            </a:r>
            <a:r>
              <a:rPr lang="ko-KR" altLang="en-US" b="1" dirty="0"/>
              <a:t>주차 과제를 이용하세요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E3900-D33E-45F2-9C9E-EBEBBA95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0B996-3420-4880-ADE9-EBFEFCE0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6" y="2032981"/>
            <a:ext cx="3273171" cy="4576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8BBB2-AEC5-447A-98B3-1EBD5AA9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64" y="2046968"/>
            <a:ext cx="3990975" cy="444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4E584D-EF2A-4BFC-9459-4A2883CFA5D3}"/>
              </a:ext>
            </a:extLst>
          </p:cNvPr>
          <p:cNvSpPr/>
          <p:nvPr/>
        </p:nvSpPr>
        <p:spPr>
          <a:xfrm>
            <a:off x="4852274" y="5759284"/>
            <a:ext cx="2790097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21C9-F894-4B84-B0D4-D409E157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2FBDF-C6D5-4E3D-825E-591D3B3F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58150" cy="4705610"/>
          </a:xfrm>
        </p:spPr>
        <p:txBody>
          <a:bodyPr/>
          <a:lstStyle/>
          <a:p>
            <a:r>
              <a:rPr lang="en-US" altLang="ko-KR" b="1" dirty="0"/>
              <a:t>1-1. </a:t>
            </a:r>
            <a:r>
              <a:rPr lang="ko-KR" altLang="en-US" b="1" dirty="0"/>
              <a:t>앞에서 작성한 코드에서</a:t>
            </a:r>
            <a:r>
              <a:rPr lang="en-US" altLang="ko-KR" b="1" dirty="0"/>
              <a:t> </a:t>
            </a:r>
            <a:r>
              <a:rPr lang="en-US" altLang="ko-KR" b="1" dirty="0" err="1"/>
              <a:t>lengthCompare</a:t>
            </a:r>
            <a:r>
              <a:rPr lang="en-US" altLang="ko-KR" b="1" dirty="0"/>
              <a:t> </a:t>
            </a:r>
            <a:r>
              <a:rPr lang="ko-KR" altLang="en-US" b="1" dirty="0"/>
              <a:t>메소드를 실행할 수 없는 </a:t>
            </a:r>
            <a:br>
              <a:rPr lang="en-US" altLang="ko-KR" b="1" dirty="0"/>
            </a:br>
            <a:r>
              <a:rPr lang="ko-KR" altLang="en-US" b="1" dirty="0"/>
              <a:t>이유는 무엇인가요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lengthCompare</a:t>
            </a:r>
            <a:r>
              <a:rPr lang="en-US" altLang="ko-KR" b="1" dirty="0"/>
              <a:t> </a:t>
            </a:r>
            <a:r>
              <a:rPr lang="ko-KR" altLang="en-US" b="1" dirty="0"/>
              <a:t>은 매개변수로 </a:t>
            </a:r>
            <a:r>
              <a:rPr lang="en-US" altLang="ko-KR" b="1" dirty="0" err="1"/>
              <a:t>PersonList</a:t>
            </a:r>
            <a:r>
              <a:rPr lang="en-US" altLang="ko-KR" b="1" dirty="0"/>
              <a:t> </a:t>
            </a:r>
            <a:r>
              <a:rPr lang="ko-KR" altLang="en-US" b="1" dirty="0"/>
              <a:t>객체 두개를 받는데</a:t>
            </a:r>
            <a:r>
              <a:rPr lang="en-US" altLang="ko-KR" b="1" dirty="0"/>
              <a:t>, t1</a:t>
            </a:r>
            <a:r>
              <a:rPr lang="ko-KR" altLang="en-US" b="1" dirty="0"/>
              <a:t>은 </a:t>
            </a:r>
            <a:r>
              <a:rPr lang="en-US" altLang="ko-KR" b="1" dirty="0" err="1"/>
              <a:t>TeacherList</a:t>
            </a:r>
            <a:r>
              <a:rPr lang="en-US" altLang="ko-KR" b="1" dirty="0"/>
              <a:t>, c </a:t>
            </a:r>
            <a:r>
              <a:rPr lang="ko-KR" altLang="en-US" b="1" dirty="0"/>
              <a:t>는 </a:t>
            </a:r>
            <a:r>
              <a:rPr lang="en-US" altLang="ko-KR" b="1" dirty="0" err="1"/>
              <a:t>StudentList</a:t>
            </a:r>
            <a:r>
              <a:rPr lang="en-US" altLang="ko-KR" b="1" dirty="0"/>
              <a:t> </a:t>
            </a:r>
            <a:r>
              <a:rPr lang="ko-KR" altLang="en-US" b="1" dirty="0"/>
              <a:t>객체이기 때문이다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1-2. </a:t>
            </a:r>
            <a:r>
              <a:rPr lang="en-US" altLang="ko-KR" b="1" dirty="0" err="1"/>
              <a:t>lengthCompare</a:t>
            </a:r>
            <a:r>
              <a:rPr lang="en-US" altLang="ko-KR" b="1" dirty="0"/>
              <a:t> </a:t>
            </a:r>
            <a:r>
              <a:rPr lang="ko-KR" altLang="en-US" b="1" dirty="0"/>
              <a:t>메소드가 정상적으로 동작하려면 어떻게 </a:t>
            </a:r>
            <a:r>
              <a:rPr lang="ko-KR" altLang="en-US" b="1" dirty="0" err="1"/>
              <a:t>해야할까요</a:t>
            </a:r>
            <a:r>
              <a:rPr lang="en-US" altLang="ko-KR" b="1" dirty="0"/>
              <a:t>?</a:t>
            </a:r>
          </a:p>
          <a:p>
            <a:r>
              <a:rPr lang="en-US" altLang="ko-KR" b="1" dirty="0" err="1"/>
              <a:t>TeacherList</a:t>
            </a:r>
            <a:r>
              <a:rPr lang="en-US" altLang="ko-KR" b="1" dirty="0"/>
              <a:t> </a:t>
            </a:r>
            <a:r>
              <a:rPr lang="ko-KR" altLang="en-US" b="1" dirty="0"/>
              <a:t>클래스와 </a:t>
            </a:r>
            <a:r>
              <a:rPr lang="en-US" altLang="ko-KR" b="1" dirty="0" err="1"/>
              <a:t>StudentList</a:t>
            </a:r>
            <a:r>
              <a:rPr lang="en-US" altLang="ko-KR" b="1" dirty="0"/>
              <a:t> </a:t>
            </a:r>
            <a:r>
              <a:rPr lang="ko-KR" altLang="en-US" b="1" dirty="0"/>
              <a:t>클래스에서 </a:t>
            </a:r>
            <a:r>
              <a:rPr lang="en-US" altLang="ko-KR" b="1" dirty="0" err="1"/>
              <a:t>PersonList</a:t>
            </a:r>
            <a:r>
              <a:rPr lang="en-US" altLang="ko-KR" b="1" dirty="0"/>
              <a:t> </a:t>
            </a:r>
            <a:r>
              <a:rPr lang="ko-KR" altLang="en-US" b="1" dirty="0"/>
              <a:t>를 상속받는다</a:t>
            </a:r>
            <a:r>
              <a:rPr lang="en-US" altLang="ko-KR" b="1"/>
              <a:t>.</a:t>
            </a:r>
            <a:endParaRPr lang="en-US" altLang="ko-KR" b="1" dirty="0"/>
          </a:p>
          <a:p>
            <a:r>
              <a:rPr lang="en-US" altLang="ko-KR" b="1" dirty="0"/>
              <a:t>1-3. 2</a:t>
            </a:r>
            <a:r>
              <a:rPr lang="ko-KR" altLang="en-US" b="1" dirty="0"/>
              <a:t>번에서 대답한 방법대로 코드를 수정하세요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65159-FA66-4F56-9952-63A52F182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44001-40B2-4CD5-B1D5-7CA625FA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57" b="10749"/>
          <a:stretch/>
        </p:blipFill>
        <p:spPr>
          <a:xfrm>
            <a:off x="1300022" y="2429933"/>
            <a:ext cx="6243780" cy="423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1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코드에는 반드시 주석이 달려있어야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주석은 조교에게 코드를 설명하는 식으로 작성한다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과제 </a:t>
            </a:r>
            <a:r>
              <a:rPr lang="en-US" altLang="ko-KR" b="1" dirty="0">
                <a:solidFill>
                  <a:srgbClr val="FF0000"/>
                </a:solidFill>
              </a:rPr>
              <a:t>1-1, 1-2</a:t>
            </a:r>
            <a:r>
              <a:rPr lang="ko-KR" altLang="en-US" b="1" dirty="0">
                <a:solidFill>
                  <a:srgbClr val="FF0000"/>
                </a:solidFill>
              </a:rPr>
              <a:t>는 메모장에 적어서 제출한다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6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2295B-86A1-45BF-A6C3-024B3E8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과제 </a:t>
            </a:r>
            <a:r>
              <a:rPr lang="en-US" altLang="ko-KR" dirty="0"/>
              <a:t>1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1ACB2-9D6A-4875-A926-9A1966B5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FF643-1DBD-4DC3-824F-C506A081E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AC9CB-B074-491A-AF09-85DC7D45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49" y="1686187"/>
            <a:ext cx="3358021" cy="50157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C4F9DA-18A3-4BCF-86A3-DD3BDB47C761}"/>
              </a:ext>
            </a:extLst>
          </p:cNvPr>
          <p:cNvSpPr/>
          <p:nvPr/>
        </p:nvSpPr>
        <p:spPr>
          <a:xfrm>
            <a:off x="3363985" y="3766657"/>
            <a:ext cx="2827090" cy="66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9CDED7-04E8-466B-B62B-7C3C798A60D0}"/>
              </a:ext>
            </a:extLst>
          </p:cNvPr>
          <p:cNvSpPr/>
          <p:nvPr/>
        </p:nvSpPr>
        <p:spPr>
          <a:xfrm>
            <a:off x="3363985" y="4874004"/>
            <a:ext cx="2827090" cy="66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E0EC8-6125-44F2-86A9-DAD958A99301}"/>
              </a:ext>
            </a:extLst>
          </p:cNvPr>
          <p:cNvSpPr txBox="1"/>
          <p:nvPr/>
        </p:nvSpPr>
        <p:spPr>
          <a:xfrm>
            <a:off x="6330799" y="4350784"/>
            <a:ext cx="2652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매개변수가 </a:t>
            </a:r>
            <a:r>
              <a:rPr lang="en-US" altLang="ko-KR" sz="1400" dirty="0"/>
              <a:t>Person</a:t>
            </a:r>
            <a:r>
              <a:rPr lang="ko-KR" altLang="en-US" sz="1400" dirty="0"/>
              <a:t>이기 때문에</a:t>
            </a:r>
            <a:endParaRPr lang="en-US" altLang="ko-KR" sz="1400" dirty="0"/>
          </a:p>
          <a:p>
            <a:r>
              <a:rPr lang="ko-KR" altLang="en-US" sz="1400" dirty="0" err="1"/>
              <a:t>형변환</a:t>
            </a:r>
            <a:r>
              <a:rPr lang="ko-KR" altLang="en-US" sz="1400" dirty="0"/>
              <a:t> 후 비교</a:t>
            </a:r>
          </a:p>
        </p:txBody>
      </p:sp>
    </p:spTree>
    <p:extLst>
      <p:ext uri="{BB962C8B-B14F-4D97-AF65-F5344CB8AC3E}">
        <p14:creationId xmlns:p14="http://schemas.microsoft.com/office/powerpoint/2010/main" val="36545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9661-B816-4727-8197-622DE304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과제 </a:t>
            </a:r>
            <a:r>
              <a:rPr lang="en-US" altLang="ko-KR" dirty="0"/>
              <a:t>1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1C695-E34E-4C43-B2FA-7B0FCEF4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Employee </a:t>
            </a:r>
            <a:r>
              <a:rPr lang="ko-KR" altLang="en-US" dirty="0"/>
              <a:t>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2CA4A-43FE-4019-B698-35F7C6536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44F6D-23D2-4284-B716-54AB31FA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35" y="1652631"/>
            <a:ext cx="3819600" cy="49494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C67EB4-E17E-4B0C-90FA-2A09215A7756}"/>
              </a:ext>
            </a:extLst>
          </p:cNvPr>
          <p:cNvSpPr/>
          <p:nvPr/>
        </p:nvSpPr>
        <p:spPr>
          <a:xfrm>
            <a:off x="3363985" y="3724712"/>
            <a:ext cx="2827090" cy="66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D3B5D-8B0C-4312-9822-5538C9460A9B}"/>
              </a:ext>
            </a:extLst>
          </p:cNvPr>
          <p:cNvSpPr/>
          <p:nvPr/>
        </p:nvSpPr>
        <p:spPr>
          <a:xfrm>
            <a:off x="3363985" y="4832059"/>
            <a:ext cx="2827090" cy="66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5A15A-9040-46E1-9AD4-B584C2841F63}"/>
              </a:ext>
            </a:extLst>
          </p:cNvPr>
          <p:cNvSpPr txBox="1"/>
          <p:nvPr/>
        </p:nvSpPr>
        <p:spPr>
          <a:xfrm>
            <a:off x="6330799" y="4308839"/>
            <a:ext cx="2652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매개변수가 </a:t>
            </a:r>
            <a:r>
              <a:rPr lang="en-US" altLang="ko-KR" sz="1400" dirty="0"/>
              <a:t>Person</a:t>
            </a:r>
            <a:r>
              <a:rPr lang="ko-KR" altLang="en-US" sz="1400" dirty="0"/>
              <a:t>이기 때문에</a:t>
            </a:r>
            <a:endParaRPr lang="en-US" altLang="ko-KR" sz="1400" dirty="0"/>
          </a:p>
          <a:p>
            <a:r>
              <a:rPr lang="ko-KR" altLang="en-US" sz="1400" dirty="0" err="1"/>
              <a:t>형변환</a:t>
            </a:r>
            <a:r>
              <a:rPr lang="ko-KR" altLang="en-US" sz="1400" dirty="0"/>
              <a:t> 후 비교</a:t>
            </a:r>
          </a:p>
        </p:txBody>
      </p:sp>
    </p:spTree>
    <p:extLst>
      <p:ext uri="{BB962C8B-B14F-4D97-AF65-F5344CB8AC3E}">
        <p14:creationId xmlns:p14="http://schemas.microsoft.com/office/powerpoint/2010/main" val="39754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2295B-86A1-45BF-A6C3-024B3E8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과제 </a:t>
            </a:r>
            <a:r>
              <a:rPr lang="en-US" altLang="ko-KR" dirty="0"/>
              <a:t>1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1ACB2-9D6A-4875-A926-9A1966B5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Ars</a:t>
            </a:r>
            <a:r>
              <a:rPr lang="ko-KR" altLang="en-US" dirty="0"/>
              <a:t> 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FF643-1DBD-4DC3-824F-C506A081E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ACB1B-E556-4F08-AE0E-278E0379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042981"/>
            <a:ext cx="5353050" cy="382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42CE43-7AC0-4B80-8B95-752B6A90658D}"/>
              </a:ext>
            </a:extLst>
          </p:cNvPr>
          <p:cNvSpPr/>
          <p:nvPr/>
        </p:nvSpPr>
        <p:spPr>
          <a:xfrm>
            <a:off x="2869035" y="2600587"/>
            <a:ext cx="1702965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F8A0C9-EBEC-4489-978F-0E379365AA3F}"/>
              </a:ext>
            </a:extLst>
          </p:cNvPr>
          <p:cNvSpPr/>
          <p:nvPr/>
        </p:nvSpPr>
        <p:spPr>
          <a:xfrm>
            <a:off x="3197604" y="4204151"/>
            <a:ext cx="2372686" cy="2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21E63-6325-4DA2-B6AE-514A012F69A1}"/>
              </a:ext>
            </a:extLst>
          </p:cNvPr>
          <p:cNvSpPr txBox="1"/>
          <p:nvPr/>
        </p:nvSpPr>
        <p:spPr>
          <a:xfrm>
            <a:off x="5802292" y="3167390"/>
            <a:ext cx="2347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동적 바인딩이 있기 때문에</a:t>
            </a:r>
            <a:endParaRPr lang="en-US" altLang="ko-KR" sz="1400" dirty="0"/>
          </a:p>
          <a:p>
            <a:r>
              <a:rPr lang="ko-KR" altLang="en-US" sz="1400" dirty="0"/>
              <a:t>형변환이 </a:t>
            </a:r>
            <a:r>
              <a:rPr lang="ko-KR" altLang="en-US" sz="1400" dirty="0" err="1"/>
              <a:t>필요없다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9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45951-914E-43A2-BD3D-6AEF6E63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EC654-1D9B-4740-8DFB-E6E55A5C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자바에서는 부모 클래스를 명시하지 않으면 암묵적으로 </a:t>
            </a:r>
            <a:r>
              <a:rPr lang="en-US" altLang="ko-KR" sz="1600" dirty="0"/>
              <a:t>Object </a:t>
            </a:r>
            <a:r>
              <a:rPr lang="ko-KR" altLang="en-US" sz="1600" dirty="0"/>
              <a:t>클래스의 자식 </a:t>
            </a:r>
            <a:br>
              <a:rPr lang="en-US" altLang="ko-KR" sz="1600" dirty="0"/>
            </a:br>
            <a:r>
              <a:rPr lang="ko-KR" altLang="en-US" sz="1600" dirty="0"/>
              <a:t>클래스로 간주</a:t>
            </a:r>
            <a:endParaRPr lang="en-US" altLang="ko-KR" sz="1600" dirty="0"/>
          </a:p>
          <a:p>
            <a:r>
              <a:rPr lang="en-US" altLang="ko-KR" sz="1600" dirty="0"/>
              <a:t>Object </a:t>
            </a:r>
            <a:r>
              <a:rPr lang="ko-KR" altLang="en-US" sz="1600" dirty="0"/>
              <a:t>클래스는 자바 클래스 계층 구조에서 맨 위에 위치하는 클래스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F6927-3DEA-436D-8F98-68F0932C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A03C8-5395-4326-8500-AB74BEC4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047" y="3039295"/>
            <a:ext cx="7263905" cy="27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3CE15-8F97-4699-9272-B199CFBD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288EC-4667-40E3-B105-541B1243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클래스의 메소드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E1C22-44D0-4A81-9E8C-A04C55A4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7C197-C31F-4D31-9AD3-454E46814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650" y="2162563"/>
            <a:ext cx="7619102" cy="25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B049C-D13D-418F-AF62-F76B4A10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getClass</a:t>
            </a:r>
            <a:r>
              <a:rPr lang="ko-KR" altLang="en-US" dirty="0"/>
              <a:t>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23A4-75ED-448A-B5AD-172DD359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7886700" cy="4705610"/>
          </a:xfrm>
        </p:spPr>
        <p:txBody>
          <a:bodyPr/>
          <a:lstStyle/>
          <a:p>
            <a:r>
              <a:rPr lang="ko-KR" altLang="en-US" dirty="0"/>
              <a:t>객체가 어떤 클래스로 생성되었는지에 대한 정보를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0DB71D-CEF2-4336-8608-3687C559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803C3-B4AC-4E0A-9417-F46A939F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83" y="2152650"/>
            <a:ext cx="6086475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A9908F-79D1-4AAD-AA8C-04E7FEFE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83" y="5185768"/>
            <a:ext cx="4160415" cy="40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779DA-C2C0-4334-8496-2C7FBE1F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equals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86CBE-E450-4412-BC16-B59B9A0E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Object에서</a:t>
            </a:r>
            <a:r>
              <a:rPr lang="ko-KR" altLang="en-US" sz="1600" dirty="0"/>
              <a:t> 제공되는 </a:t>
            </a:r>
            <a:r>
              <a:rPr lang="ko-KR" altLang="en-US" sz="1600" dirty="0" err="1"/>
              <a:t>equals</a:t>
            </a:r>
            <a:r>
              <a:rPr lang="ko-KR" altLang="en-US" sz="1600" dirty="0"/>
              <a:t>()는 객체의 주소가 동일한지를 검사하여서 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 또는 </a:t>
            </a:r>
            <a:r>
              <a:rPr lang="ko-KR" altLang="en-US" sz="1600" dirty="0" err="1"/>
              <a:t>false를</a:t>
            </a:r>
            <a:r>
              <a:rPr lang="ko-KR" altLang="en-US" sz="1600" dirty="0"/>
              <a:t> 반환한다. </a:t>
            </a:r>
            <a:endParaRPr lang="en-US" altLang="ko-KR" sz="1600" dirty="0"/>
          </a:p>
          <a:p>
            <a:r>
              <a:rPr lang="ko-KR" altLang="en-US" sz="1600" dirty="0"/>
              <a:t>하지만 객체에 대해서는 이것이 올바르지 않는 경우가 많이 있다. </a:t>
            </a:r>
          </a:p>
          <a:p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B3D2D0-1AE4-4FDB-9AAE-BA48E2F4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6B9BE-4349-4587-A324-37931E71F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4597" y="3172991"/>
            <a:ext cx="5121873" cy="2706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E52B5-8D27-4C79-9E1B-DD4B875E4DE7}"/>
              </a:ext>
            </a:extLst>
          </p:cNvPr>
          <p:cNvSpPr txBox="1"/>
          <p:nvPr/>
        </p:nvSpPr>
        <p:spPr>
          <a:xfrm>
            <a:off x="5853247" y="4128807"/>
            <a:ext cx="25891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/>
              <a:t>내용은 같지만 서로 다른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27409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13739</TotalTime>
  <Words>577</Words>
  <Application>Microsoft Office PowerPoint</Application>
  <PresentationFormat>화면 슬라이드 쇼(4:3)</PresentationFormat>
  <Paragraphs>129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9주차 과제 1 review</vt:lpstr>
      <vt:lpstr>9주차 과제 1 review</vt:lpstr>
      <vt:lpstr>9주차 과제 1 review</vt:lpstr>
      <vt:lpstr>9주차 과제 1 review</vt:lpstr>
      <vt:lpstr>Object 클래스</vt:lpstr>
      <vt:lpstr>Object 클래스</vt:lpstr>
      <vt:lpstr>getClass 메소드</vt:lpstr>
      <vt:lpstr>equals 메소드</vt:lpstr>
      <vt:lpstr>equals 메소드</vt:lpstr>
      <vt:lpstr>실습 1</vt:lpstr>
      <vt:lpstr>instanceof 연산자</vt:lpstr>
      <vt:lpstr>toString 메소드</vt:lpstr>
      <vt:lpstr>IS-A 관계과 HAS-A 관계</vt:lpstr>
      <vt:lpstr>IS-A 관계과 HAS-A 관계</vt:lpstr>
      <vt:lpstr>IS-A 관계과 HAS-A 관계</vt:lpstr>
      <vt:lpstr>종단 클래스</vt:lpstr>
      <vt:lpstr>종단 메소드</vt:lpstr>
      <vt:lpstr>정적 메소드 오버라이딩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1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111 Yukari</cp:lastModifiedBy>
  <cp:revision>736</cp:revision>
  <cp:lastPrinted>2019-09-04T03:50:08Z</cp:lastPrinted>
  <dcterms:created xsi:type="dcterms:W3CDTF">2019-07-23T08:10:25Z</dcterms:created>
  <dcterms:modified xsi:type="dcterms:W3CDTF">2019-10-31T02:49:36Z</dcterms:modified>
</cp:coreProperties>
</file>