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6" r:id="rId24"/>
    <p:sldId id="297" r:id="rId25"/>
    <p:sldId id="295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267" r:id="rId3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2432D-0F52-4476-AEF4-CE3ECFECA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850DB-0DAD-4A7D-A5E8-B86E9378F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0037-96A9-4CDF-B1D8-9632C039796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5106A-F692-4025-8015-478651731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89F35-2383-4599-9DAF-7AE6735A3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A209-20FB-4467-964C-BE97B67ED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2019.11.07</a:t>
            </a:r>
          </a:p>
          <a:p>
            <a:r>
              <a:rPr lang="en-US" altLang="ko-KR" b="1" dirty="0"/>
              <a:t>11 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2BAB-FD0F-4888-8C2A-0CBC6A37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FB95-2052-41A7-8946-32F0035C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459E94-3B87-4748-99A6-D8D36976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5704C-08D6-490B-A6D5-3B5B692D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66600"/>
            <a:ext cx="38385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0A695F-1FF3-4DBD-9048-72A24B99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050073"/>
            <a:ext cx="3016454" cy="1091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58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A2033-E279-45CC-9DF4-EF6B9067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BB849-40E6-489E-A493-23C8653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인터페이스는 하나의 타입으로 간주된다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D2DF3-9556-43DA-A117-59E719CA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3BEB8-A227-4C34-A744-7479331B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4637" y="3515161"/>
            <a:ext cx="6563174" cy="2369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740F07-6624-4F6B-8BA3-8557BFC3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37" y="2206022"/>
            <a:ext cx="3748699" cy="7606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E150C9-48A5-450E-93EC-8278D7E9910C}"/>
              </a:ext>
            </a:extLst>
          </p:cNvPr>
          <p:cNvSpPr/>
          <p:nvPr/>
        </p:nvSpPr>
        <p:spPr>
          <a:xfrm>
            <a:off x="1024637" y="2206022"/>
            <a:ext cx="3748699" cy="243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19ECEB-45C8-44AA-A2D5-E1E18444458C}"/>
              </a:ext>
            </a:extLst>
          </p:cNvPr>
          <p:cNvSpPr/>
          <p:nvPr/>
        </p:nvSpPr>
        <p:spPr>
          <a:xfrm>
            <a:off x="1024637" y="2449585"/>
            <a:ext cx="1517227" cy="517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7AEBE-A22B-4BBB-BCE2-B798E57B69CA}"/>
              </a:ext>
            </a:extLst>
          </p:cNvPr>
          <p:cNvSpPr txBox="1"/>
          <p:nvPr/>
        </p:nvSpPr>
        <p:spPr>
          <a:xfrm>
            <a:off x="3113596" y="2784957"/>
            <a:ext cx="5797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Television </a:t>
            </a:r>
            <a:r>
              <a:rPr lang="ko-KR" altLang="en-US" sz="1400" dirty="0"/>
              <a:t>객체이지만 </a:t>
            </a:r>
            <a:r>
              <a:rPr lang="en-US" altLang="ko-KR" sz="1400" dirty="0" err="1"/>
              <a:t>RemoteControl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구현하기 때문에 </a:t>
            </a:r>
            <a:br>
              <a:rPr lang="en-US" altLang="ko-KR" sz="1400" dirty="0"/>
            </a:br>
            <a:r>
              <a:rPr lang="en-US" altLang="ko-KR" sz="1400" dirty="0" err="1"/>
              <a:t>RemoteControl</a:t>
            </a:r>
            <a:r>
              <a:rPr lang="en-US" altLang="ko-KR" sz="1400" dirty="0"/>
              <a:t> </a:t>
            </a:r>
            <a:r>
              <a:rPr lang="ko-KR" altLang="en-US" sz="1400" dirty="0"/>
              <a:t>타입의 변수로 가리킬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E6EBB9-6E12-4EFD-832B-0F4F0C243CFD}"/>
              </a:ext>
            </a:extLst>
          </p:cNvPr>
          <p:cNvCxnSpPr/>
          <p:nvPr/>
        </p:nvCxnSpPr>
        <p:spPr>
          <a:xfrm>
            <a:off x="3735238" y="2437818"/>
            <a:ext cx="0" cy="336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F3D548-7CC2-42CF-9A7E-DF3938398285}"/>
              </a:ext>
            </a:extLst>
          </p:cNvPr>
          <p:cNvCxnSpPr>
            <a:cxnSpLocks/>
          </p:cNvCxnSpPr>
          <p:nvPr/>
        </p:nvCxnSpPr>
        <p:spPr>
          <a:xfrm>
            <a:off x="1437736" y="2971643"/>
            <a:ext cx="0" cy="40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F1AA6C-664C-4FE1-87CF-B582228FE06D}"/>
              </a:ext>
            </a:extLst>
          </p:cNvPr>
          <p:cNvSpPr txBox="1"/>
          <p:nvPr/>
        </p:nvSpPr>
        <p:spPr>
          <a:xfrm>
            <a:off x="951914" y="3373031"/>
            <a:ext cx="38941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obj</a:t>
            </a:r>
            <a:r>
              <a:rPr lang="ko-KR" altLang="en-US" sz="1400" dirty="0"/>
              <a:t>를 통해서는 </a:t>
            </a:r>
            <a:r>
              <a:rPr lang="en-US" altLang="ko-KR" sz="1400" dirty="0" err="1"/>
              <a:t>RemoteControl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</a:t>
            </a:r>
            <a:br>
              <a:rPr lang="en-US" altLang="ko-KR" sz="1400" dirty="0"/>
            </a:br>
            <a:r>
              <a:rPr lang="ko-KR" altLang="en-US" sz="1400" dirty="0"/>
              <a:t>정의된 메소드 만을 호출할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259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1A28-9A83-4D61-8410-1537F98C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상속하기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B56DC-524D-4A5A-9972-E926D555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인터페이스가 인터페이스를 상속받는 것도 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E5EB-F577-4C9B-AB00-52B314A7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1170A-B8C9-46B2-9623-F3296B5C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1" y="3429000"/>
            <a:ext cx="6654614" cy="917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DBF26-2C60-4C98-B486-EF128456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01" y="1990501"/>
            <a:ext cx="4841384" cy="1278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C74B58-674E-406B-B6D3-724EC52B8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5322" y="4582392"/>
            <a:ext cx="6076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3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C8B09-1073-49A0-BEC9-12A19CE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E9974-91C4-4764-8514-75719E51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15478" cy="4705610"/>
          </a:xfrm>
        </p:spPr>
        <p:txBody>
          <a:bodyPr/>
          <a:lstStyle/>
          <a:p>
            <a:r>
              <a:rPr lang="ko-KR" altLang="en-US" dirty="0"/>
              <a:t>다중 상속</a:t>
            </a:r>
            <a:r>
              <a:rPr lang="en-US" altLang="ko-KR" dirty="0"/>
              <a:t>(Multiple inheritance)</a:t>
            </a:r>
            <a:r>
              <a:rPr lang="ko-KR" altLang="en-US" dirty="0"/>
              <a:t>은 하나의 클래스가 여러 개의 부모 클래스를 가지는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들어서 하늘을 나는 자동차는 자동차의 특성도 가지고 있지만 비행기의 특징도 가지고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2297C-93F4-4E68-99CA-258BD6E16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8AC7E-D3B9-4CF8-B661-FAC599C6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8387" y="3328988"/>
            <a:ext cx="4467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68E6-AE55-48BE-A10B-6273A1F2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0D8A5-E7FE-4A5E-97AF-8B99297B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다중 상속이란 여러 개의 수퍼 클래스로부터 상속하는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자바에서는 다중 상속을 지원하지 않는다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다중 상속에는 어려운 문제가 발생한다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AB64E-BBAE-4C4C-90EE-5E328821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462A7-4890-44E9-92D6-CF944D81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0" y="3429000"/>
            <a:ext cx="7174040" cy="209411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08ED36-D679-4D0B-85CF-3AFD0F12C8A3}"/>
              </a:ext>
            </a:extLst>
          </p:cNvPr>
          <p:cNvCxnSpPr/>
          <p:nvPr/>
        </p:nvCxnSpPr>
        <p:spPr>
          <a:xfrm>
            <a:off x="2694432" y="3681984"/>
            <a:ext cx="8900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EF3CA8-16D9-473A-9506-A94F8B210968}"/>
              </a:ext>
            </a:extLst>
          </p:cNvPr>
          <p:cNvCxnSpPr/>
          <p:nvPr/>
        </p:nvCxnSpPr>
        <p:spPr>
          <a:xfrm>
            <a:off x="2694432" y="3956304"/>
            <a:ext cx="8900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4A4BA32A-F637-4697-8CB9-B4DB1F8746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800" y="3956302"/>
            <a:ext cx="1755649" cy="1488645"/>
          </a:xfrm>
          <a:prstGeom prst="curvedConnector3">
            <a:avLst>
              <a:gd name="adj1" fmla="val -54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5F9E805-AD14-4DAD-98CA-640445CDBE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2698" y="3693320"/>
            <a:ext cx="1821750" cy="1566813"/>
          </a:xfrm>
          <a:prstGeom prst="curvedConnector3">
            <a:avLst>
              <a:gd name="adj1" fmla="val -604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B36570-1475-4149-A6BE-98A94F98EC59}"/>
              </a:ext>
            </a:extLst>
          </p:cNvPr>
          <p:cNvSpPr/>
          <p:nvPr/>
        </p:nvSpPr>
        <p:spPr>
          <a:xfrm>
            <a:off x="836104" y="5235751"/>
            <a:ext cx="823910" cy="262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19CB1-C7BC-41AA-A623-F4595FDFF04A}"/>
              </a:ext>
            </a:extLst>
          </p:cNvPr>
          <p:cNvSpPr txBox="1"/>
          <p:nvPr/>
        </p:nvSpPr>
        <p:spPr>
          <a:xfrm>
            <a:off x="4752613" y="4346681"/>
            <a:ext cx="11849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SuperA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 err="1"/>
              <a:t>SuperB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80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4276-B496-408C-B845-508E414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A8D3D-0440-4EF2-8360-3E882309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인터페이스를 이용하면 다중 상속의 효과를 낼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E9D567-9EC2-4C93-B7A5-39F687F2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F8810-230A-4FD6-873F-DE35849A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3" y="2046852"/>
            <a:ext cx="4667250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F6140E-303B-41B6-86DF-502870AF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06" y="5517452"/>
            <a:ext cx="1828800" cy="638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1D0AFC-6FAE-4CBC-B0DD-F8A297B76DCE}"/>
              </a:ext>
            </a:extLst>
          </p:cNvPr>
          <p:cNvSpPr/>
          <p:nvPr/>
        </p:nvSpPr>
        <p:spPr>
          <a:xfrm>
            <a:off x="2865120" y="3465576"/>
            <a:ext cx="247996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F3F-FA22-4BAE-96E3-80578B6A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03CC-DE4F-47FF-BF02-234548F5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인터페이스에는 상수를 정의할 수 있다.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94C81-C43C-4958-9170-61E34EED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4E59D-6D9E-408B-BD3E-CC2365CA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0965"/>
            <a:ext cx="6820132" cy="3286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639FDE-4B91-4721-993E-AAADE2BC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817794"/>
            <a:ext cx="1620451" cy="4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8E77-8757-4D71-A690-F81DB959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BFE1F-7F4D-4615-BE24-48A0F3DF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디폴트 메소드(</a:t>
            </a:r>
            <a:r>
              <a:rPr lang="ko-KR" altLang="en-US" dirty="0" err="1"/>
              <a:t>default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)는 인터페이스 개발자가 메소드의 디폴트 구현을 제공할 수 있는 기능이다. </a:t>
            </a:r>
          </a:p>
          <a:p>
            <a:r>
              <a:rPr lang="ko-KR" altLang="en-US" dirty="0"/>
              <a:t>디폴트 메소드가 정의되어 있으면 인터페이스를 구현하는 클래스가 메소드의 몸체를 구현하지 않아도 메소드를 호출할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47C8F-A054-47D0-BAFC-C60DC3B5C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1604A-B65E-4615-BCB2-2781BA2D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8" y="3218371"/>
            <a:ext cx="4629751" cy="3483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7288E1-304E-4C95-91D2-5B73ECEC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61" y="5467422"/>
            <a:ext cx="1616677" cy="7095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DEF672-27C5-44D3-ACB5-965CE8663F8E}"/>
              </a:ext>
            </a:extLst>
          </p:cNvPr>
          <p:cNvSpPr/>
          <p:nvPr/>
        </p:nvSpPr>
        <p:spPr>
          <a:xfrm>
            <a:off x="1048512" y="3709858"/>
            <a:ext cx="3206496" cy="654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A66284-75DD-424D-924B-89AFDC013A70}"/>
              </a:ext>
            </a:extLst>
          </p:cNvPr>
          <p:cNvSpPr/>
          <p:nvPr/>
        </p:nvSpPr>
        <p:spPr>
          <a:xfrm>
            <a:off x="1365504" y="5997209"/>
            <a:ext cx="1463040" cy="167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44C98-0684-4BBF-85E2-428D0214024D}"/>
              </a:ext>
            </a:extLst>
          </p:cNvPr>
          <p:cNvSpPr txBox="1"/>
          <p:nvPr/>
        </p:nvSpPr>
        <p:spPr>
          <a:xfrm>
            <a:off x="4407097" y="3824158"/>
            <a:ext cx="3873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디폴트 메소드는 몸체를 제공할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7DD84-B329-467F-AA6B-60A631480E35}"/>
              </a:ext>
            </a:extLst>
          </p:cNvPr>
          <p:cNvSpPr txBox="1"/>
          <p:nvPr/>
        </p:nvSpPr>
        <p:spPr>
          <a:xfrm>
            <a:off x="1631741" y="6231265"/>
            <a:ext cx="47660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디폴트 메소드는 구현하지 않아도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24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8E77-8757-4D71-A690-F81DB959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BFE1F-7F4D-4615-BE24-48A0F3DF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디폴트 메소드는 개발자들이 많이 사용하는 인터페이스에 새 메소드가 추가되면 모든 클래스가 수정되어야 하는 문제를 해결한다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6DCE86-BFA6-42FD-8467-FBADD882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47" y="2312593"/>
            <a:ext cx="4345686" cy="203147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0FE085-25F1-4E4E-9386-6D9139E592F1}"/>
              </a:ext>
            </a:extLst>
          </p:cNvPr>
          <p:cNvSpPr/>
          <p:nvPr/>
        </p:nvSpPr>
        <p:spPr>
          <a:xfrm>
            <a:off x="1511025" y="3511654"/>
            <a:ext cx="3645408" cy="740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54A6E-0E13-4FA0-89AB-4345CC498728}"/>
              </a:ext>
            </a:extLst>
          </p:cNvPr>
          <p:cNvSpPr txBox="1"/>
          <p:nvPr/>
        </p:nvSpPr>
        <p:spPr>
          <a:xfrm>
            <a:off x="4339569" y="3016767"/>
            <a:ext cx="44453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실습 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OperateCar</a:t>
            </a:r>
            <a:r>
              <a:rPr lang="ko-KR" altLang="en-US" sz="1600" dirty="0"/>
              <a:t>에 </a:t>
            </a:r>
            <a:r>
              <a:rPr lang="en-US" altLang="ko-KR" sz="1600" dirty="0"/>
              <a:t>fly </a:t>
            </a:r>
            <a:r>
              <a:rPr lang="ko-KR" altLang="en-US" sz="1600" dirty="0"/>
              <a:t>메소드를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DA750C-00AD-44E1-8BB7-33F03601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7" y="4554382"/>
            <a:ext cx="3848100" cy="20288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591AE-472E-4783-A402-82A921DE39E6}"/>
              </a:ext>
            </a:extLst>
          </p:cNvPr>
          <p:cNvSpPr/>
          <p:nvPr/>
        </p:nvSpPr>
        <p:spPr>
          <a:xfrm>
            <a:off x="1436923" y="5963185"/>
            <a:ext cx="1054607" cy="278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5D0A5-27E1-4B2B-902B-4F325DC63D54}"/>
              </a:ext>
            </a:extLst>
          </p:cNvPr>
          <p:cNvSpPr txBox="1"/>
          <p:nvPr/>
        </p:nvSpPr>
        <p:spPr>
          <a:xfrm>
            <a:off x="2734797" y="5951463"/>
            <a:ext cx="46869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실습 </a:t>
            </a:r>
            <a:r>
              <a:rPr lang="en-US" altLang="ko-KR" sz="1600" dirty="0"/>
              <a:t>3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AutoCarTest</a:t>
            </a:r>
            <a:r>
              <a:rPr lang="ko-KR" altLang="en-US" sz="1600" dirty="0"/>
              <a:t>에 다음 명령어를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317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9F18A-B1D9-4E7A-8D94-241CD682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58A4-E428-4636-B0D9-AE7773FF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AutoCar</a:t>
            </a:r>
            <a:r>
              <a:rPr lang="ko-KR" altLang="en-US" dirty="0"/>
              <a:t>를 수정하지 않아도 새 메소드를 호출할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BD77AC-FFAC-4875-93E2-31D84281B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71815-BFC5-4A33-B1F8-EF41DF7A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1" y="1972331"/>
            <a:ext cx="4621418" cy="2665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786B5D-EFCC-433D-ACA0-239A964F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31" y="4915565"/>
            <a:ext cx="3433699" cy="14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7F04-A3FE-4ABF-AAAF-D1190774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과제</a:t>
            </a:r>
            <a:r>
              <a:rPr lang="en-US" altLang="ko-KR" dirty="0"/>
              <a:t>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E3B17-D14E-40CF-A1A3-7D971DC0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Student, Teacher</a:t>
            </a:r>
            <a:r>
              <a:rPr lang="ko-KR" altLang="en-US" dirty="0"/>
              <a:t>가 </a:t>
            </a:r>
            <a:r>
              <a:rPr lang="en-US" altLang="ko-KR" dirty="0"/>
              <a:t>Person</a:t>
            </a:r>
            <a:r>
              <a:rPr lang="ko-KR" altLang="en-US" dirty="0"/>
              <a:t>을 상속받았다고 하여</a:t>
            </a:r>
            <a:r>
              <a:rPr lang="en-US" altLang="ko-KR" dirty="0"/>
              <a:t> </a:t>
            </a:r>
            <a:r>
              <a:rPr lang="en-US" altLang="ko-KR" dirty="0" err="1"/>
              <a:t>StudentList</a:t>
            </a:r>
            <a:r>
              <a:rPr lang="en-US" altLang="ko-KR" dirty="0"/>
              <a:t>, </a:t>
            </a:r>
            <a:r>
              <a:rPr lang="en-US" altLang="ko-KR" dirty="0" err="1"/>
              <a:t>TeacherList</a:t>
            </a:r>
            <a:r>
              <a:rPr lang="ko-KR" altLang="en-US" dirty="0"/>
              <a:t>가 </a:t>
            </a:r>
            <a:r>
              <a:rPr lang="en-US" altLang="ko-KR" dirty="0" err="1"/>
              <a:t>PersonList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상속받는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StudentList</a:t>
            </a:r>
            <a:r>
              <a:rPr lang="ko-KR" altLang="en-US" dirty="0"/>
              <a:t>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EmployeeList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C4C780-CE8B-4A89-9162-5A555BD5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86F24-34E5-44D6-A3AE-F742C3AE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85" y="3049325"/>
            <a:ext cx="5490141" cy="11841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C8550C-7153-475B-BC0C-F7A228FE4D15}"/>
              </a:ext>
            </a:extLst>
          </p:cNvPr>
          <p:cNvSpPr/>
          <p:nvPr/>
        </p:nvSpPr>
        <p:spPr>
          <a:xfrm>
            <a:off x="4769775" y="3047801"/>
            <a:ext cx="2425376" cy="332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25452E-7F6D-4133-9761-18F4F6CC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85" y="5308725"/>
            <a:ext cx="5594078" cy="11841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AA88CF-31BA-42AF-B719-1A10A85A0243}"/>
              </a:ext>
            </a:extLst>
          </p:cNvPr>
          <p:cNvSpPr/>
          <p:nvPr/>
        </p:nvSpPr>
        <p:spPr>
          <a:xfrm>
            <a:off x="4769775" y="5177660"/>
            <a:ext cx="2565888" cy="396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1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2805-8387-4F67-94DE-70DAF4DC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C6E4F-FD3C-4AF3-8D7E-7BC6698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인터페이스는 전통적으로 추상적인 규격이기 때문에 정적 메소드(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)가 들어간다는 것은 처음에는 생각할 수도 없었다. </a:t>
            </a:r>
            <a:endParaRPr lang="en-US" altLang="ko-KR" dirty="0"/>
          </a:p>
          <a:p>
            <a:r>
              <a:rPr lang="ko-KR" altLang="en-US" dirty="0"/>
              <a:t>하지만 최근에 인터페이스에서도 정적 메소드가 있는 것이 좋다고 간주되고 있다.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ACE3D-FA89-4892-8700-A7EC80D8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067CE-B7AF-44BA-B221-4F1CDB6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2" y="2843713"/>
            <a:ext cx="6004780" cy="2849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1320B5-5082-42C3-9F59-1943427A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2" y="5989861"/>
            <a:ext cx="4061349" cy="5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F8AE6-D60D-4F20-90DD-BE15B5EF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B961A-7F69-483C-ACAD-C8AE3FFB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2CEB7-159E-4F12-8C9C-7B0C0C510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8EBDC2-2312-449B-BCE7-3F1CD7B5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3" y="1437585"/>
            <a:ext cx="4542256" cy="4899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97BEFA-4BD3-4324-997C-07D22F7A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78" y="6149657"/>
            <a:ext cx="6562719" cy="6596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A519-4613-476F-9630-CB570B846477}"/>
              </a:ext>
            </a:extLst>
          </p:cNvPr>
          <p:cNvSpPr/>
          <p:nvPr/>
        </p:nvSpPr>
        <p:spPr>
          <a:xfrm>
            <a:off x="296142" y="5886791"/>
            <a:ext cx="3546016" cy="170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5409AB-3800-46A9-A9AD-1C230E446C28}"/>
              </a:ext>
            </a:extLst>
          </p:cNvPr>
          <p:cNvSpPr/>
          <p:nvPr/>
        </p:nvSpPr>
        <p:spPr>
          <a:xfrm>
            <a:off x="3065390" y="6568000"/>
            <a:ext cx="5449959" cy="226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5A84B-D05D-4EDE-9AAD-AE0759606C61}"/>
              </a:ext>
            </a:extLst>
          </p:cNvPr>
          <p:cNvSpPr/>
          <p:nvPr/>
        </p:nvSpPr>
        <p:spPr>
          <a:xfrm>
            <a:off x="794263" y="1836306"/>
            <a:ext cx="3546016" cy="1057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0C4FB-7EA1-42C4-B341-68028936233C}"/>
              </a:ext>
            </a:extLst>
          </p:cNvPr>
          <p:cNvSpPr txBox="1"/>
          <p:nvPr/>
        </p:nvSpPr>
        <p:spPr>
          <a:xfrm>
            <a:off x="4449134" y="2072865"/>
            <a:ext cx="35509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이름을</a:t>
            </a:r>
            <a:r>
              <a:rPr lang="en-US" altLang="ko-KR" sz="1600" dirty="0"/>
              <a:t> </a:t>
            </a:r>
            <a:r>
              <a:rPr lang="ko-KR" altLang="en-US" sz="1600" dirty="0"/>
              <a:t>검사하는 유틸리티 메소드를 </a:t>
            </a:r>
            <a:br>
              <a:rPr lang="en-US" altLang="ko-KR" sz="1600" dirty="0"/>
            </a:br>
            <a:r>
              <a:rPr lang="ko-KR" altLang="en-US" sz="1600" dirty="0"/>
              <a:t>정적 메소드로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DF96F0-F038-4512-86A3-1CCA1DFE41CB}"/>
              </a:ext>
            </a:extLst>
          </p:cNvPr>
          <p:cNvSpPr/>
          <p:nvPr/>
        </p:nvSpPr>
        <p:spPr>
          <a:xfrm>
            <a:off x="1276578" y="3869981"/>
            <a:ext cx="3546016" cy="170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35B2C-6B8B-4D30-A336-63D91A0DB921}"/>
              </a:ext>
            </a:extLst>
          </p:cNvPr>
          <p:cNvSpPr txBox="1"/>
          <p:nvPr/>
        </p:nvSpPr>
        <p:spPr>
          <a:xfrm>
            <a:off x="4920874" y="3824158"/>
            <a:ext cx="21755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/>
              <a:t>예외를 발생하는 문장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620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457E-1D53-405C-9AF1-C8BB892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70F19-3EC0-4431-B172-C27722E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클래스들이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13162-B265-459F-B9AA-148874700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D67C3-4AC1-4898-9C52-18F794A3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94" y="2365628"/>
            <a:ext cx="4182965" cy="33254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C30030-5EAA-42FE-A32F-BDD7714D08D9}"/>
              </a:ext>
            </a:extLst>
          </p:cNvPr>
          <p:cNvSpPr/>
          <p:nvPr/>
        </p:nvSpPr>
        <p:spPr>
          <a:xfrm>
            <a:off x="1306327" y="4518033"/>
            <a:ext cx="3863080" cy="76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11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457E-1D53-405C-9AF1-C8BB892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70F19-3EC0-4431-B172-C27722E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클래스들이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Student </a:t>
            </a:r>
            <a:r>
              <a:rPr lang="ko-KR" altLang="en-US"/>
              <a:t>클래스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13162-B265-459F-B9AA-148874700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11A53-A767-451A-BD72-05ED384A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175601"/>
            <a:ext cx="4272568" cy="45751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FA3EB-4A13-41C2-925E-2F23B84F77BE}"/>
              </a:ext>
            </a:extLst>
          </p:cNvPr>
          <p:cNvSpPr/>
          <p:nvPr/>
        </p:nvSpPr>
        <p:spPr>
          <a:xfrm>
            <a:off x="1355095" y="5127632"/>
            <a:ext cx="2814570" cy="1061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85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457E-1D53-405C-9AF1-C8BB892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70F19-3EC0-4431-B172-C27722E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클래스들이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Employee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13162-B265-459F-B9AA-148874700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18325-1CBC-438E-A8DE-49F9344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88" y="2201974"/>
            <a:ext cx="4562475" cy="4524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D9A539-B7E8-4341-872B-F6627ED10361}"/>
              </a:ext>
            </a:extLst>
          </p:cNvPr>
          <p:cNvSpPr/>
          <p:nvPr/>
        </p:nvSpPr>
        <p:spPr>
          <a:xfrm>
            <a:off x="1818390" y="5275871"/>
            <a:ext cx="3502774" cy="1217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9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C86B-E8A6-4768-91F2-3B8B5C95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15CBF-EECF-4350-BCCF-366D853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클래스들이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Shape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4763F8-D1F9-4D55-9238-70276C94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FD412-015B-4EA5-8E99-D84FA6D0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33" y="2364174"/>
            <a:ext cx="4832180" cy="35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9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C86B-E8A6-4768-91F2-3B8B5C95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15CBF-EECF-4350-BCCF-366D853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클래스들이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Rectangle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4763F8-D1F9-4D55-9238-70276C94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85E27-5E1C-4903-8019-3887D4A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2285680"/>
            <a:ext cx="5082921" cy="44991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25E88F-42C4-44C8-A54B-45DF64632B83}"/>
              </a:ext>
            </a:extLst>
          </p:cNvPr>
          <p:cNvSpPr/>
          <p:nvPr/>
        </p:nvSpPr>
        <p:spPr>
          <a:xfrm>
            <a:off x="1208791" y="5363634"/>
            <a:ext cx="2826761" cy="76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06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1A18-5766-495B-B94D-6A206811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8AC8CC-896F-4DD6-AA7A-1EB37BB7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017246-AC71-41AE-AEED-62699F4B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42909"/>
              </p:ext>
            </p:extLst>
          </p:nvPr>
        </p:nvGraphicFramePr>
        <p:xfrm>
          <a:off x="3039849" y="1744522"/>
          <a:ext cx="2539595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595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Person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3480A1-3689-4120-A860-2C3D4924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6925"/>
              </p:ext>
            </p:extLst>
          </p:nvPr>
        </p:nvGraphicFramePr>
        <p:xfrm>
          <a:off x="1292864" y="2936449"/>
          <a:ext cx="2704828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4828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Student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CC9C54-0AFF-458F-B153-89C2F23F5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5986"/>
              </p:ext>
            </p:extLst>
          </p:nvPr>
        </p:nvGraphicFramePr>
        <p:xfrm>
          <a:off x="5172566" y="2939496"/>
          <a:ext cx="2539594" cy="5555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59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5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Employee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1E077F-582A-436E-90F3-05F20047F71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645278" y="2303075"/>
            <a:ext cx="1664368" cy="633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2E11E5-1E06-43D3-89BF-50CC63F51D16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309646" y="2303075"/>
            <a:ext cx="2132717" cy="636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013CE25-D5C9-4DAE-A9C2-B99193A5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4869"/>
              </p:ext>
            </p:extLst>
          </p:nvPr>
        </p:nvGraphicFramePr>
        <p:xfrm>
          <a:off x="3126943" y="4445368"/>
          <a:ext cx="2539595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595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Shape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19058B-A994-4383-B2FB-DC878A516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33856"/>
              </p:ext>
            </p:extLst>
          </p:nvPr>
        </p:nvGraphicFramePr>
        <p:xfrm>
          <a:off x="3039849" y="5637295"/>
          <a:ext cx="2704828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4828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Rectangle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77F803-F716-4B44-A3CE-477C23E24FCB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392263" y="5003921"/>
            <a:ext cx="4477" cy="633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5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2377-5F3B-49C9-973A-2BAEAE7B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F834F-6795-4DFB-8BD9-DF83A89D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219208" cy="4705610"/>
          </a:xfrm>
        </p:spPr>
        <p:txBody>
          <a:bodyPr/>
          <a:lstStyle/>
          <a:p>
            <a:r>
              <a:rPr lang="ko-KR" altLang="en-US" dirty="0"/>
              <a:t>이 때 </a:t>
            </a:r>
            <a:r>
              <a:rPr lang="en-US" altLang="ko-KR" dirty="0"/>
              <a:t>Person, Student, Employee, Rectangle </a:t>
            </a:r>
            <a:r>
              <a:rPr lang="ko-KR" altLang="en-US" dirty="0"/>
              <a:t>클래스는 정렬을 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 comparing </a:t>
            </a:r>
            <a:r>
              <a:rPr lang="ko-KR" altLang="en-US" dirty="0"/>
              <a:t>메소드를 이용하여 정렬을 하기 위해 다음과 같은 인터페이스를 </a:t>
            </a:r>
            <a:br>
              <a:rPr lang="en-US" altLang="ko-KR" dirty="0"/>
            </a:br>
            <a:r>
              <a:rPr lang="ko-KR" altLang="en-US" dirty="0"/>
              <a:t>작성하고 클래스를 추가하였다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63A6CB-9727-4FC5-8498-32C030BC0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332D7-B48B-49DC-BC73-FC4D9B71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1" y="3081466"/>
            <a:ext cx="4737861" cy="915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7D5AA-6392-4183-B103-DFFC5207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1" y="4370138"/>
            <a:ext cx="5839183" cy="1433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411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B85B4-88E3-4A91-82E3-787EB1C6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B159-2FB6-49B0-A301-C5AF1DE8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그리고 다음과 같이 </a:t>
            </a:r>
            <a:r>
              <a:rPr lang="en-US" altLang="ko-KR" dirty="0"/>
              <a:t>main </a:t>
            </a:r>
            <a:r>
              <a:rPr lang="ko-KR" altLang="en-US" dirty="0"/>
              <a:t>메소드를 작성하여 실행하였다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774EA-94D0-4ED6-BBD1-ED269BCE9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68692-B5F0-4D77-B75D-1A19D3D2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2" y="1995027"/>
            <a:ext cx="3886200" cy="452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92C0B3-8F68-4007-9790-34A9B03B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1995027"/>
            <a:ext cx="1725167" cy="25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D8069-5C88-4EEE-8176-B1D6245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4CBC7-BB8D-4E0E-9D6D-603EB3A1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인터페이스(</a:t>
            </a:r>
            <a:r>
              <a:rPr lang="ko-KR" altLang="en-US" dirty="0" err="1"/>
              <a:t>interafce</a:t>
            </a:r>
            <a:r>
              <a:rPr lang="ko-KR" altLang="en-US" dirty="0"/>
              <a:t>)는 서로 다른 장치들이 연결되어서 상호 데이터를 주고받는 규격을 의미한다</a:t>
            </a:r>
          </a:p>
          <a:p>
            <a:pPr lvl="1"/>
            <a:r>
              <a:rPr lang="ko-KR" altLang="en-US" dirty="0"/>
              <a:t>예를 들어 컴퓨터와 모니터를 연결하는 인터페이스로 </a:t>
            </a:r>
            <a:r>
              <a:rPr lang="en-US" altLang="ko-KR" dirty="0"/>
              <a:t>USB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USB</a:t>
            </a:r>
            <a:r>
              <a:rPr lang="ko-KR" altLang="en-US" dirty="0"/>
              <a:t> 인터페이스 규격을 만족하지 않는 장치는 컴퓨터에 연결될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2C588D-F74B-4519-B8BE-1D9848C4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5A0E8-5318-4D3C-AF53-B8BA60D90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5583" y="3308846"/>
            <a:ext cx="6672834" cy="27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6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974D-2CAF-4E97-A2F7-64A83A80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6B5F7-74EA-4357-AFC4-0D283D7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68A87-4EE1-4800-8C6C-E7DD8C15A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00132-C460-419A-B586-E43E92F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923920"/>
            <a:ext cx="3829050" cy="3800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6CD619-1C6D-4E96-8A9D-7ABE25F2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822" y="2162365"/>
            <a:ext cx="2154995" cy="280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FFB16-8488-4B81-A829-3C6224D9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B60C6-257B-44B2-B000-A136B090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06F09-9C76-41D5-B96F-6265D78D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05F38-1083-42FA-9A96-FF0AA0E7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10" y="1601903"/>
            <a:ext cx="4267010" cy="3784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434FA8-4F67-422F-BD31-EF7BDB1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88" y="4821046"/>
            <a:ext cx="4358102" cy="13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A933F-CE16-43CA-9501-C21313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F554-8C2F-4373-8561-53520306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</a:t>
            </a:r>
            <a:r>
              <a:rPr lang="en-US" altLang="ko-KR" dirty="0"/>
              <a:t>main</a:t>
            </a:r>
            <a:r>
              <a:rPr lang="ko-KR" altLang="en-US" dirty="0"/>
              <a:t>처럼 동작되도록 </a:t>
            </a:r>
            <a:r>
              <a:rPr lang="en-US" altLang="ko-KR" dirty="0"/>
              <a:t>Ars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내의 </a:t>
            </a:r>
            <a:r>
              <a:rPr lang="en-US" altLang="ko-KR" dirty="0"/>
              <a:t>descending </a:t>
            </a:r>
            <a:r>
              <a:rPr lang="ko-KR" altLang="en-US" dirty="0"/>
              <a:t>메소드를 작성하고 </a:t>
            </a:r>
            <a:r>
              <a:rPr lang="en-US" altLang="ko-KR" dirty="0"/>
              <a:t>Person, Student, Employee, Rectangle </a:t>
            </a:r>
            <a:r>
              <a:rPr lang="ko-KR" altLang="en-US" dirty="0"/>
              <a:t>클래스를 수정하세요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빨간 박스 안의 부분만 수정하면 됩니다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9</a:t>
            </a:r>
            <a:r>
              <a:rPr lang="ko-KR" altLang="en-US" b="1" dirty="0"/>
              <a:t>주차 과제를 이용하세요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F172-2B1A-44D3-9604-EC0C5FB5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1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13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B7B4C-C3AD-43FC-8081-35A08C6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07718-B83A-4FD1-9221-0534C10A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코드들을 합쳐서 하나의 소프트웨어를 완성하는 상황에서 코드들이 어떻게 상호작용하는지 규격이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클래스와 클래스 사이의 상호 작용의 규격을 나타낸 것이 인터페이스이다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710CE-4E0F-40C5-B6F3-104B73FA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0EC26-01F0-4D61-AE41-CF463363B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515" y="2973175"/>
            <a:ext cx="7964970" cy="29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EFD2-246E-4BA3-AC0E-A0B5748B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CC133-20A2-4765-BFB7-8C6BC958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 홈 서버가 가전 제품들을 제어하려면 이들 사이에는 일종의 표준 규격이 </a:t>
            </a:r>
            <a:br>
              <a:rPr lang="en-US" altLang="ko-KR" dirty="0"/>
            </a:br>
            <a:r>
              <a:rPr lang="ko-KR" altLang="en-US" dirty="0"/>
              <a:t>존재해야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D8903-19A1-4AA8-A12C-E56E68D41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F0757-131C-4D35-980B-815D45EFF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607" y="2677066"/>
            <a:ext cx="6974785" cy="2953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A22FEB-2339-42C0-AA32-9430BE15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607" y="2689258"/>
            <a:ext cx="6974785" cy="29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8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92098-F9A7-4E8E-B303-79D944DA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52F98-5817-4BBC-8ED4-ED62C1D4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인터페이스는 추상 메소드로 이루어진다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는 선언될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 안에서 선언되는 메소드들은 모두 묵시적으로 </a:t>
            </a:r>
            <a:r>
              <a:rPr lang="en-US" altLang="ko-KR" dirty="0"/>
              <a:t>public abstract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0BC32-1B91-4347-A79F-61F1210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9E0D0-DA48-42E1-B6AE-8B4A9279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424" y="2686603"/>
            <a:ext cx="7595152" cy="2275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0D646-F7D1-4FD1-A9A4-3D6153D1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74" y="5214251"/>
            <a:ext cx="4841384" cy="12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19FAA-4EE9-44CF-86C4-C4114AA1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521C2-A86F-4C02-9956-C3D0CD13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만으로는 객체를 생성할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인터페이스는 다른 클래스에 의하여 </a:t>
            </a:r>
            <a:r>
              <a:rPr lang="ko-KR" altLang="en-US" b="1" dirty="0"/>
              <a:t>구현</a:t>
            </a:r>
            <a:r>
              <a:rPr lang="en-US" altLang="ko-KR" b="1" dirty="0"/>
              <a:t>(implement)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E5B20-2745-48A4-9406-01CC70985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F97FD-764D-46AE-9A83-6EEABD1F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"/>
          <a:stretch/>
        </p:blipFill>
        <p:spPr>
          <a:xfrm>
            <a:off x="1883663" y="2870953"/>
            <a:ext cx="5352289" cy="25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8D34-34D5-4370-B695-88B69D1A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4B9FE-3E4E-45CA-89B7-D3B034F2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주행 자동차 구현 해보기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C2F28-A9A4-4047-A546-FB3A5E890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65681-BFB7-4A3E-8727-6FBAFE5CB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2694158"/>
            <a:ext cx="7610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2BAB-FD0F-4888-8C2A-0CBC6A37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FB95-2052-41A7-8946-32F0035C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459E94-3B87-4748-99A6-D8D36976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7A593-1639-486C-9911-3A2D472C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32" y="1596661"/>
            <a:ext cx="29051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A1E18-7395-4D5E-973A-DA29617D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32" y="2961145"/>
            <a:ext cx="5438775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6928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14990</TotalTime>
  <Words>733</Words>
  <Application>Microsoft Office PowerPoint</Application>
  <PresentationFormat>화면 슬라이드 쇼(4:3)</PresentationFormat>
  <Paragraphs>139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10주차 과제 review</vt:lpstr>
      <vt:lpstr>인터페이스</vt:lpstr>
      <vt:lpstr>인터페이스</vt:lpstr>
      <vt:lpstr>인터페이스의 예</vt:lpstr>
      <vt:lpstr>인터페이스 정의</vt:lpstr>
      <vt:lpstr>인터페이스 구현</vt:lpstr>
      <vt:lpstr>실습 1</vt:lpstr>
      <vt:lpstr>실습 1</vt:lpstr>
      <vt:lpstr>실습 1</vt:lpstr>
      <vt:lpstr>인터페이스와 타입</vt:lpstr>
      <vt:lpstr>인터페이스 상속하기</vt:lpstr>
      <vt:lpstr>인터페이스를 이용한 다중 상속</vt:lpstr>
      <vt:lpstr>인터페이스를 이용한 다중 상속</vt:lpstr>
      <vt:lpstr>인터페이스를 이용한 다중 상속</vt:lpstr>
      <vt:lpstr>상수 정의</vt:lpstr>
      <vt:lpstr>디폴트 메소드</vt:lpstr>
      <vt:lpstr>실습 2</vt:lpstr>
      <vt:lpstr>실습 2</vt:lpstr>
      <vt:lpstr>정적 메소드</vt:lpstr>
      <vt:lpstr>실습 3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884</cp:revision>
  <cp:lastPrinted>2019-09-04T03:50:08Z</cp:lastPrinted>
  <dcterms:created xsi:type="dcterms:W3CDTF">2019-07-23T08:10:25Z</dcterms:created>
  <dcterms:modified xsi:type="dcterms:W3CDTF">2019-11-06T09:52:25Z</dcterms:modified>
</cp:coreProperties>
</file>