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44"/>
  </p:notesMasterIdLst>
  <p:handoutMasterIdLst>
    <p:handoutMasterId r:id="rId45"/>
  </p:handoutMasterIdLst>
  <p:sldIdLst>
    <p:sldId id="256" r:id="rId3"/>
    <p:sldId id="30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283" r:id="rId20"/>
    <p:sldId id="284" r:id="rId21"/>
    <p:sldId id="287" r:id="rId22"/>
    <p:sldId id="288" r:id="rId23"/>
    <p:sldId id="285" r:id="rId24"/>
    <p:sldId id="286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67" r:id="rId4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D6"/>
    <a:srgbClr val="FFF5D4"/>
    <a:srgbClr val="EC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2432D-0F52-4476-AEF4-CE3ECFECA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850DB-0DAD-4A7D-A5E8-B86E9378F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0037-96A9-4CDF-B1D8-9632C039796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5106A-F692-4025-8015-478651731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89F35-2383-4599-9DAF-7AE6735A33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A209-20FB-4467-964C-BE97B67ED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google.co.kr/url?sa=i&amp;rct=j&amp;q=&amp;esrc=s&amp;source=images&amp;cd=&amp;cad=rja&amp;uact=8&amp;ved=0ahUKEwjV5OKYs7fKAhXG5aYKHdEkAzsQjRwIBw&amp;url=http://stackoverflow.com/questions/15102332/how-to-intersect-multiple-ienumerable&amp;psig=AFQjCNEWUiyjC8ag1IKWPH4RyjPd8hPrQA&amp;ust=1453345273887379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/>
              <a:t>2019.11.21</a:t>
            </a:r>
            <a:endParaRPr lang="en-US" altLang="ko-KR" b="1" dirty="0"/>
          </a:p>
          <a:p>
            <a:r>
              <a:rPr lang="en-US" altLang="ko-KR" b="1" dirty="0"/>
              <a:t>13 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F48C-D179-4B33-8F46-EBFECEE0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ACA45-598D-479B-B83F-E23C87EB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와일드 카드를 사용한 제네릭 클래스에서 나타날 수 있는 상속관계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881492-89CD-46C2-8700-5E14B2DD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_x256543232" descr="EMB000010800f91">
            <a:extLst>
              <a:ext uri="{FF2B5EF4-FFF2-40B4-BE49-F238E27FC236}">
                <a16:creationId xmlns:a16="http://schemas.microsoft.com/office/drawing/2014/main" id="{34E34044-31D1-48EB-873E-8E1D42BA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95" y="2254521"/>
            <a:ext cx="5793809" cy="337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1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0F15-5E3F-45A2-AA9C-F5B00437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5C802-06BE-436C-8B65-4DA9AFDF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r>
              <a:rPr lang="ko-KR" altLang="en-US" dirty="0"/>
              <a:t>은 자바에서 자료 구조를 구현한 클래스들을 칭하는 용어이다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자료 구조로는 리스트</a:t>
            </a:r>
            <a:r>
              <a:rPr lang="en-US" altLang="ko-KR" dirty="0"/>
              <a:t>(list), </a:t>
            </a:r>
            <a:r>
              <a:rPr lang="ko-KR" altLang="en-US" dirty="0"/>
              <a:t>스택</a:t>
            </a:r>
            <a:r>
              <a:rPr lang="en-US" altLang="ko-KR" dirty="0"/>
              <a:t>(stack), </a:t>
            </a:r>
            <a:r>
              <a:rPr lang="ko-KR" altLang="en-US" dirty="0"/>
              <a:t>큐</a:t>
            </a:r>
            <a:r>
              <a:rPr lang="en-US" altLang="ko-KR" dirty="0"/>
              <a:t>(queue), </a:t>
            </a:r>
            <a:r>
              <a:rPr lang="ko-KR" altLang="en-US" dirty="0"/>
              <a:t>집합</a:t>
            </a:r>
            <a:r>
              <a:rPr lang="en-US" altLang="ko-KR" dirty="0"/>
              <a:t>(set), </a:t>
            </a:r>
            <a:r>
              <a:rPr lang="ko-KR" altLang="en-US" dirty="0" err="1"/>
              <a:t>해쉬</a:t>
            </a:r>
            <a:r>
              <a:rPr lang="ko-KR" altLang="en-US" dirty="0"/>
              <a:t> 테이블</a:t>
            </a:r>
            <a:r>
              <a:rPr lang="en-US" altLang="ko-KR" dirty="0"/>
              <a:t>(hash table)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FE01E6-A231-4224-A75C-36B03BA7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0D275DD-B006-44A3-BA5B-506AAE97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3" y="2849423"/>
            <a:ext cx="5842314" cy="296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30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B05D-A6C5-4005-A71D-4044F6C5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예</a:t>
            </a:r>
            <a:r>
              <a:rPr lang="en-US" altLang="ko-KR" dirty="0"/>
              <a:t>: Vector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27084-8614-43F0-BCC6-62AE243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클래스는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있는 컬렉션의 일종으로 가변 크기의 배열</a:t>
            </a:r>
            <a:r>
              <a:rPr lang="en-US" altLang="ko-KR" dirty="0"/>
              <a:t>(dynamic array)</a:t>
            </a:r>
            <a:r>
              <a:rPr lang="ko-KR" altLang="en-US" dirty="0"/>
              <a:t>을 구현하고 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기존 배열은 크기가 고정되어 있지만</a:t>
            </a:r>
            <a:r>
              <a:rPr lang="en-US" altLang="ko-KR" dirty="0"/>
              <a:t> Vector</a:t>
            </a:r>
            <a:r>
              <a:rPr lang="ko-KR" altLang="en-US" dirty="0"/>
              <a:t>는 요소의 개수가 늘어나면 자동으로 배열의 크기가 늘어난다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어떤 타입의 객체라도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8D18FB-DDD9-4FC0-AE68-38E6C9BCB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2F2BDA-78DA-4846-974F-0F3DCF22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33" y="3592342"/>
            <a:ext cx="5450734" cy="25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1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DA164-7580-4F38-99C4-792D4C5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AEEF-3580-4972-A0DB-1282143B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0837C-0E7D-43BB-B4CD-2E317AA8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5D4149-EFC5-41F0-B08F-A0B10F79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72" y="1628249"/>
            <a:ext cx="6069477" cy="28992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0E9487-22D3-41E6-9C45-4FBFF9F6BAF5}"/>
              </a:ext>
            </a:extLst>
          </p:cNvPr>
          <p:cNvSpPr/>
          <p:nvPr/>
        </p:nvSpPr>
        <p:spPr>
          <a:xfrm>
            <a:off x="1442465" y="2531428"/>
            <a:ext cx="2064655" cy="546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424FA7-1F8A-44E2-930D-047E3414108A}"/>
              </a:ext>
            </a:extLst>
          </p:cNvPr>
          <p:cNvSpPr/>
          <p:nvPr/>
        </p:nvSpPr>
        <p:spPr>
          <a:xfrm>
            <a:off x="826272" y="1639271"/>
            <a:ext cx="2064655" cy="258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E2305-92F3-49C7-A546-994209A5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2" y="4900221"/>
            <a:ext cx="2543480" cy="9728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8D84BD-D5CC-4EA2-8D78-330EBAD2EACF}"/>
              </a:ext>
            </a:extLst>
          </p:cNvPr>
          <p:cNvSpPr/>
          <p:nvPr/>
        </p:nvSpPr>
        <p:spPr>
          <a:xfrm>
            <a:off x="1442465" y="3780149"/>
            <a:ext cx="2525528" cy="405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3D8E-DDC3-437B-B233-461994DC30B2}"/>
              </a:ext>
            </a:extLst>
          </p:cNvPr>
          <p:cNvSpPr txBox="1"/>
          <p:nvPr/>
        </p:nvSpPr>
        <p:spPr>
          <a:xfrm>
            <a:off x="2545577" y="4251094"/>
            <a:ext cx="52806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get()</a:t>
            </a:r>
            <a:r>
              <a:rPr lang="ko-KR" altLang="en-US" sz="1400" dirty="0"/>
              <a:t>은 </a:t>
            </a:r>
            <a:r>
              <a:rPr lang="en-US" altLang="ko-KR" sz="1400" dirty="0"/>
              <a:t>Object </a:t>
            </a:r>
            <a:r>
              <a:rPr lang="ko-KR" altLang="en-US" sz="1400" dirty="0"/>
              <a:t>타입으로 반환하므로 형변환해서 사용해야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816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3DD28-DA4B-4702-8F4C-2AC32D22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인터페이스와 컬렉션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E7014-8B69-4B90-BBA8-6C56E65B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062344" cy="4705610"/>
          </a:xfrm>
        </p:spPr>
        <p:txBody>
          <a:bodyPr/>
          <a:lstStyle/>
          <a:p>
            <a:r>
              <a:rPr lang="ko-KR" altLang="en-US" dirty="0"/>
              <a:t>자바는 컬렉션 인터페이스와 컬렉션 클래스로 나누어서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컬렉션 인터페이스를 구현한 클래스도 함께 제공하므로 이것을 간단하게 사용할 수도 있고 아니면 각자 필요에 맞추어 인터페이스를 자신의 클래스로 구현할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0D8CC7-4363-4785-B8B6-CC4166474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BAE184-BEC9-459A-8A40-89F0B0A1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2" y="3312676"/>
            <a:ext cx="7172615" cy="237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7DF9-AE2A-49AC-B224-29A8A366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810E9-C250-4914-A4F5-A4DBF110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인터페이스들의 계층 구조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7EC03-3458-4F81-8816-64402D467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3BFBA-A48C-4D87-8F49-6D035979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7" y="2273416"/>
            <a:ext cx="6902566" cy="340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60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A8F26-DBAF-4502-BE67-461279A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B603C-68D9-4352-91C9-FEC2D115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3110B9-C5A8-4944-B3F3-B732C30C9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89CBB1-9433-4FC3-B40A-9E5E324A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75" y="1845863"/>
            <a:ext cx="6549050" cy="404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02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611F2-2514-45D6-926A-926D8CEC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02873-CBD9-457D-B9B7-C8C4FACC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b="1" dirty="0"/>
              <a:t>(List)</a:t>
            </a:r>
            <a:r>
              <a:rPr lang="ko-KR" altLang="en-US" dirty="0"/>
              <a:t>는 순서를 가지는 요소들의 모임으로 중복된 요소를 가질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 </a:t>
            </a:r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 err="1"/>
              <a:t>ArrayList</a:t>
            </a:r>
            <a:r>
              <a:rPr lang="en-US" altLang="ko-KR" dirty="0"/>
              <a:t>, LinkedList, Vector</a:t>
            </a:r>
            <a:r>
              <a:rPr lang="ko-KR" altLang="en-US" dirty="0"/>
              <a:t>등의 클래스에 의해 구현된다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A860F7-9D58-42CF-990D-A9E7AD2A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75F8C4-1CC9-47D9-B9ED-123CE4F0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6" y="2819314"/>
            <a:ext cx="7764714" cy="284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0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7569-EF52-4494-BC3F-B44B1463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E8436-56BF-41AC-B4F7-96914FB8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를 배열</a:t>
            </a:r>
            <a:r>
              <a:rPr lang="en-US" altLang="ko-KR" dirty="0"/>
              <a:t>(Array)</a:t>
            </a:r>
            <a:r>
              <a:rPr lang="ko-KR" altLang="en-US" dirty="0"/>
              <a:t>의 향상된 버전 또는 가변 크기의 배열이라고 생각하면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ArrayList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저장되는 데이터의 개수에 따라 자동적으로 크기가 변경된다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310038-838E-4479-881D-5C5436E10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4A171B-5FDE-49CD-920D-B35AC699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14" y="2479939"/>
            <a:ext cx="5117504" cy="1696785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A1A9663-9E21-482A-87F1-11D228D4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4461050"/>
            <a:ext cx="2452128" cy="99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CE7557F-21C8-4BCB-8BDC-80E1E1EB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5642742"/>
            <a:ext cx="2452128" cy="9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D8E66F3-FCA8-4A22-A832-B614B244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68" y="5645903"/>
            <a:ext cx="2452128" cy="9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F82AB9A-4C81-419C-8A09-5872F5BD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68" y="4490155"/>
            <a:ext cx="2474307" cy="9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1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7444-9DD1-419F-A853-D9943610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3BC18-DA79-4500-8BEB-482E6DC7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243180-1A37-4C50-A2EA-804D60BB3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39478-BA81-4119-BCF8-C14AA69C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6" y="1649628"/>
            <a:ext cx="4489317" cy="4373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BF0FE5-221C-45FE-9655-34F5296B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420" y="5080354"/>
            <a:ext cx="2120487" cy="612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82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D9C5-201D-4680-B2A0-B917149A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1ECC1-098F-41CC-8A50-22A43293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3021E-5A20-41A9-8D01-80870A34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DEB9C8-4A21-4046-8870-76F7FFD5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" y="1647695"/>
            <a:ext cx="3362325" cy="4352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65FA8E-8492-4801-A901-C6E52E7F8623}"/>
              </a:ext>
            </a:extLst>
          </p:cNvPr>
          <p:cNvSpPr/>
          <p:nvPr/>
        </p:nvSpPr>
        <p:spPr>
          <a:xfrm>
            <a:off x="1326230" y="3938052"/>
            <a:ext cx="1904650" cy="169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FC6668-3A3C-4580-96EE-948C6E59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10" y="2919948"/>
            <a:ext cx="3009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15B8-AA5D-4680-878C-424501BC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AC50D-21FB-4A17-A8AF-9A354ABF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042910" cy="4705610"/>
          </a:xfrm>
        </p:spPr>
        <p:txBody>
          <a:bodyPr/>
          <a:lstStyle/>
          <a:p>
            <a:r>
              <a:rPr lang="ko-KR" altLang="en-US" dirty="0"/>
              <a:t>반복자</a:t>
            </a:r>
            <a:r>
              <a:rPr lang="en-US" altLang="ko-KR" dirty="0"/>
              <a:t>(Iterator)</a:t>
            </a:r>
            <a:r>
              <a:rPr lang="ko-KR" altLang="en-US" dirty="0"/>
              <a:t>는 특별한 타입의 객체로 컬렉션의 원소들에 접근하는 것이 목적이다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반복자는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뿐만 아니라 모든 컬렉션에 적용할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Iterator </a:t>
            </a:r>
            <a:r>
              <a:rPr lang="ko-KR" altLang="en-US" dirty="0"/>
              <a:t>인터페이스에는 다음 세 개의 메소드만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DD6EFA-0CB1-4ABC-95AE-D02F38631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11B58D-B9EA-4E30-9E22-96FC9EE0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90839"/>
              </p:ext>
            </p:extLst>
          </p:nvPr>
        </p:nvGraphicFramePr>
        <p:xfrm>
          <a:off x="1524000" y="3429000"/>
          <a:ext cx="6096000" cy="1615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034174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352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hasNext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아직 방문하지 않은 원소가 있으면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8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다음 원소를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9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최근에 반환된 원소를 삭제한다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8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72E5-9908-482E-8089-1D2AA219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7FBC-C6D2-41BC-939F-385C5DBF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50926-6E82-4A40-83EE-012DAA690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12C4D-08BF-42D3-AD86-995C6961C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1"/>
          <a:stretch/>
        </p:blipFill>
        <p:spPr>
          <a:xfrm>
            <a:off x="812272" y="1725452"/>
            <a:ext cx="4849388" cy="3720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A59328-1570-4A5B-999C-B2056DE6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15" y="4399597"/>
            <a:ext cx="619126" cy="107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01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36B9F-39E9-4D83-ADFE-797F4A57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03689-CC4A-4D1E-8427-367D346E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코드에서 </a:t>
            </a:r>
            <a:r>
              <a:rPr lang="en-US" altLang="ko-KR" dirty="0" err="1"/>
              <a:t>ArrayList</a:t>
            </a:r>
            <a:r>
              <a:rPr lang="ko-KR" altLang="en-US" dirty="0"/>
              <a:t>를 사용하지만 때에 따라서 </a:t>
            </a:r>
            <a:r>
              <a:rPr lang="en-US" altLang="ko-KR" dirty="0" err="1"/>
              <a:t>ArrayList</a:t>
            </a:r>
            <a:r>
              <a:rPr lang="ko-KR" altLang="en-US" dirty="0"/>
              <a:t>는 큰 단점을 가질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삽입과 삭제가 빈번한 경우 매번 그 뒤의 원소들을 이동시켜야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</a:t>
            </a:r>
            <a:r>
              <a:rPr lang="en-US" altLang="ko-KR" dirty="0"/>
              <a:t>LinkedList</a:t>
            </a:r>
            <a:r>
              <a:rPr lang="ko-KR" altLang="en-US" dirty="0"/>
              <a:t>가 성능이 더 낫다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4F18B-E253-4B74-969D-63FCC220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CF7E9-D34D-469B-8617-7F723E601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6"/>
          <a:stretch/>
        </p:blipFill>
        <p:spPr bwMode="auto">
          <a:xfrm>
            <a:off x="1450181" y="3130493"/>
            <a:ext cx="6243638" cy="301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7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688D-E6B4-4AFB-B1BE-2983C364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B7D90-4475-44C8-9BA0-DDD00542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5ADCD-2476-4C89-846B-FA51BAD0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D743C-39A4-4390-85DB-3C0B08F2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5" y="1643313"/>
            <a:ext cx="5626566" cy="3277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65F98-EC60-496D-8E1B-E695EA94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45" y="5386647"/>
            <a:ext cx="1914656" cy="371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167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D28F-913A-4750-937D-712CA72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54B60-BC67-4DA5-B314-4FC31C0A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원소 간의 순서가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순서에 상관없이 원소만 저장하고 싶은 경우도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사용하는 것이 </a:t>
            </a:r>
            <a:r>
              <a:rPr lang="en-US" altLang="ko-KR" dirty="0"/>
              <a:t>set</a:t>
            </a:r>
            <a:r>
              <a:rPr lang="ko-KR" altLang="en-US" dirty="0"/>
              <a:t>이며 </a:t>
            </a:r>
            <a:r>
              <a:rPr lang="en-US" altLang="ko-KR" dirty="0"/>
              <a:t>set</a:t>
            </a:r>
            <a:r>
              <a:rPr lang="ko-KR" altLang="en-US" dirty="0"/>
              <a:t>은 원소를 중복하여 가질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6B6D5-F8A1-499E-B9B8-686F70B8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48F5D49-CE2C-472C-A4C5-6C04F272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05" y="3013814"/>
            <a:ext cx="5276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90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12588-7927-44E9-833E-C50E7FF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인터페이스를 구현하는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64799-EB70-4328-81EC-04B7772A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HashSet</a:t>
            </a:r>
          </a:p>
          <a:p>
            <a:pPr lvl="1"/>
            <a:r>
              <a:rPr lang="en-US" altLang="ko-KR" dirty="0"/>
              <a:t>HashSet</a:t>
            </a:r>
            <a:r>
              <a:rPr lang="ko-KR" altLang="en-US" dirty="0"/>
              <a:t>은 </a:t>
            </a:r>
            <a:r>
              <a:rPr lang="ko-KR" altLang="en-US" dirty="0" err="1"/>
              <a:t>해쉬</a:t>
            </a:r>
            <a:r>
              <a:rPr lang="ko-KR" altLang="en-US" dirty="0"/>
              <a:t> 테이블에 원소를 저장하기 때문에 성능면에서 가장 우수하다</a:t>
            </a:r>
            <a:r>
              <a:rPr lang="en-US" altLang="ko-KR" dirty="0"/>
              <a:t>. </a:t>
            </a:r>
            <a:r>
              <a:rPr lang="ko-KR" altLang="en-US" dirty="0"/>
              <a:t>하지만 원소들의 순서가 일정하지 않은 단점이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TreeSet</a:t>
            </a:r>
            <a:endParaRPr lang="en-US" altLang="ko-KR" dirty="0"/>
          </a:p>
          <a:p>
            <a:pPr lvl="1"/>
            <a:r>
              <a:rPr lang="ko-KR" altLang="en-US" dirty="0"/>
              <a:t>레드</a:t>
            </a:r>
            <a:r>
              <a:rPr lang="en-US" altLang="ko-KR" dirty="0"/>
              <a:t>-</a:t>
            </a:r>
            <a:r>
              <a:rPr lang="ko-KR" altLang="en-US" dirty="0"/>
              <a:t>블랙 트리</a:t>
            </a:r>
            <a:r>
              <a:rPr lang="en-US" altLang="ko-KR" dirty="0"/>
              <a:t>(red-black tree)</a:t>
            </a:r>
            <a:r>
              <a:rPr lang="ko-KR" altLang="en-US" dirty="0"/>
              <a:t>에 원소를 저장한다</a:t>
            </a:r>
            <a:r>
              <a:rPr lang="en-US" altLang="ko-KR" dirty="0"/>
              <a:t>. </a:t>
            </a:r>
            <a:r>
              <a:rPr lang="ko-KR" altLang="en-US" dirty="0"/>
              <a:t>따라서 값에 따라서 순서가 결정되며 하지만 </a:t>
            </a:r>
            <a:r>
              <a:rPr lang="en-US" altLang="ko-KR" dirty="0"/>
              <a:t>HashSet</a:t>
            </a:r>
            <a:r>
              <a:rPr lang="ko-KR" altLang="en-US" dirty="0"/>
              <a:t>보다는 느리다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LinkedHashSet</a:t>
            </a:r>
            <a:endParaRPr lang="en-US" altLang="ko-KR" dirty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테이블과 연결 리스트를 결합한 것으로 원소들의 순서는 삽입되었던 순서와 같다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562C5-2B91-48B8-9DDC-A382507F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0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1CDD-3929-4EA0-8CF1-2A57CD74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인터페이스를 구현하는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30FA2-6210-4A49-A195-5709C408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E0D6F-9081-4F8E-8A68-189053FA8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938C7-5695-4204-8DEC-24B64332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2" y="2076282"/>
            <a:ext cx="4633932" cy="2554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1B9BB4-FB2E-437C-8A7E-EC66C951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2" y="4925468"/>
            <a:ext cx="3365107" cy="402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5F5481-FD0D-4194-83DC-FD499698F0C2}"/>
              </a:ext>
            </a:extLst>
          </p:cNvPr>
          <p:cNvSpPr/>
          <p:nvPr/>
        </p:nvSpPr>
        <p:spPr>
          <a:xfrm>
            <a:off x="1617725" y="3613468"/>
            <a:ext cx="1376935" cy="379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2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2146-C1A4-4203-8E51-06251DC8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인터페이스를 구현하는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70754-4278-4321-A3FF-671025A1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FF209-9776-4D0B-8E80-A13243DD4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59610-9E2F-46CE-8915-81EA637CD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3"/>
          <a:stretch/>
        </p:blipFill>
        <p:spPr>
          <a:xfrm>
            <a:off x="849629" y="1816910"/>
            <a:ext cx="5953598" cy="2271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FB4B98-3DF8-40E8-B7D0-EA3901CD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9" y="4524310"/>
            <a:ext cx="3250748" cy="619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C80D03-23C0-4BF4-9E2F-1FC0C0BF8252}"/>
              </a:ext>
            </a:extLst>
          </p:cNvPr>
          <p:cNvSpPr/>
          <p:nvPr/>
        </p:nvSpPr>
        <p:spPr>
          <a:xfrm>
            <a:off x="2278381" y="3049588"/>
            <a:ext cx="1097280" cy="249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1E5CB-DA38-438F-93F6-AA88E1D49ACC}"/>
              </a:ext>
            </a:extLst>
          </p:cNvPr>
          <p:cNvSpPr txBox="1"/>
          <p:nvPr/>
        </p:nvSpPr>
        <p:spPr>
          <a:xfrm>
            <a:off x="3826428" y="3860090"/>
            <a:ext cx="20088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add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false </a:t>
            </a:r>
            <a:r>
              <a:rPr lang="ko-KR" altLang="en-US" sz="1400" dirty="0"/>
              <a:t>반환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99DC05-0316-4DC0-BCDD-99079B7049EA}"/>
              </a:ext>
            </a:extLst>
          </p:cNvPr>
          <p:cNvCxnSpPr/>
          <p:nvPr/>
        </p:nvCxnSpPr>
        <p:spPr>
          <a:xfrm>
            <a:off x="3375661" y="3299460"/>
            <a:ext cx="450767" cy="56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4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E3CD-0E3C-4241-B8AE-2825722B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대량 연산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FBFE6-D17C-4166-A61B-2EC1DA20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대량 연산 메소드는 특히 집합에는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이것들은 표준 집합 연산을 수행한다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/>
              <a:t>s1.containsAll(s2) — </a:t>
            </a:r>
            <a:r>
              <a:rPr lang="ko-KR" altLang="en-US" dirty="0"/>
              <a:t>만약 </a:t>
            </a:r>
            <a:r>
              <a:rPr lang="en-US" altLang="ko-KR" dirty="0"/>
              <a:t>s2</a:t>
            </a:r>
            <a:r>
              <a:rPr lang="ko-KR" altLang="en-US" dirty="0"/>
              <a:t>가 </a:t>
            </a:r>
            <a:r>
              <a:rPr lang="en-US" altLang="ko-KR" dirty="0"/>
              <a:t>s1</a:t>
            </a:r>
            <a:r>
              <a:rPr lang="ko-KR" altLang="en-US" dirty="0"/>
              <a:t>의 부분 집합이면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s1.addAll(s2) — s1</a:t>
            </a:r>
            <a:r>
              <a:rPr lang="ko-KR" altLang="en-US" dirty="0"/>
              <a:t>을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의 합집합으로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s1.retainAll(s2) — s1</a:t>
            </a:r>
            <a:r>
              <a:rPr lang="ko-KR" altLang="en-US" dirty="0"/>
              <a:t>을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의 교집합으로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s1.removeAll(s2) — s1</a:t>
            </a:r>
            <a:r>
              <a:rPr lang="ko-KR" altLang="en-US" dirty="0"/>
              <a:t>을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의 차집합으로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2CA88-1778-4280-B210-8A853CB28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 descr="http://i.stack.imgur.com/kIlCI.png">
            <a:hlinkClick r:id="rId2"/>
            <a:extLst>
              <a:ext uri="{FF2B5EF4-FFF2-40B4-BE49-F238E27FC236}">
                <a16:creationId xmlns:a16="http://schemas.microsoft.com/office/drawing/2014/main" id="{B73AEF06-40B5-4872-9730-25D3910A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824158"/>
            <a:ext cx="4171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59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6D91-9E5D-4E02-AAFB-4249E406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대량 연산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7BF2C-F9E5-41A7-A3DA-CD2C75FF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E3584-D762-4BC3-92D4-C412852BF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9BCE-C657-4743-9E1A-7283FB89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8" y="1683890"/>
            <a:ext cx="4349462" cy="3869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24BCB1-1DFE-4E0E-B41F-B3DFDDE3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79" y="5249407"/>
            <a:ext cx="1925907" cy="564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2922E-69E7-47C3-A629-70FD35344B50}"/>
              </a:ext>
            </a:extLst>
          </p:cNvPr>
          <p:cNvSpPr/>
          <p:nvPr/>
        </p:nvSpPr>
        <p:spPr>
          <a:xfrm>
            <a:off x="1363980" y="4085908"/>
            <a:ext cx="1303019" cy="16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7C5CE-3B45-4CC5-9921-140A216A0CAF}"/>
              </a:ext>
            </a:extLst>
          </p:cNvPr>
          <p:cNvSpPr/>
          <p:nvPr/>
        </p:nvSpPr>
        <p:spPr>
          <a:xfrm>
            <a:off x="1363979" y="4543108"/>
            <a:ext cx="2049781" cy="16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C17A9-B269-46D1-93D5-C013079B284D}"/>
              </a:ext>
            </a:extLst>
          </p:cNvPr>
          <p:cNvSpPr txBox="1"/>
          <p:nvPr/>
        </p:nvSpPr>
        <p:spPr>
          <a:xfrm>
            <a:off x="5449488" y="4015045"/>
            <a:ext cx="11448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/>
              <a:t>합집합 계산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A0EB2-F2B0-4D5C-A82C-DE4A6F0A6BF1}"/>
              </a:ext>
            </a:extLst>
          </p:cNvPr>
          <p:cNvSpPr txBox="1"/>
          <p:nvPr/>
        </p:nvSpPr>
        <p:spPr>
          <a:xfrm>
            <a:off x="5463541" y="4482699"/>
            <a:ext cx="11448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교집합 계산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BE28D4-98EF-4358-9962-EB2EF181099D}"/>
              </a:ext>
            </a:extLst>
          </p:cNvPr>
          <p:cNvCxnSpPr>
            <a:stCxn id="7" idx="3"/>
          </p:cNvCxnSpPr>
          <p:nvPr/>
        </p:nvCxnSpPr>
        <p:spPr>
          <a:xfrm flipV="1">
            <a:off x="2666999" y="4168933"/>
            <a:ext cx="27803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19C719-9CD5-475A-B78B-25E505DA2602}"/>
              </a:ext>
            </a:extLst>
          </p:cNvPr>
          <p:cNvCxnSpPr>
            <a:cxnSpLocks/>
          </p:cNvCxnSpPr>
          <p:nvPr/>
        </p:nvCxnSpPr>
        <p:spPr>
          <a:xfrm>
            <a:off x="3413760" y="4626136"/>
            <a:ext cx="2033607" cy="1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58B6-EEF1-4BE2-997A-713D911C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제네릭과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0D8D1-7091-4D92-86AA-24307865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</a:t>
            </a:r>
            <a:r>
              <a:rPr lang="ko-KR" altLang="en-US" dirty="0"/>
              <a:t>의 자식 클래스인 </a:t>
            </a:r>
            <a:r>
              <a:rPr lang="en-US" altLang="ko-KR" dirty="0"/>
              <a:t>Integer, Double </a:t>
            </a:r>
            <a:r>
              <a:rPr lang="ko-KR" altLang="en-US" dirty="0"/>
              <a:t>객체도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13787-0F94-4003-8D77-D1B7A3AD1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610804-14C8-4059-AD5E-92993A5581D8}"/>
              </a:ext>
            </a:extLst>
          </p:cNvPr>
          <p:cNvGrpSpPr/>
          <p:nvPr/>
        </p:nvGrpSpPr>
        <p:grpSpPr>
          <a:xfrm>
            <a:off x="919948" y="2131470"/>
            <a:ext cx="4825746" cy="2953173"/>
            <a:chOff x="936726" y="2055055"/>
            <a:chExt cx="4825746" cy="29531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E9AB28-0E60-4365-9174-4A76F41E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726" y="2055055"/>
              <a:ext cx="4825746" cy="97226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1714B5-39AC-4709-AE40-39A33572D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726" y="3334435"/>
              <a:ext cx="4019847" cy="167379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943D8E-E412-42E0-B1CC-7E97A4B004D1}"/>
                </a:ext>
              </a:extLst>
            </p:cNvPr>
            <p:cNvSpPr/>
            <p:nvPr/>
          </p:nvSpPr>
          <p:spPr>
            <a:xfrm>
              <a:off x="1350628" y="3540154"/>
              <a:ext cx="2877423" cy="2265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31CFE-3524-42C9-AB7D-C84269A74AF4}"/>
                </a:ext>
              </a:extLst>
            </p:cNvPr>
            <p:cNvSpPr/>
            <p:nvPr/>
          </p:nvSpPr>
          <p:spPr>
            <a:xfrm>
              <a:off x="1350628" y="3937837"/>
              <a:ext cx="3540154" cy="961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00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8ED7B-48C8-4F49-BEC9-61D449EE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022A4-C50C-42DC-9261-233F73D0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큐는 후단</a:t>
            </a:r>
            <a:r>
              <a:rPr lang="en-US" altLang="ko-KR" dirty="0"/>
              <a:t>(tail)</a:t>
            </a:r>
            <a:r>
              <a:rPr lang="ko-KR" altLang="en-US" dirty="0"/>
              <a:t>에서 원소를 추가하고 전단</a:t>
            </a:r>
            <a:r>
              <a:rPr lang="en-US" altLang="ko-KR" dirty="0"/>
              <a:t>(head)</a:t>
            </a:r>
            <a:r>
              <a:rPr lang="ko-KR" altLang="en-US" dirty="0"/>
              <a:t>에서 원소를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91696-7493-4B5B-932D-3A7BC6094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41228C-AB51-48E0-B9FF-B56BB654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632494"/>
            <a:ext cx="4400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61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4BB58-D46B-4716-B0B5-958D6BDD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C28A-5C91-41BD-8455-FE22471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FD0F57-5627-414E-98C5-DF50606C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9943B-9D1F-4245-A93F-B7CB4187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1989772"/>
            <a:ext cx="5047920" cy="2330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9262BA-4B11-4582-8AE6-6CBBC1CB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4715134"/>
            <a:ext cx="1832402" cy="283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47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1F546-1C3A-46C9-BA02-C3BE327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우선순위큐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A341D-54A4-4EAD-8678-01D7F937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ko-KR" altLang="en-US" dirty="0" err="1"/>
              <a:t>순위큐는</a:t>
            </a:r>
            <a:r>
              <a:rPr lang="ko-KR" altLang="en-US" dirty="0"/>
              <a:t> 원소들이 무작위로 삽입되었더라도 우선순위가 높은 원소부터 처리된다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remove</a:t>
            </a:r>
            <a:r>
              <a:rPr lang="ko-KR" altLang="en-US" dirty="0"/>
              <a:t>()를 호출할 때마다 가장 작은 원소가 추출된다.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E07D07-07AD-481B-BD0E-5DB252895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9625A-F2D0-41AF-BE80-876C40E1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" y="2921576"/>
            <a:ext cx="5127281" cy="2724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212E8D-FDBA-4623-88A4-4EC20C54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27" y="4285826"/>
            <a:ext cx="747713" cy="1360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0108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8D7C-BA08-4E0F-94E0-43A540B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FF29-8460-43F2-B3BF-645F9D3D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Map은</a:t>
            </a:r>
            <a:r>
              <a:rPr lang="ko-KR" altLang="en-US" dirty="0"/>
              <a:t> 많은 데이터 중에서 원하는 데이터를 빠르게 찾을 수 있는 자료 구조이다. </a:t>
            </a:r>
          </a:p>
          <a:p>
            <a:pPr>
              <a:defRPr lang="ko-KR" altLang="en-US"/>
            </a:pPr>
            <a:r>
              <a:rPr lang="ko-KR" altLang="en-US" dirty="0" err="1"/>
              <a:t>맵은</a:t>
            </a:r>
            <a:r>
              <a:rPr lang="ko-KR" altLang="en-US" dirty="0"/>
              <a:t> 사전과 같은 자료 구조이다. 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동일한 키로 두 개의 값을 저장할 수 없기 때문에</a:t>
            </a:r>
            <a:r>
              <a:rPr lang="en-US" altLang="ko-KR" dirty="0"/>
              <a:t> </a:t>
            </a:r>
            <a:r>
              <a:rPr lang="ko-KR" altLang="en-US" dirty="0"/>
              <a:t>키들은 중복되지 않아야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8CCFB-25C9-4BDE-A291-828FCFEEF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C796A-4C6A-41DF-B221-FA18C3B8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5466" y="3117443"/>
            <a:ext cx="5493068" cy="24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0BE86-5E32-437A-B421-769989E4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A92F9-7A9E-4194-8AD4-2A2B9920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890123-F704-4E0F-B7FD-680C7C2A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352E3-5D6D-43E7-96CA-55267C49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71353"/>
            <a:ext cx="4278630" cy="51243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1C76B1-5E2A-49AA-BEBE-13B3B4C8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05" y="5430203"/>
            <a:ext cx="3627120" cy="746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1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EAB6-06B8-4D81-9D5D-6C4F4EDC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625ED-1784-41ED-90EF-B01BE6AA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Collections </a:t>
            </a:r>
            <a:r>
              <a:rPr lang="en-US" altLang="ko-KR" dirty="0" err="1"/>
              <a:t>클래스는</a:t>
            </a:r>
            <a:r>
              <a:rPr lang="en-US" altLang="ko-KR" dirty="0"/>
              <a:t> </a:t>
            </a:r>
            <a:r>
              <a:rPr lang="en-US" altLang="ko-KR" dirty="0" err="1"/>
              <a:t>여러</a:t>
            </a:r>
            <a:r>
              <a:rPr lang="en-US" altLang="ko-KR" dirty="0"/>
              <a:t> </a:t>
            </a:r>
            <a:r>
              <a:rPr lang="en-US" altLang="ko-KR" dirty="0" err="1"/>
              <a:t>유용한</a:t>
            </a:r>
            <a:r>
              <a:rPr lang="en-US" altLang="ko-KR" dirty="0"/>
              <a:t> </a:t>
            </a:r>
            <a:r>
              <a:rPr lang="en-US" altLang="ko-KR" dirty="0" err="1"/>
              <a:t>알고리즘을</a:t>
            </a:r>
            <a:r>
              <a:rPr lang="en-US" altLang="ko-KR" dirty="0"/>
              <a:t> </a:t>
            </a:r>
            <a:r>
              <a:rPr lang="en-US" altLang="ko-KR" dirty="0" err="1"/>
              <a:t>구현한</a:t>
            </a:r>
            <a:r>
              <a:rPr lang="en-US" altLang="ko-KR" dirty="0"/>
              <a:t> </a:t>
            </a:r>
            <a:r>
              <a:rPr lang="en-US" altLang="ko-KR" dirty="0" err="1"/>
              <a:t>메소드들을</a:t>
            </a:r>
            <a:r>
              <a:rPr lang="en-US" altLang="ko-KR" dirty="0"/>
              <a:t> </a:t>
            </a:r>
            <a:r>
              <a:rPr lang="en-US" altLang="ko-KR" dirty="0" err="1"/>
              <a:t>제공한다</a:t>
            </a:r>
            <a:r>
              <a:rPr lang="en-US" altLang="ko-KR" dirty="0"/>
              <a:t>. </a:t>
            </a:r>
          </a:p>
          <a:p>
            <a:pPr>
              <a:defRPr lang="ko-KR" altLang="en-US"/>
            </a:pPr>
            <a:r>
              <a:rPr lang="ko-KR" altLang="en-US" dirty="0"/>
              <a:t>이 중에서 중요한 알고리즘만 살펴본다면 목록은 다음과 같다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en-US" altLang="ko-KR" dirty="0" err="1"/>
              <a:t>정렬</a:t>
            </a:r>
            <a:r>
              <a:rPr lang="en-US" altLang="ko-KR" dirty="0"/>
              <a:t>(Sorting)</a:t>
            </a:r>
          </a:p>
          <a:p>
            <a:pPr lvl="1">
              <a:defRPr lang="ko-KR" altLang="en-US"/>
            </a:pPr>
            <a:r>
              <a:rPr lang="en-US" altLang="ko-KR" dirty="0" err="1"/>
              <a:t>섞기</a:t>
            </a:r>
            <a:r>
              <a:rPr lang="en-US" altLang="ko-KR" dirty="0"/>
              <a:t>(Shuffling)</a:t>
            </a:r>
          </a:p>
          <a:p>
            <a:pPr lvl="1">
              <a:defRPr lang="ko-KR" altLang="en-US"/>
            </a:pPr>
            <a:r>
              <a:rPr lang="en-US" altLang="ko-KR" dirty="0" err="1"/>
              <a:t>탐색</a:t>
            </a:r>
            <a:r>
              <a:rPr lang="en-US" altLang="ko-KR" dirty="0"/>
              <a:t>(Searching)</a:t>
            </a:r>
          </a:p>
          <a:p>
            <a:pPr>
              <a:defRPr lang="ko-KR" altLang="en-US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59B9BB-A045-4819-B42D-B02D7080B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19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21AB1-92E3-46C6-B0D8-6270C455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CD182-40D8-4FB8-80C9-7D5C8149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정렬은 데이터를 어떤 기준에 의하여 순서대로 나열하는 것이다.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2BD290-CB27-4750-9B00-D38B98410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81FE38-A0C9-4E25-8D46-21AF9AA23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5486" y="2490706"/>
            <a:ext cx="6933028" cy="28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0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CF89-61E3-4981-96C8-8721DEF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DF53-D7D3-4B18-9BC0-96FD9762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D939AA-AA17-439E-A95B-4FEFD1F9F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683B4-A379-4B24-A431-4BBFFD37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9" y="1717357"/>
            <a:ext cx="5448177" cy="1566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B68A4-21F4-41B8-8083-B41E150A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9" y="3706048"/>
            <a:ext cx="1870711" cy="3357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0D41C4-5737-4B71-85B5-6DC499AC504D}"/>
              </a:ext>
            </a:extLst>
          </p:cNvPr>
          <p:cNvSpPr/>
          <p:nvPr/>
        </p:nvSpPr>
        <p:spPr>
          <a:xfrm>
            <a:off x="1800224" y="2668933"/>
            <a:ext cx="1689736" cy="158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1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FAFAC-51A3-4277-A555-815E9510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F422-39F6-4CC2-985D-B4D1A4AE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탐색이란 리스트 안에서 원하는 원소를 찾는 것이다.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CF3C0-0B21-4279-B14A-F7CBAB82C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B0C51FF-F76B-4F8B-9559-0FF63A33591C}"/>
              </a:ext>
            </a:extLst>
          </p:cNvPr>
          <p:cNvGrpSpPr/>
          <p:nvPr/>
        </p:nvGrpSpPr>
        <p:grpSpPr>
          <a:xfrm>
            <a:off x="1114425" y="2711767"/>
            <a:ext cx="7067550" cy="3028950"/>
            <a:chOff x="1114425" y="2711767"/>
            <a:chExt cx="7067550" cy="3028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0F15C5-BD7C-4D86-9692-45C60B74F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4425" y="2711767"/>
              <a:ext cx="7067550" cy="3028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7B2020-8DD0-4394-A24E-53654AA45D27}"/>
                </a:ext>
              </a:extLst>
            </p:cNvPr>
            <p:cNvSpPr txBox="1"/>
            <p:nvPr/>
          </p:nvSpPr>
          <p:spPr>
            <a:xfrm>
              <a:off x="1743075" y="3000375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6F55CE-BBA6-4D78-BE64-45CC517E3417}"/>
                </a:ext>
              </a:extLst>
            </p:cNvPr>
            <p:cNvSpPr txBox="1"/>
            <p:nvPr/>
          </p:nvSpPr>
          <p:spPr>
            <a:xfrm>
              <a:off x="1310585" y="3005138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</a:t>
              </a:r>
              <a:endParaRPr lang="ko-KR" altLang="en-US" sz="1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6330E-4921-410C-B3B9-A51D07555F3F}"/>
                </a:ext>
              </a:extLst>
            </p:cNvPr>
            <p:cNvSpPr txBox="1"/>
            <p:nvPr/>
          </p:nvSpPr>
          <p:spPr>
            <a:xfrm>
              <a:off x="2603292" y="3004988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6</a:t>
              </a:r>
              <a:endParaRPr lang="ko-KR" altLang="en-US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90BB6E-5F7D-42D2-AD7D-108BEE9CEE98}"/>
                </a:ext>
              </a:extLst>
            </p:cNvPr>
            <p:cNvSpPr txBox="1"/>
            <p:nvPr/>
          </p:nvSpPr>
          <p:spPr>
            <a:xfrm>
              <a:off x="2170802" y="3009751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5</a:t>
              </a:r>
              <a:endParaRPr lang="ko-KR" altLang="en-US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78A2C-6A81-4BC5-8098-EF4E040B7274}"/>
                </a:ext>
              </a:extLst>
            </p:cNvPr>
            <p:cNvSpPr txBox="1"/>
            <p:nvPr/>
          </p:nvSpPr>
          <p:spPr>
            <a:xfrm>
              <a:off x="3862658" y="3005287"/>
              <a:ext cx="364202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11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C2083-C0A3-40E9-B991-8750AB797014}"/>
                </a:ext>
              </a:extLst>
            </p:cNvPr>
            <p:cNvSpPr txBox="1"/>
            <p:nvPr/>
          </p:nvSpPr>
          <p:spPr>
            <a:xfrm>
              <a:off x="3473035" y="3005287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9</a:t>
              </a:r>
              <a:endParaRPr lang="ko-KR" altLang="en-US" sz="12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34F477-A120-4905-B084-D7E2635F02B3}"/>
                </a:ext>
              </a:extLst>
            </p:cNvPr>
            <p:cNvSpPr txBox="1"/>
            <p:nvPr/>
          </p:nvSpPr>
          <p:spPr>
            <a:xfrm>
              <a:off x="4726014" y="3005138"/>
              <a:ext cx="364201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86C70-A267-4E26-9E5F-5E87F0DB4535}"/>
                </a:ext>
              </a:extLst>
            </p:cNvPr>
            <p:cNvSpPr txBox="1"/>
            <p:nvPr/>
          </p:nvSpPr>
          <p:spPr>
            <a:xfrm>
              <a:off x="4304674" y="3005137"/>
              <a:ext cx="364201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20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7C1D5A-3BFA-4A48-AA24-892AFF532636}"/>
                </a:ext>
              </a:extLst>
            </p:cNvPr>
            <p:cNvSpPr txBox="1"/>
            <p:nvPr/>
          </p:nvSpPr>
          <p:spPr>
            <a:xfrm>
              <a:off x="3032815" y="3000375"/>
              <a:ext cx="274434" cy="276999"/>
            </a:xfrm>
            <a:prstGeom prst="rect">
              <a:avLst/>
            </a:prstGeom>
            <a:solidFill>
              <a:srgbClr val="FCDCD6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7</a:t>
              </a:r>
              <a:endParaRPr lang="ko-KR" altLang="en-US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7DD029-D267-4F38-AC44-54798C71DB8B}"/>
                </a:ext>
              </a:extLst>
            </p:cNvPr>
            <p:cNvSpPr txBox="1"/>
            <p:nvPr/>
          </p:nvSpPr>
          <p:spPr>
            <a:xfrm>
              <a:off x="1743075" y="4010025"/>
              <a:ext cx="274434" cy="276999"/>
            </a:xfrm>
            <a:prstGeom prst="rect">
              <a:avLst/>
            </a:prstGeom>
            <a:solidFill>
              <a:srgbClr val="FCDCD6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DC7DC-17DC-4617-8564-8608F9DBD89D}"/>
                </a:ext>
              </a:extLst>
            </p:cNvPr>
            <p:cNvSpPr txBox="1"/>
            <p:nvPr/>
          </p:nvSpPr>
          <p:spPr>
            <a:xfrm>
              <a:off x="1310585" y="4014788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</a:t>
              </a:r>
              <a:endParaRPr lang="ko-KR" alt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C8E4E-E951-4858-AD8B-0EB7267C761F}"/>
                </a:ext>
              </a:extLst>
            </p:cNvPr>
            <p:cNvSpPr txBox="1"/>
            <p:nvPr/>
          </p:nvSpPr>
          <p:spPr>
            <a:xfrm>
              <a:off x="2603292" y="4014638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6</a:t>
              </a:r>
              <a:endParaRPr lang="ko-KR" altLang="en-US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D6D71B-BA69-40ED-906E-3B6DFB1DECE5}"/>
                </a:ext>
              </a:extLst>
            </p:cNvPr>
            <p:cNvSpPr txBox="1"/>
            <p:nvPr/>
          </p:nvSpPr>
          <p:spPr>
            <a:xfrm>
              <a:off x="2170802" y="4019401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5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5FC0EE-7F00-46D5-99B1-5AEB3E19B0F7}"/>
                </a:ext>
              </a:extLst>
            </p:cNvPr>
            <p:cNvSpPr txBox="1"/>
            <p:nvPr/>
          </p:nvSpPr>
          <p:spPr>
            <a:xfrm>
              <a:off x="3862658" y="4014937"/>
              <a:ext cx="364202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11</a:t>
              </a:r>
              <a:endParaRPr lang="ko-KR" altLang="en-US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CF0594-5984-4C30-B534-AD29909FA283}"/>
                </a:ext>
              </a:extLst>
            </p:cNvPr>
            <p:cNvSpPr txBox="1"/>
            <p:nvPr/>
          </p:nvSpPr>
          <p:spPr>
            <a:xfrm>
              <a:off x="3473035" y="4014937"/>
              <a:ext cx="274434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9</a:t>
              </a:r>
              <a:endParaRPr lang="ko-KR" altLang="en-US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C4D0F8-9621-4F0A-ABC9-5398D96310AB}"/>
                </a:ext>
              </a:extLst>
            </p:cNvPr>
            <p:cNvSpPr txBox="1"/>
            <p:nvPr/>
          </p:nvSpPr>
          <p:spPr>
            <a:xfrm>
              <a:off x="4726014" y="4014788"/>
              <a:ext cx="364201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8DA84-265C-4AFA-A53A-970A1D5C4E76}"/>
                </a:ext>
              </a:extLst>
            </p:cNvPr>
            <p:cNvSpPr txBox="1"/>
            <p:nvPr/>
          </p:nvSpPr>
          <p:spPr>
            <a:xfrm>
              <a:off x="4304674" y="4014787"/>
              <a:ext cx="364201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20</a:t>
              </a:r>
              <a:endParaRPr lang="ko-KR" alt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A371B0-BCE0-413C-8D21-D815D9E6C411}"/>
                </a:ext>
              </a:extLst>
            </p:cNvPr>
            <p:cNvSpPr txBox="1"/>
            <p:nvPr/>
          </p:nvSpPr>
          <p:spPr>
            <a:xfrm>
              <a:off x="3032815" y="4010025"/>
              <a:ext cx="274434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7</a:t>
              </a:r>
              <a:endParaRPr lang="ko-KR" altLang="en-US" sz="1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77CD26-598F-4DE6-90EF-BB7FEC9EBA6D}"/>
                </a:ext>
              </a:extLst>
            </p:cNvPr>
            <p:cNvSpPr txBox="1"/>
            <p:nvPr/>
          </p:nvSpPr>
          <p:spPr>
            <a:xfrm>
              <a:off x="1743075" y="5014912"/>
              <a:ext cx="274434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4D63E9-4A9F-435D-84EA-C4C59A2B96F6}"/>
                </a:ext>
              </a:extLst>
            </p:cNvPr>
            <p:cNvSpPr txBox="1"/>
            <p:nvPr/>
          </p:nvSpPr>
          <p:spPr>
            <a:xfrm>
              <a:off x="1310585" y="5019675"/>
              <a:ext cx="274434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</a:t>
              </a:r>
              <a:endParaRPr lang="ko-KR" altLang="en-US" sz="1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9490C5-0FDC-4690-8E05-CD2D1681461E}"/>
                </a:ext>
              </a:extLst>
            </p:cNvPr>
            <p:cNvSpPr txBox="1"/>
            <p:nvPr/>
          </p:nvSpPr>
          <p:spPr>
            <a:xfrm>
              <a:off x="2603292" y="5019525"/>
              <a:ext cx="274434" cy="276999"/>
            </a:xfrm>
            <a:prstGeom prst="rect">
              <a:avLst/>
            </a:prstGeom>
            <a:solidFill>
              <a:srgbClr val="ECE9D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6</a:t>
              </a:r>
              <a:endParaRPr lang="ko-KR" altLang="en-US" sz="1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BBAE0A-2AAB-4CC9-9B96-FFA1C42D5E28}"/>
                </a:ext>
              </a:extLst>
            </p:cNvPr>
            <p:cNvSpPr txBox="1"/>
            <p:nvPr/>
          </p:nvSpPr>
          <p:spPr>
            <a:xfrm>
              <a:off x="2170802" y="5024288"/>
              <a:ext cx="274434" cy="276999"/>
            </a:xfrm>
            <a:prstGeom prst="rect">
              <a:avLst/>
            </a:prstGeom>
            <a:solidFill>
              <a:srgbClr val="FCDCD6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5</a:t>
              </a:r>
              <a:endParaRPr lang="ko-KR" altLang="en-US" sz="1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F7445F-A1E5-4D47-B543-1C8A84A93109}"/>
                </a:ext>
              </a:extLst>
            </p:cNvPr>
            <p:cNvSpPr txBox="1"/>
            <p:nvPr/>
          </p:nvSpPr>
          <p:spPr>
            <a:xfrm>
              <a:off x="3862658" y="5019824"/>
              <a:ext cx="364202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11</a:t>
              </a:r>
              <a:endParaRPr lang="ko-KR" altLang="en-US" sz="1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48B71D-B807-4B70-943E-374E1FDD4C0E}"/>
                </a:ext>
              </a:extLst>
            </p:cNvPr>
            <p:cNvSpPr txBox="1"/>
            <p:nvPr/>
          </p:nvSpPr>
          <p:spPr>
            <a:xfrm>
              <a:off x="3473035" y="5019824"/>
              <a:ext cx="274434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9</a:t>
              </a:r>
              <a:endParaRPr lang="ko-KR" alt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CC2F2B-B49F-4447-B620-3DD396989919}"/>
                </a:ext>
              </a:extLst>
            </p:cNvPr>
            <p:cNvSpPr txBox="1"/>
            <p:nvPr/>
          </p:nvSpPr>
          <p:spPr>
            <a:xfrm>
              <a:off x="4726014" y="5019675"/>
              <a:ext cx="364201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906B15-6D71-4E02-BEFD-BE6A0ECA80EC}"/>
                </a:ext>
              </a:extLst>
            </p:cNvPr>
            <p:cNvSpPr txBox="1"/>
            <p:nvPr/>
          </p:nvSpPr>
          <p:spPr>
            <a:xfrm>
              <a:off x="4304674" y="5019674"/>
              <a:ext cx="364201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20</a:t>
              </a:r>
              <a:endParaRPr lang="ko-KR" altLang="en-US" sz="1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2AD351-1386-4DC9-95A7-05E34B2D720C}"/>
                </a:ext>
              </a:extLst>
            </p:cNvPr>
            <p:cNvSpPr txBox="1"/>
            <p:nvPr/>
          </p:nvSpPr>
          <p:spPr>
            <a:xfrm>
              <a:off x="3032815" y="5014912"/>
              <a:ext cx="274434" cy="276999"/>
            </a:xfrm>
            <a:prstGeom prst="rect">
              <a:avLst/>
            </a:prstGeom>
            <a:solidFill>
              <a:srgbClr val="FFF5D4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7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71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3C41-BC21-4625-9F37-490D4CB1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757A9-817D-48C3-A2BE-9585DD29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3C566C-5075-4917-BF7F-A75031B5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644E95-7314-4F29-AED1-B4CB34B6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23629"/>
            <a:ext cx="1492705" cy="317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F6D3A1-4390-4AFD-873A-25E04487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651635"/>
            <a:ext cx="4844768" cy="22167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1B8C6E-0624-4AB1-9A2B-970AE6DA6D74}"/>
              </a:ext>
            </a:extLst>
          </p:cNvPr>
          <p:cNvSpPr/>
          <p:nvPr/>
        </p:nvSpPr>
        <p:spPr>
          <a:xfrm>
            <a:off x="1891663" y="3062560"/>
            <a:ext cx="3819879" cy="206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98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316C-F060-44CF-861A-3ECEDE7D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제네릭과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DA54B-3DA8-4E0F-9712-3D3B8E21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  <a:r>
              <a:rPr lang="ko-KR" altLang="en-US" dirty="0"/>
              <a:t>가 </a:t>
            </a:r>
            <a:r>
              <a:rPr lang="en-US" altLang="ko-KR" dirty="0"/>
              <a:t>Number</a:t>
            </a:r>
            <a:r>
              <a:rPr lang="ko-KR" altLang="en-US" dirty="0"/>
              <a:t>의 자식이라고 하여</a:t>
            </a:r>
            <a:r>
              <a:rPr lang="en-US" altLang="ko-KR" dirty="0"/>
              <a:t> Box&lt;Integer&gt;</a:t>
            </a:r>
            <a:r>
              <a:rPr lang="ko-KR" altLang="en-US" dirty="0"/>
              <a:t>가 </a:t>
            </a:r>
            <a:r>
              <a:rPr lang="en-US" altLang="ko-KR" dirty="0"/>
              <a:t>Box&lt;Number&gt;</a:t>
            </a:r>
            <a:r>
              <a:rPr lang="ko-KR" altLang="en-US" dirty="0"/>
              <a:t>의 자식이 되는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2B70F3-CFB8-4B2F-959B-D19A30AEC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B4649E-C554-4FAC-86BD-2300250B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0" y="2313877"/>
            <a:ext cx="4087186" cy="7227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AE901B-5601-49E9-9448-842F85842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40" y="3322653"/>
            <a:ext cx="3852391" cy="21553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15F012-4218-4562-9ACC-E7995120CFD4}"/>
              </a:ext>
            </a:extLst>
          </p:cNvPr>
          <p:cNvSpPr/>
          <p:nvPr/>
        </p:nvSpPr>
        <p:spPr>
          <a:xfrm>
            <a:off x="1157777" y="4425313"/>
            <a:ext cx="1375698" cy="540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FACD16-D8E4-4E58-B7A5-D2EF1F0724FA}"/>
              </a:ext>
            </a:extLst>
          </p:cNvPr>
          <p:cNvSpPr/>
          <p:nvPr/>
        </p:nvSpPr>
        <p:spPr>
          <a:xfrm>
            <a:off x="3173441" y="2346224"/>
            <a:ext cx="1501629" cy="3079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_x256543072" descr="EMB000010800f74">
            <a:extLst>
              <a:ext uri="{FF2B5EF4-FFF2-40B4-BE49-F238E27FC236}">
                <a16:creationId xmlns:a16="http://schemas.microsoft.com/office/drawing/2014/main" id="{F1DB94F4-11F3-49C8-832B-B72665F9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15" y="3730015"/>
            <a:ext cx="3722072" cy="24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F1AC-E80F-4FD3-8DE8-C1E5D5F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1E1F9-5328-4FB1-BE9B-43E90753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이용하여 다음과 같이 동작하는 사전을 작성해보세요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9CEEC-1D03-44E7-873B-E8A0A054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7AFAA-B2B8-4B77-9B1C-7CACEC41F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40"/>
          <a:stretch/>
        </p:blipFill>
        <p:spPr>
          <a:xfrm>
            <a:off x="853440" y="2071687"/>
            <a:ext cx="5074920" cy="1524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5E6D7-4C11-4EDD-97AD-B7DD71CBC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17" b="36734"/>
          <a:stretch/>
        </p:blipFill>
        <p:spPr>
          <a:xfrm>
            <a:off x="853440" y="3764281"/>
            <a:ext cx="5074920" cy="1135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74556-5507-4BC5-ADDF-0985B45A9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52"/>
          <a:stretch/>
        </p:blipFill>
        <p:spPr>
          <a:xfrm>
            <a:off x="853440" y="5067445"/>
            <a:ext cx="5074920" cy="1528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608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27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186-C354-480A-8EC9-8EA8EB17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와일드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074DD-5DEF-4137-824A-2F40BF0C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제네릭을 사용하는 코드에서 </a:t>
            </a:r>
            <a:r>
              <a:rPr lang="ko-KR" altLang="en-US" b="1" dirty="0"/>
              <a:t>물음표</a:t>
            </a:r>
            <a:r>
              <a:rPr lang="en-US" altLang="ko-KR" b="1" dirty="0"/>
              <a:t>(?)</a:t>
            </a:r>
            <a:r>
              <a:rPr lang="ko-KR" altLang="en-US" dirty="0"/>
              <a:t>는 </a:t>
            </a:r>
            <a:r>
              <a:rPr lang="ko-KR" altLang="en-US" b="1" dirty="0"/>
              <a:t>와일드 카드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와일드 카드는 어떤 타입이든지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와일드 카드는 매개 변수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지역 변수의 타입 등 다양하게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65495-EC0D-49F7-AF49-CDCB4DA8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CD97C-E9A7-4811-8E15-3BB843AE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상한이 있는 와일드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2C26F-56AD-4219-B964-1EFD30B1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b="1" dirty="0"/>
              <a:t>자손 클래스</a:t>
            </a:r>
            <a:r>
              <a:rPr lang="ko-KR" altLang="en-US" dirty="0"/>
              <a:t>들을 와일드 카드로 표시하려면 </a:t>
            </a:r>
            <a:r>
              <a:rPr lang="en-US" altLang="ko-KR" dirty="0"/>
              <a:t>&lt;? extends A&gt;</a:t>
            </a:r>
            <a:r>
              <a:rPr lang="ko-KR" altLang="en-US" dirty="0"/>
              <a:t>와 같이 표시한다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b="1" dirty="0"/>
              <a:t>상한이 있는 와일드 카드</a:t>
            </a:r>
            <a:r>
              <a:rPr lang="en-US" altLang="ko-KR" b="1" dirty="0"/>
              <a:t>(Upper Bounded Wildcard)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B737D-2EF2-4E0E-A256-57BA7FABF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75D4E-8205-4756-AB67-224992EF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8" y="2886815"/>
            <a:ext cx="5652457" cy="31810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9CA713-9331-4708-86B5-A4873233B47B}"/>
              </a:ext>
            </a:extLst>
          </p:cNvPr>
          <p:cNvSpPr/>
          <p:nvPr/>
        </p:nvSpPr>
        <p:spPr>
          <a:xfrm>
            <a:off x="3775046" y="2860646"/>
            <a:ext cx="2575420" cy="310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E6F56-20D4-477B-BDF7-E57D3B8D742A}"/>
              </a:ext>
            </a:extLst>
          </p:cNvPr>
          <p:cNvSpPr txBox="1"/>
          <p:nvPr/>
        </p:nvSpPr>
        <p:spPr>
          <a:xfrm>
            <a:off x="4314952" y="3317630"/>
            <a:ext cx="46682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Number</a:t>
            </a:r>
            <a:r>
              <a:rPr lang="ko-KR" altLang="en-US" sz="1400" dirty="0"/>
              <a:t>를 상속받은 어떤 클래스도 </a:t>
            </a:r>
            <a:r>
              <a:rPr lang="en-US" altLang="ko-KR" sz="1400" dirty="0"/>
              <a:t>? </a:t>
            </a:r>
            <a:r>
              <a:rPr lang="ko-KR" altLang="en-US" sz="1400" dirty="0"/>
              <a:t>자리에 올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List&lt;Number&gt;, List&lt;Integer&gt;, List&lt;Double&gt;</a:t>
            </a:r>
            <a:r>
              <a:rPr lang="ko-KR" altLang="en-US" sz="1400" dirty="0"/>
              <a:t> 등에만 </a:t>
            </a:r>
            <a:br>
              <a:rPr lang="en-US" altLang="ko-KR" sz="1400" dirty="0"/>
            </a:br>
            <a:r>
              <a:rPr lang="ko-KR" altLang="en-US" sz="1400" dirty="0"/>
              <a:t>작동되는 메소드가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C67078-0DB1-432A-A1A6-E751E8A1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01" y="5636860"/>
            <a:ext cx="1523100" cy="50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93F209-FFD6-4F42-98D8-4BEAA070649E}"/>
              </a:ext>
            </a:extLst>
          </p:cNvPr>
          <p:cNvSpPr/>
          <p:nvPr/>
        </p:nvSpPr>
        <p:spPr>
          <a:xfrm>
            <a:off x="1391280" y="4960188"/>
            <a:ext cx="1213897" cy="258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2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313E-3A00-4534-BD6C-CFD6FACD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314CE-C696-4B30-963E-1FFEB3C2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B944F-73D3-404D-B068-8D4F91918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85EB96-5785-4312-8407-CBF62384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61" y="1666871"/>
            <a:ext cx="5114692" cy="37197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20DFA7-BC8E-4BA7-A92C-C1C6EA6B9BFC}"/>
              </a:ext>
            </a:extLst>
          </p:cNvPr>
          <p:cNvSpPr/>
          <p:nvPr/>
        </p:nvSpPr>
        <p:spPr>
          <a:xfrm>
            <a:off x="819760" y="1666871"/>
            <a:ext cx="1520767" cy="23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648BD-C63D-4436-8270-6A00F9F2B722}"/>
              </a:ext>
            </a:extLst>
          </p:cNvPr>
          <p:cNvSpPr/>
          <p:nvPr/>
        </p:nvSpPr>
        <p:spPr>
          <a:xfrm>
            <a:off x="1349664" y="4147914"/>
            <a:ext cx="1091531" cy="23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6E4EFF-1DC2-4DFD-8E77-E4DC6AE4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17" y="5291250"/>
            <a:ext cx="1439106" cy="437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50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AB9DF-7E75-42B4-AAAF-C08F58D1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제한이 없는 와일드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9BCCF-CB57-4907-9660-4502968B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제한없는</a:t>
            </a:r>
            <a:r>
              <a:rPr lang="ko-KR" altLang="en-US" b="1" dirty="0"/>
              <a:t> 와일드 카드</a:t>
            </a:r>
            <a:r>
              <a:rPr lang="en-US" altLang="ko-KR" b="1" dirty="0"/>
              <a:t>(Unbounded Wildcard)</a:t>
            </a:r>
            <a:r>
              <a:rPr lang="ko-KR" altLang="en-US" dirty="0"/>
              <a:t>는 단순히 </a:t>
            </a:r>
            <a:r>
              <a:rPr lang="en-US" altLang="ko-KR" dirty="0"/>
              <a:t>?</a:t>
            </a:r>
            <a:r>
              <a:rPr lang="ko-KR" altLang="en-US" dirty="0"/>
              <a:t>으로만 이루어진다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와일드 카드 </a:t>
            </a:r>
            <a:r>
              <a:rPr lang="en-US" altLang="ko-KR" dirty="0"/>
              <a:t>?</a:t>
            </a:r>
            <a:r>
              <a:rPr lang="ko-KR" altLang="en-US" dirty="0"/>
              <a:t>은 모든 타입에 매치된다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697C7-10DE-4E5F-838D-008CCA07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965D0-05B3-4C6C-BFE0-A1219664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21" y="2482020"/>
            <a:ext cx="5042308" cy="35150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D36B98-D7C5-43E9-A415-BCEFF205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13" y="5052507"/>
            <a:ext cx="1802802" cy="668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7528C0-3E8A-4B6D-A070-654D9602353D}"/>
              </a:ext>
            </a:extLst>
          </p:cNvPr>
          <p:cNvSpPr/>
          <p:nvPr/>
        </p:nvSpPr>
        <p:spPr>
          <a:xfrm>
            <a:off x="3347143" y="3134944"/>
            <a:ext cx="1124190" cy="23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B9ADB-7680-4E24-8745-A8E134D1D56B}"/>
              </a:ext>
            </a:extLst>
          </p:cNvPr>
          <p:cNvSpPr/>
          <p:nvPr/>
        </p:nvSpPr>
        <p:spPr>
          <a:xfrm>
            <a:off x="1444240" y="4335969"/>
            <a:ext cx="1072457" cy="194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88B5C-7889-4468-A394-169FEF107484}"/>
              </a:ext>
            </a:extLst>
          </p:cNvPr>
          <p:cNvSpPr/>
          <p:nvPr/>
        </p:nvSpPr>
        <p:spPr>
          <a:xfrm>
            <a:off x="1444240" y="4530055"/>
            <a:ext cx="1005345" cy="184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8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2122B-D0CF-48EF-AD03-02EFD326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하한이 있는 와일드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1A294-D12E-4A1F-8E66-D61E3825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b="1" dirty="0"/>
              <a:t>조상 클래스</a:t>
            </a:r>
            <a:r>
              <a:rPr lang="ko-KR" altLang="en-US" dirty="0"/>
              <a:t>들을 와일드 카드로 나타내려면 </a:t>
            </a:r>
            <a:r>
              <a:rPr lang="en-US" altLang="ko-KR" dirty="0"/>
              <a:t>&lt;? super A&gt;</a:t>
            </a:r>
            <a:r>
              <a:rPr lang="ko-KR" altLang="en-US" dirty="0"/>
              <a:t>와 같은 </a:t>
            </a:r>
            <a:br>
              <a:rPr lang="en-US" altLang="ko-KR" dirty="0"/>
            </a:br>
            <a:r>
              <a:rPr lang="ko-KR" altLang="en-US" dirty="0"/>
              <a:t>문법을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57A288-C245-46AC-BB54-711855870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D943B-A619-4C5F-8607-D93E4BC2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7" y="2461073"/>
            <a:ext cx="4978824" cy="3630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99E94E-E0E9-4C2E-9CF9-9FB8D9143628}"/>
              </a:ext>
            </a:extLst>
          </p:cNvPr>
          <p:cNvSpPr/>
          <p:nvPr/>
        </p:nvSpPr>
        <p:spPr>
          <a:xfrm>
            <a:off x="3932076" y="2790996"/>
            <a:ext cx="1294266" cy="195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D0CFCD-BC2E-45F0-929A-1E981D54F245}"/>
              </a:ext>
            </a:extLst>
          </p:cNvPr>
          <p:cNvSpPr/>
          <p:nvPr/>
        </p:nvSpPr>
        <p:spPr>
          <a:xfrm>
            <a:off x="1525833" y="4780585"/>
            <a:ext cx="1989154" cy="60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A43C4-1E75-4E71-9CB9-DFBA8C38609B}"/>
              </a:ext>
            </a:extLst>
          </p:cNvPr>
          <p:cNvSpPr txBox="1"/>
          <p:nvPr/>
        </p:nvSpPr>
        <p:spPr>
          <a:xfrm>
            <a:off x="4205895" y="3045204"/>
            <a:ext cx="383630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Number</a:t>
            </a:r>
            <a:r>
              <a:rPr lang="ko-KR" altLang="en-US" sz="1400" dirty="0"/>
              <a:t>의 조상 클래스에 대해서만 작동한다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D5EB8-3F57-48CF-9DBB-9457A3898D21}"/>
              </a:ext>
            </a:extLst>
          </p:cNvPr>
          <p:cNvSpPr txBox="1"/>
          <p:nvPr/>
        </p:nvSpPr>
        <p:spPr>
          <a:xfrm>
            <a:off x="2520410" y="5518604"/>
            <a:ext cx="46780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Number</a:t>
            </a:r>
            <a:r>
              <a:rPr lang="ko-KR" altLang="en-US" sz="1400" dirty="0"/>
              <a:t>의 자식 클래스인 </a:t>
            </a:r>
            <a:r>
              <a:rPr lang="en-US" altLang="ko-KR" sz="1400" dirty="0"/>
              <a:t>Integer</a:t>
            </a:r>
            <a:r>
              <a:rPr lang="ko-KR" altLang="en-US" sz="1400" dirty="0"/>
              <a:t>에 대해서는 오류 발생</a:t>
            </a:r>
          </a:p>
        </p:txBody>
      </p:sp>
    </p:spTree>
    <p:extLst>
      <p:ext uri="{BB962C8B-B14F-4D97-AF65-F5344CB8AC3E}">
        <p14:creationId xmlns:p14="http://schemas.microsoft.com/office/powerpoint/2010/main" val="14235898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16398</TotalTime>
  <Words>1113</Words>
  <Application>Microsoft Office PowerPoint</Application>
  <PresentationFormat>화면 슬라이드 쇼(4:3)</PresentationFormat>
  <Paragraphs>192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12주차 리뷰</vt:lpstr>
      <vt:lpstr>제네릭과 상속</vt:lpstr>
      <vt:lpstr>제네릭과 상속</vt:lpstr>
      <vt:lpstr>와일드 카드</vt:lpstr>
      <vt:lpstr>상한이 있는 와일드 카드</vt:lpstr>
      <vt:lpstr>실습 1</vt:lpstr>
      <vt:lpstr>제한이 없는 와일드 카드</vt:lpstr>
      <vt:lpstr>하한이 있는 와일드 카드</vt:lpstr>
      <vt:lpstr>정리</vt:lpstr>
      <vt:lpstr>컬렉션</vt:lpstr>
      <vt:lpstr>컬렉션의 예: Vector 클래스</vt:lpstr>
      <vt:lpstr>실습 2</vt:lpstr>
      <vt:lpstr>컬렉션 인터페이스와 컬렉션 클래스</vt:lpstr>
      <vt:lpstr>Collection 인터페이스</vt:lpstr>
      <vt:lpstr>Collection 인터페이스</vt:lpstr>
      <vt:lpstr>List 인터페이스</vt:lpstr>
      <vt:lpstr>ArrayList</vt:lpstr>
      <vt:lpstr>실습 3</vt:lpstr>
      <vt:lpstr>ArrayList</vt:lpstr>
      <vt:lpstr>실습 4</vt:lpstr>
      <vt:lpstr>LinkedList</vt:lpstr>
      <vt:lpstr>실습 5</vt:lpstr>
      <vt:lpstr>Set </vt:lpstr>
      <vt:lpstr>Set 인터페이스를 구현하는 방법</vt:lpstr>
      <vt:lpstr>Set 인터페이스를 구현하는 방법</vt:lpstr>
      <vt:lpstr>Set 인터페이스를 구현하는 방법</vt:lpstr>
      <vt:lpstr>대량 연산 메소드</vt:lpstr>
      <vt:lpstr>대량 연산 메소드</vt:lpstr>
      <vt:lpstr>큐(queue)</vt:lpstr>
      <vt:lpstr>실습 6</vt:lpstr>
      <vt:lpstr>우선순위큐</vt:lpstr>
      <vt:lpstr>Map </vt:lpstr>
      <vt:lpstr>실습  7</vt:lpstr>
      <vt:lpstr>Collections 클래스 </vt:lpstr>
      <vt:lpstr>정렬</vt:lpstr>
      <vt:lpstr>정렬</vt:lpstr>
      <vt:lpstr>탐색</vt:lpstr>
      <vt:lpstr>탐색</vt:lpstr>
      <vt:lpstr>과제 1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1085</cp:revision>
  <cp:lastPrinted>2019-09-04T03:50:08Z</cp:lastPrinted>
  <dcterms:created xsi:type="dcterms:W3CDTF">2019-07-23T08:10:25Z</dcterms:created>
  <dcterms:modified xsi:type="dcterms:W3CDTF">2019-11-20T07:18:24Z</dcterms:modified>
</cp:coreProperties>
</file>