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329" r:id="rId4"/>
    <p:sldId id="330" r:id="rId5"/>
    <p:sldId id="319" r:id="rId6"/>
    <p:sldId id="325" r:id="rId7"/>
    <p:sldId id="326" r:id="rId8"/>
    <p:sldId id="327" r:id="rId9"/>
    <p:sldId id="328" r:id="rId10"/>
    <p:sldId id="321" r:id="rId11"/>
    <p:sldId id="320" r:id="rId12"/>
    <p:sldId id="331" r:id="rId13"/>
    <p:sldId id="333" r:id="rId14"/>
    <p:sldId id="332" r:id="rId15"/>
    <p:sldId id="334" r:id="rId16"/>
    <p:sldId id="323" r:id="rId17"/>
    <p:sldId id="32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1D672-DA51-4354-8371-6027D74D5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36B4FE-D73E-4451-BF99-30B2F5B81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0209B-1DE8-496E-9DC9-28C87368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D98B-9BBC-44B7-969A-6CC4E40469B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78666-CF53-456E-A726-76878AEC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6ADDB-4D8F-47A9-9C72-372B30E4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6301-EC9D-4186-903C-906E64B9D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5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37F16-A674-49EA-9D46-4A25401A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FE9E7F-B798-444B-A0B5-A681ECFC1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02E29-6406-4895-895C-47652DC6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D98B-9BBC-44B7-969A-6CC4E40469B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84563-1CAB-4851-A25C-FF8DBD6F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C0131-AB1C-47DA-88ED-1BB0C892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6301-EC9D-4186-903C-906E64B9D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54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5D9AF3-6AE0-4762-AFC4-AEE167A08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E83FED-36FB-4221-A93B-84420C284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B1DB2-B843-4D3F-80AC-E8D322FF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D98B-9BBC-44B7-969A-6CC4E40469B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6CA80-0CFF-4374-A0E2-4E551093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E78A3-4F63-45C0-B99E-1087972E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6301-EC9D-4186-903C-906E64B9D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49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13C8F-A61D-4ED2-9982-AD5012F6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CB5BE-0254-4608-9D7E-A59F1239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282"/>
            <a:ext cx="10515600" cy="500268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C1D889-3E37-47ED-8CBE-084703B2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D98B-9BBC-44B7-969A-6CC4E40469B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C457C-BCC6-4F27-9F1A-7F93294E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BE01C-535B-431A-B47F-8917801B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6301-EC9D-4186-903C-906E64B9DF4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한림대학교SW중심대학사업단">
            <a:extLst>
              <a:ext uri="{FF2B5EF4-FFF2-40B4-BE49-F238E27FC236}">
                <a16:creationId xmlns:a16="http://schemas.microsoft.com/office/drawing/2014/main" id="{0A82433C-895C-43BC-9EDB-39E79AFFB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710" y="185739"/>
            <a:ext cx="17526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47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E6E72-EE54-4D2E-A0FA-FE18721B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F070C-15DC-42FD-A935-9FB1019D3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D02E7-D1E2-40A6-A7CB-6C6FD0C6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D98B-9BBC-44B7-969A-6CC4E40469B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57E92-9171-4F66-A0AD-10B6AC36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2D186-E75D-4190-9C41-C461409D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6301-EC9D-4186-903C-906E64B9D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8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D0752-4273-42A0-B9E7-1C303EE3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90EAC-27F4-4DA5-A793-2AEB88AC7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500D20-3BBC-474A-A503-A3A0661BE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BDEEC-4A0F-438D-B39B-CF133C3F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D98B-9BBC-44B7-969A-6CC4E40469B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6F155C-A22D-4E6D-BA4E-49100729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C60B4-BA26-4613-826B-97550E2E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6301-EC9D-4186-903C-906E64B9D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58C17-EEFA-4F9B-BBA5-1443CB02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341534-8393-486C-8259-154EC2285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3567E9-C917-4293-9B6E-F3D3D8E7D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EA0504-6C5C-4273-9DEE-567290C07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3C4FF9-E141-43DE-B59F-00DEB8E66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BA6F99-6604-45CC-8F45-5B958BD3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D98B-9BBC-44B7-969A-6CC4E40469B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E30C83-B42D-457A-ADA5-5A9B5DEB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0428C2-4267-4E5C-BB0C-3AD0E126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6301-EC9D-4186-903C-906E64B9D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34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A8905-8BD4-4B7C-A65F-A764F817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A12C8C-552E-4CE0-9DB6-691FF25F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D98B-9BBC-44B7-969A-6CC4E40469B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344B6F-E88C-4414-A4E9-6E7C5410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ECD56E-F4F6-4E61-8E37-045DDA18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6301-EC9D-4186-903C-906E64B9D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9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8012EA-F0FD-46A5-A7D3-FBB3ACC3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D98B-9BBC-44B7-969A-6CC4E40469B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CDC92C-DAFC-40D4-9D0F-2F45A6BA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054BD7-C326-433C-A49F-80CB21DA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6301-EC9D-4186-903C-906E64B9D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41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C7EA1-E8EE-4046-A330-AC6DCC8C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AC516D-F657-4476-ADF9-689DC0781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DCE5BF-4527-43C4-BE2D-24FA3BF27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707879-8DFE-4616-8E08-B112A8F6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D98B-9BBC-44B7-969A-6CC4E40469B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A3E36A-7C17-4E88-BAFB-7E16E7FD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A6AE4-4292-475C-8886-01F78243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6301-EC9D-4186-903C-906E64B9D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13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9ED28-A509-4C9C-921E-C54F0C42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4E698B-65A5-4202-8AC3-D526ED17F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1E56F8-894F-4D08-8551-36C76FFAF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8C0DD-D618-4D9D-B31B-5AEAF60B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D98B-9BBC-44B7-969A-6CC4E40469B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5904DD-9EC5-461D-ACB7-E5B0106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8EF6D2-1B69-4B2F-96F8-C9B71D7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6301-EC9D-4186-903C-906E64B9D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01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6DEDF2-4EEB-438D-B4D3-791A0E690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43BD1B-E5AC-4594-A815-DC503FD3D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2DDEC-DF2D-4D0B-A84C-9EE0DCAD4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2D98B-9BBC-44B7-969A-6CC4E40469B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838BE-936C-465F-9F24-98E4904F1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C182AD-E895-4BA9-B54F-57D5F0833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26301-EC9D-4186-903C-906E64B9D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4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bitcoin/bitcoi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bitnodes.io/nodes/live-map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coinhills.com/ko/market/exchang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05CF683-BCDD-4E77-BB1B-6117CDBA6265}"/>
              </a:ext>
            </a:extLst>
          </p:cNvPr>
          <p:cNvSpPr/>
          <p:nvPr/>
        </p:nvSpPr>
        <p:spPr>
          <a:xfrm>
            <a:off x="2419082" y="471128"/>
            <a:ext cx="7353836" cy="223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블록체인</a:t>
            </a:r>
            <a:r>
              <a:rPr lang="en-US" altLang="ko-KR" sz="4800" dirty="0"/>
              <a:t> </a:t>
            </a:r>
            <a:r>
              <a:rPr lang="ko-KR" altLang="en-US" sz="4800" dirty="0"/>
              <a:t>이론 및 실습</a:t>
            </a:r>
          </a:p>
        </p:txBody>
      </p:sp>
      <p:pic>
        <p:nvPicPr>
          <p:cNvPr id="2050" name="Picture 2" descr="한림대학교SW중심대학사업단">
            <a:extLst>
              <a:ext uri="{FF2B5EF4-FFF2-40B4-BE49-F238E27FC236}">
                <a16:creationId xmlns:a16="http://schemas.microsoft.com/office/drawing/2014/main" id="{83CCEFDF-44F9-4EFD-8229-1853DC61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567" y="4713887"/>
            <a:ext cx="3731795" cy="127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85C8AF-2A42-492A-B457-9C30868A0CA0}"/>
              </a:ext>
            </a:extLst>
          </p:cNvPr>
          <p:cNvSpPr txBox="1"/>
          <p:nvPr/>
        </p:nvSpPr>
        <p:spPr>
          <a:xfrm>
            <a:off x="4387843" y="3202552"/>
            <a:ext cx="34163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2021. 5. 10</a:t>
            </a:r>
          </a:p>
          <a:p>
            <a:pPr algn="ctr"/>
            <a:r>
              <a:rPr lang="ko-KR" altLang="en-US" sz="2800" b="1" dirty="0"/>
              <a:t>소프트웨어융합대학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교수 고영웅</a:t>
            </a:r>
          </a:p>
        </p:txBody>
      </p:sp>
    </p:spTree>
    <p:extLst>
      <p:ext uri="{BB962C8B-B14F-4D97-AF65-F5344CB8AC3E}">
        <p14:creationId xmlns:p14="http://schemas.microsoft.com/office/powerpoint/2010/main" val="2880292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50A71-587B-486D-9679-5EA01DE4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SHA256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156A0-FA11-4350-91F3-E8ABBEEEB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SHA-256</a:t>
            </a:r>
            <a:r>
              <a:rPr lang="ko-KR" altLang="en-US" dirty="0"/>
              <a:t>은 </a:t>
            </a:r>
            <a:r>
              <a:rPr lang="en-US" altLang="ko-KR" dirty="0"/>
              <a:t>SHA(Secure Hash Algorithm) </a:t>
            </a:r>
            <a:r>
              <a:rPr lang="ko-KR" altLang="en-US" dirty="0"/>
              <a:t>알고리즘의 한 종류로서 </a:t>
            </a:r>
            <a:r>
              <a:rPr lang="en-US" altLang="ko-KR" dirty="0"/>
              <a:t>256</a:t>
            </a:r>
            <a:r>
              <a:rPr lang="ko-KR" altLang="en-US" dirty="0"/>
              <a:t>비트로 구성되며 </a:t>
            </a:r>
            <a:r>
              <a:rPr lang="en-US" altLang="ko-KR" dirty="0"/>
              <a:t>64</a:t>
            </a:r>
            <a:r>
              <a:rPr lang="ko-KR" altLang="en-US" dirty="0"/>
              <a:t>자리 문자열을 반환</a:t>
            </a:r>
            <a:endParaRPr lang="en-US" altLang="ko-KR" dirty="0"/>
          </a:p>
          <a:p>
            <a:r>
              <a:rPr lang="en-US" altLang="ko-KR" dirty="0"/>
              <a:t>SHA-256</a:t>
            </a:r>
            <a:r>
              <a:rPr lang="ko-KR" altLang="en-US" dirty="0"/>
              <a:t>은 미국의 국립표준기술연구소</a:t>
            </a:r>
            <a:r>
              <a:rPr lang="en-US" altLang="ko-KR" dirty="0"/>
              <a:t>(NIST; National Institute of Standards and Technology)</a:t>
            </a:r>
            <a:r>
              <a:rPr lang="ko-KR" altLang="en-US" dirty="0"/>
              <a:t>에 의해 공표된 표준 해시 알고리즘인 </a:t>
            </a:r>
            <a:r>
              <a:rPr lang="en-US" altLang="ko-KR" dirty="0"/>
              <a:t>SHA-2 </a:t>
            </a:r>
            <a:r>
              <a:rPr lang="ko-KR" altLang="en-US" dirty="0"/>
              <a:t>계열 중 하나이며 블록체인에서 가장 많이 채택하여 사용</a:t>
            </a:r>
            <a:endParaRPr lang="en-US" altLang="ko-KR" dirty="0"/>
          </a:p>
          <a:p>
            <a:r>
              <a:rPr lang="en-US" altLang="ko-KR" dirty="0"/>
              <a:t>2^{256}</a:t>
            </a:r>
            <a:r>
              <a:rPr lang="ko-KR" altLang="en-US" dirty="0"/>
              <a:t>만큼 경우의 수를 만들 수 있으며</a:t>
            </a:r>
            <a:r>
              <a:rPr lang="en-US" altLang="ko-KR" dirty="0"/>
              <a:t> </a:t>
            </a:r>
            <a:r>
              <a:rPr lang="ko-KR" altLang="en-US" dirty="0"/>
              <a:t>해시 </a:t>
            </a:r>
            <a:r>
              <a:rPr lang="ko-KR" altLang="en-US" dirty="0" err="1"/>
              <a:t>충돌로부터</a:t>
            </a:r>
            <a:r>
              <a:rPr lang="ko-KR" altLang="en-US" dirty="0"/>
              <a:t> 비교적 안전하다고 평가</a:t>
            </a:r>
          </a:p>
        </p:txBody>
      </p:sp>
    </p:spTree>
    <p:extLst>
      <p:ext uri="{BB962C8B-B14F-4D97-AF65-F5344CB8AC3E}">
        <p14:creationId xmlns:p14="http://schemas.microsoft.com/office/powerpoint/2010/main" val="1746364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8B815-EAA0-4CB2-BF76-4CFB0C5A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SHA256 </a:t>
            </a:r>
            <a:r>
              <a:rPr lang="ko-KR" altLang="en-US" dirty="0"/>
              <a:t>해시</a:t>
            </a:r>
            <a:r>
              <a:rPr lang="en-US" altLang="ko-KR" dirty="0"/>
              <a:t>: https://andersbrownworth.com/blockchain/hash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FD77BD-2EAA-4242-ACCD-9F9834440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156" y="1586253"/>
            <a:ext cx="7479688" cy="490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42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FF3F4-AC77-4209-B5FE-E8C4E20C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317DB-7A9A-4D70-AD3E-0B89F7865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hlinkClick r:id="rId2"/>
            <a:extLst>
              <a:ext uri="{FF2B5EF4-FFF2-40B4-BE49-F238E27FC236}">
                <a16:creationId xmlns:a16="http://schemas.microsoft.com/office/drawing/2014/main" id="{4415E857-BEA7-44D0-8C63-18DE22376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67" y="59440"/>
            <a:ext cx="10515600" cy="643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05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hlinkClick r:id="rId2"/>
            <a:extLst>
              <a:ext uri="{FF2B5EF4-FFF2-40B4-BE49-F238E27FC236}">
                <a16:creationId xmlns:a16="http://schemas.microsoft.com/office/drawing/2014/main" id="{63DFDE24-E8F9-4C22-8684-110BCF44F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623887"/>
            <a:ext cx="110775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54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558344-EFEB-49FD-96F9-5C722878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22" y="420081"/>
            <a:ext cx="9810243" cy="601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1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E306A8-187A-492A-AFB8-65BCD2584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081087"/>
            <a:ext cx="110204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32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8CE7547-1A6D-4252-B978-C4DDFCFC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경희대 </a:t>
            </a:r>
            <a:br>
              <a:rPr lang="en-US" altLang="ko-KR" dirty="0"/>
            </a:br>
            <a:r>
              <a:rPr lang="ko-KR" altLang="en-US" dirty="0"/>
              <a:t>정보보호 블록체인 자료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C84FB6-BA2F-4629-8DD7-3BEEE1253E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75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28659-8EDD-478F-AE65-799AFBD3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08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547F44-D907-4970-A491-3C6D13AEA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60" y="224299"/>
            <a:ext cx="10588479" cy="640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7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3AA4E08-D684-4078-8429-4044847BD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984" y="686023"/>
            <a:ext cx="8532145" cy="57264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7EA40F-D6C6-43BE-9BFD-249F14696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93" y="235928"/>
            <a:ext cx="4048125" cy="419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209E4C0-1DB9-46C7-BD3B-21D41D307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832" y="3843790"/>
            <a:ext cx="3120594" cy="301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34B6-9B4B-4C90-B777-39E0C603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https://www.coinhills.com/ko/market/exchange/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E9D02B-FB5B-4F07-90C3-64C0230A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650274-05F6-4B00-A538-8A4340CC3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74282"/>
            <a:ext cx="10969137" cy="5528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678CFC-A42F-4FA3-A81F-D878670152F7}"/>
              </a:ext>
            </a:extLst>
          </p:cNvPr>
          <p:cNvSpPr txBox="1"/>
          <p:nvPr/>
        </p:nvSpPr>
        <p:spPr>
          <a:xfrm>
            <a:off x="8714766" y="4724400"/>
            <a:ext cx="3477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/>
              <a:t>업비트</a:t>
            </a:r>
            <a:r>
              <a:rPr lang="en-US" altLang="ko-KR" sz="4000" b="1" dirty="0"/>
              <a:t>:26</a:t>
            </a:r>
            <a:r>
              <a:rPr lang="ko-KR" altLang="en-US" sz="4000" b="1" dirty="0"/>
              <a:t>조원</a:t>
            </a:r>
          </a:p>
        </p:txBody>
      </p:sp>
    </p:spTree>
    <p:extLst>
      <p:ext uri="{BB962C8B-B14F-4D97-AF65-F5344CB8AC3E}">
        <p14:creationId xmlns:p14="http://schemas.microsoft.com/office/powerpoint/2010/main" val="124003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9E072-9461-4357-9F99-5FC69F8E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4C645-E0A6-40D7-96A7-D819A821D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다수의 거래내역을 묶어 블록을 구성하고</a:t>
            </a:r>
            <a:r>
              <a:rPr lang="en-US" altLang="ko-KR" dirty="0"/>
              <a:t>, </a:t>
            </a:r>
            <a:r>
              <a:rPr lang="ko-KR" altLang="en-US" dirty="0"/>
              <a:t>해시를 이용하여 여러 블록들을 체인처럼 연결한 뒤</a:t>
            </a:r>
            <a:r>
              <a:rPr lang="en-US" altLang="ko-KR" dirty="0"/>
              <a:t>, </a:t>
            </a:r>
            <a:r>
              <a:rPr lang="ko-KR" altLang="en-US" dirty="0"/>
              <a:t>다수의 사람들이 복사하여 분산 저장하는 알고리즘이다</a:t>
            </a:r>
            <a:endParaRPr lang="en-US" altLang="ko-KR" dirty="0"/>
          </a:p>
          <a:p>
            <a:r>
              <a:rPr lang="ko-KR" altLang="en-US" dirty="0" err="1"/>
              <a:t>비트코인과</a:t>
            </a:r>
            <a:r>
              <a:rPr lang="ko-KR" altLang="en-US" dirty="0"/>
              <a:t> </a:t>
            </a:r>
            <a:r>
              <a:rPr lang="ko-KR" altLang="en-US" dirty="0" err="1"/>
              <a:t>이더리움</a:t>
            </a:r>
            <a:r>
              <a:rPr lang="ko-KR" altLang="en-US" dirty="0"/>
              <a:t> 등 암호화폐에 사용된 핵심 기술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분산원장</a:t>
            </a:r>
            <a:r>
              <a:rPr lang="en-US" altLang="ko-KR" dirty="0"/>
              <a:t>'(</a:t>
            </a:r>
            <a:r>
              <a:rPr lang="ko-KR" altLang="en-US" dirty="0"/>
              <a:t>分散元帳</a:t>
            </a:r>
            <a:r>
              <a:rPr lang="en-US" altLang="ko-KR" dirty="0"/>
              <a:t>, distributed ledger) </a:t>
            </a:r>
            <a:r>
              <a:rPr lang="ko-KR" altLang="en-US" dirty="0"/>
              <a:t>기술</a:t>
            </a:r>
            <a:endParaRPr lang="en-US" altLang="ko-KR" dirty="0"/>
          </a:p>
          <a:p>
            <a:r>
              <a:rPr lang="ko-KR" altLang="en-US" dirty="0"/>
              <a:t> 다수의 온라인 거래 기록을 묶어 하나의 데이터 블록</a:t>
            </a:r>
            <a:r>
              <a:rPr lang="en-US" altLang="ko-KR" dirty="0"/>
              <a:t>(block)</a:t>
            </a:r>
            <a:r>
              <a:rPr lang="ko-KR" altLang="en-US" dirty="0"/>
              <a:t>을 구성하고</a:t>
            </a:r>
            <a:r>
              <a:rPr lang="en-US" altLang="ko-KR" dirty="0"/>
              <a:t>, </a:t>
            </a:r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값을 이용하여 이전 블록과 이후 블록을 마치 체인</a:t>
            </a:r>
            <a:r>
              <a:rPr lang="en-US" altLang="ko-KR" dirty="0"/>
              <a:t>(chain)</a:t>
            </a:r>
            <a:r>
              <a:rPr lang="ko-KR" altLang="en-US" dirty="0"/>
              <a:t>처럼 연결한 뒤</a:t>
            </a:r>
            <a:r>
              <a:rPr lang="en-US" altLang="ko-KR" dirty="0"/>
              <a:t>, </a:t>
            </a:r>
            <a:r>
              <a:rPr lang="ko-KR" altLang="en-US" dirty="0"/>
              <a:t>이 정보의 전부 또는 일부를 </a:t>
            </a:r>
            <a:r>
              <a:rPr lang="ko-KR" altLang="en-US" dirty="0" err="1"/>
              <a:t>피투피</a:t>
            </a:r>
            <a:r>
              <a:rPr lang="en-US" altLang="ko-KR" dirty="0"/>
              <a:t>(P2P) </a:t>
            </a:r>
            <a:r>
              <a:rPr lang="ko-KR" altLang="en-US" dirty="0"/>
              <a:t>방식으로 전 세계 여러 컴퓨터에 복사하여 분산 저장</a:t>
            </a:r>
            <a:r>
              <a:rPr lang="en-US" altLang="ko-KR" dirty="0"/>
              <a:t>·</a:t>
            </a:r>
            <a:r>
              <a:rPr lang="ko-KR" altLang="en-US" dirty="0"/>
              <a:t>관리하는 기술</a:t>
            </a:r>
          </a:p>
        </p:txBody>
      </p:sp>
    </p:spTree>
    <p:extLst>
      <p:ext uri="{BB962C8B-B14F-4D97-AF65-F5344CB8AC3E}">
        <p14:creationId xmlns:p14="http://schemas.microsoft.com/office/powerpoint/2010/main" val="246230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FD45C-FE74-4270-9A49-624A2DF7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블록을 탐험해 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6B463-8050-4147-AD4D-20086F646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https://www.blockchain.com/explorer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CDAF23-AB01-4EAD-BE44-E50B316B9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631" y="1799164"/>
            <a:ext cx="7313820" cy="505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6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13B09-9D37-4973-A00A-F578BCED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A56CFF-39C6-4F2B-A264-F0070D547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233487"/>
            <a:ext cx="11525250" cy="43910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630BCE6-A8CC-45BB-8D53-2CF709AFB43E}"/>
              </a:ext>
            </a:extLst>
          </p:cNvPr>
          <p:cNvSpPr/>
          <p:nvPr/>
        </p:nvSpPr>
        <p:spPr>
          <a:xfrm>
            <a:off x="480646" y="3317631"/>
            <a:ext cx="679939" cy="316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69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C33CA-49DB-49A2-9575-80DF768E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5721B8-5F35-4108-AED7-0BB961B02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38125"/>
            <a:ext cx="1171575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6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6D44078-DFBA-4CD6-9577-C97C69088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04" y="726391"/>
            <a:ext cx="93345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28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14984</TotalTime>
  <Words>209</Words>
  <Application>Microsoft Office PowerPoint</Application>
  <PresentationFormat>와이드스크린</PresentationFormat>
  <Paragraphs>19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https://www.coinhills.com/ko/market/exchange/</vt:lpstr>
      <vt:lpstr>블록체인</vt:lpstr>
      <vt:lpstr>블록을 탐험해 보자</vt:lpstr>
      <vt:lpstr>PowerPoint 프레젠테이션</vt:lpstr>
      <vt:lpstr>PowerPoint 프레젠테이션</vt:lpstr>
      <vt:lpstr>PowerPoint 프레젠테이션</vt:lpstr>
      <vt:lpstr>SHA256</vt:lpstr>
      <vt:lpstr>SHA256 해시: https://andersbrownworth.com/blockchain/hash</vt:lpstr>
      <vt:lpstr>PowerPoint 프레젠테이션</vt:lpstr>
      <vt:lpstr>PowerPoint 프레젠테이션</vt:lpstr>
      <vt:lpstr>PowerPoint 프레젠테이션</vt:lpstr>
      <vt:lpstr>PowerPoint 프레젠테이션</vt:lpstr>
      <vt:lpstr>경희대  정보보호 블록체인 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yuko</dc:creator>
  <cp:lastModifiedBy>yuko</cp:lastModifiedBy>
  <cp:revision>122</cp:revision>
  <dcterms:created xsi:type="dcterms:W3CDTF">2020-03-22T04:47:41Z</dcterms:created>
  <dcterms:modified xsi:type="dcterms:W3CDTF">2021-05-10T06:39:04Z</dcterms:modified>
</cp:coreProperties>
</file>