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36"/>
  </p:notesMasterIdLst>
  <p:sldIdLst>
    <p:sldId id="256" r:id="rId3"/>
    <p:sldId id="279" r:id="rId4"/>
    <p:sldId id="268" r:id="rId5"/>
    <p:sldId id="274" r:id="rId6"/>
    <p:sldId id="278" r:id="rId7"/>
    <p:sldId id="280" r:id="rId8"/>
    <p:sldId id="282" r:id="rId9"/>
    <p:sldId id="285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301" r:id="rId27"/>
    <p:sldId id="303" r:id="rId28"/>
    <p:sldId id="302" r:id="rId29"/>
    <p:sldId id="304" r:id="rId30"/>
    <p:sldId id="305" r:id="rId31"/>
    <p:sldId id="306" r:id="rId32"/>
    <p:sldId id="307" r:id="rId33"/>
    <p:sldId id="308" r:id="rId34"/>
    <p:sldId id="267" r:id="rId3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1353"/>
            <a:ext cx="7886700" cy="470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2019.09.19</a:t>
            </a:r>
          </a:p>
          <a:p>
            <a:r>
              <a:rPr lang="en-US" altLang="ko-KR" b="1" dirty="0"/>
              <a:t>4</a:t>
            </a:r>
            <a:r>
              <a:rPr lang="ko-KR" altLang="en-US" b="1" dirty="0"/>
              <a:t>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EB96-08F0-4B12-8F22-6E85F9BD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객체의 필드와 메소드 사용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7F73-56C4-4662-A706-3A62670B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215D76-9624-4368-8A13-8B45B716F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C6CA03-9607-4071-8C42-FB29022A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13" y="1681523"/>
            <a:ext cx="7003574" cy="134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4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43DB-EB53-473D-A91D-ECBEAF7F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여러 개의 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01680-764B-4AD1-99EE-0B7562CF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실행 결과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EB14E-14FE-4A97-B9E7-BE9829359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E80549-2C11-45BA-87D5-F4CD9532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91" y="1446415"/>
            <a:ext cx="5462778" cy="35803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25548F-2E19-45AA-933C-A2A78887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611" y="5571001"/>
            <a:ext cx="4280828" cy="6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0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8DACC-CB40-4903-9776-2BD63C9D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6475A-2C51-4C73-A95F-6E215FBA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ko-KR" altLang="en-US" dirty="0"/>
              <a:t>메소드는 입력을 받아서 처리를 하고 결과를 반환하는 가상적인 상자와 같다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285750" indent="-28575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D11EE-EAB8-4624-BB06-10E78F311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167197-8BD7-4BE2-90DA-07A257F3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8" y="2461403"/>
            <a:ext cx="4703073" cy="176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57EBEB4-88F1-40B3-9FD9-C7E325E5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89" y="4179234"/>
            <a:ext cx="4732921" cy="204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80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436D0-5E45-4C4C-87E5-2046096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92569-E46D-4111-B31E-63A7EA7E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F73545-CA87-4575-AEAA-9148299DC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24B26-51B9-463D-BE0E-7C6CD819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3" y="1984438"/>
            <a:ext cx="6413613" cy="25509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AB495D-B33D-4210-A52C-C15AA6A62ECB}"/>
              </a:ext>
            </a:extLst>
          </p:cNvPr>
          <p:cNvSpPr/>
          <p:nvPr/>
        </p:nvSpPr>
        <p:spPr>
          <a:xfrm>
            <a:off x="1816608" y="3218688"/>
            <a:ext cx="5962198" cy="1060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0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D0E8-2A70-4519-99FD-1B0562C3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C61DD-07FE-4B66-B6E1-1AE5C161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결과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19D38-FFD1-4B69-AD76-5181D837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F1E07-CC01-43CE-8419-DF0424F7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42" y="1593273"/>
            <a:ext cx="4268565" cy="33379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BFEB86-10D4-461F-A526-772FE680C4C7}"/>
              </a:ext>
            </a:extLst>
          </p:cNvPr>
          <p:cNvSpPr/>
          <p:nvPr/>
        </p:nvSpPr>
        <p:spPr>
          <a:xfrm>
            <a:off x="1670304" y="2874264"/>
            <a:ext cx="1450848" cy="222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A53CF6-BD0D-4265-ACC3-247F1DCA60A6}"/>
              </a:ext>
            </a:extLst>
          </p:cNvPr>
          <p:cNvSpPr/>
          <p:nvPr/>
        </p:nvSpPr>
        <p:spPr>
          <a:xfrm>
            <a:off x="1670304" y="4155255"/>
            <a:ext cx="1645920" cy="222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CC260A-20D5-44C9-ACAC-B62A63AF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81" y="5239476"/>
            <a:ext cx="3762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C0980-FB02-4C0C-8A04-FC5BF381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인수와 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67E7A-18DA-49A8-8CB0-4617F9C5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ko-KR" altLang="en-US" dirty="0"/>
              <a:t>메소드 </a:t>
            </a:r>
            <a:r>
              <a:rPr lang="ko-KR" altLang="en-US" dirty="0" err="1"/>
              <a:t>호출시</a:t>
            </a:r>
            <a:r>
              <a:rPr lang="ko-KR" altLang="en-US" dirty="0"/>
              <a:t> 전달하는 값을 인수</a:t>
            </a:r>
            <a:r>
              <a:rPr lang="en-US" altLang="ko-KR" dirty="0"/>
              <a:t>(argument)</a:t>
            </a:r>
          </a:p>
          <a:p>
            <a:pPr marL="285750" indent="-285750"/>
            <a:endParaRPr lang="en-US" altLang="ko-KR" dirty="0"/>
          </a:p>
          <a:p>
            <a:pPr marL="285750" indent="-285750"/>
            <a:r>
              <a:rPr lang="ko-KR" altLang="en-US" dirty="0"/>
              <a:t>메소드에서 값을 받을 때 사용하는 변수를 매개 변수</a:t>
            </a:r>
            <a:r>
              <a:rPr lang="en-US" altLang="ko-KR" dirty="0"/>
              <a:t>(parameter)</a:t>
            </a:r>
            <a:endParaRPr lang="ko-KR" altLang="en-US" dirty="0"/>
          </a:p>
          <a:p>
            <a:pPr marL="285750" indent="-28575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6AFDE3-0C12-4FC6-B23A-FAB5906BC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9E6B7D-53BA-4287-B3F3-ACB43A1A1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99" y="3429000"/>
            <a:ext cx="6468002" cy="231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70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4A134-D351-430F-9811-30289B56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인수와 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2C3E9-131F-4A55-8FE2-E22E39A9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8896CA-8152-4FA8-85AD-FF4E9AD2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B7706F-8D82-4DDA-AAAD-DB34611A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875282"/>
            <a:ext cx="6657975" cy="24003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B5FBB3-23E3-4334-AE00-FA01DE33797F}"/>
              </a:ext>
            </a:extLst>
          </p:cNvPr>
          <p:cNvCxnSpPr/>
          <p:nvPr/>
        </p:nvCxnSpPr>
        <p:spPr>
          <a:xfrm>
            <a:off x="3194304" y="3267456"/>
            <a:ext cx="13776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8039D19-2240-44B9-BB4A-4A1DA07CF048}"/>
              </a:ext>
            </a:extLst>
          </p:cNvPr>
          <p:cNvCxnSpPr>
            <a:cxnSpLocks/>
          </p:cNvCxnSpPr>
          <p:nvPr/>
        </p:nvCxnSpPr>
        <p:spPr>
          <a:xfrm>
            <a:off x="4302667" y="3493008"/>
            <a:ext cx="5985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1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4A134-D351-430F-9811-30289B56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인수와 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2C3E9-131F-4A55-8FE2-E22E39A9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8896CA-8152-4FA8-85AD-FF4E9AD2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D56105-F6E8-4890-B965-6AE9B76E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2" y="1576114"/>
            <a:ext cx="4666212" cy="37057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A75D11-11B9-4DA6-AC20-F1FCF667991B}"/>
              </a:ext>
            </a:extLst>
          </p:cNvPr>
          <p:cNvSpPr/>
          <p:nvPr/>
        </p:nvSpPr>
        <p:spPr>
          <a:xfrm>
            <a:off x="1889760" y="2996184"/>
            <a:ext cx="2182368" cy="222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BAF6CA-A0C3-456F-857B-9FC4586BF783}"/>
              </a:ext>
            </a:extLst>
          </p:cNvPr>
          <p:cNvSpPr/>
          <p:nvPr/>
        </p:nvSpPr>
        <p:spPr>
          <a:xfrm>
            <a:off x="1889760" y="4437195"/>
            <a:ext cx="2682240" cy="222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799515-B72E-4734-9400-F9500CBB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7" y="6090891"/>
            <a:ext cx="4505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9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C7E2B-A1B5-45D8-9BAB-912BD630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인수와 매개 변수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79FC0-3AE1-4C6A-8A92-3BF953C7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</a:t>
            </a:r>
            <a:r>
              <a:rPr lang="ko-KR" altLang="en-US" dirty="0"/>
              <a:t>은 메소드를</a:t>
            </a:r>
            <a:r>
              <a:rPr lang="en-US" altLang="ko-KR" dirty="0"/>
              <a:t> </a:t>
            </a:r>
            <a:r>
              <a:rPr lang="ko-KR" altLang="en-US" dirty="0"/>
              <a:t>종료 시키며</a:t>
            </a:r>
            <a:r>
              <a:rPr lang="en-US" altLang="ko-KR" dirty="0"/>
              <a:t>, </a:t>
            </a:r>
            <a:r>
              <a:rPr lang="ko-KR" altLang="en-US" dirty="0"/>
              <a:t>값을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B63E05-0D97-4CDF-8440-297A76E5C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9B0CB3-3C8D-49F1-90DD-5C37E1F5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57" y="2233293"/>
            <a:ext cx="5167313" cy="39436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68AA15-E95D-41F2-951E-96B331F717B6}"/>
              </a:ext>
            </a:extLst>
          </p:cNvPr>
          <p:cNvSpPr/>
          <p:nvPr/>
        </p:nvSpPr>
        <p:spPr>
          <a:xfrm>
            <a:off x="2267712" y="3144424"/>
            <a:ext cx="1865376" cy="2000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2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9D6B-9DAC-4EAD-B196-F7AF9C28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인수와 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F81C9-CA43-450E-B3CE-36109603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62DB38-DAAA-493B-AB3C-4B71B6F40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81AAB-55BC-4763-9CE0-C37A6E71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21" y="1598485"/>
            <a:ext cx="6454671" cy="3796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FB69FB-54D2-4F91-B62B-152F3CCC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093526"/>
            <a:ext cx="5178066" cy="53650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515724D-3B3F-4D59-9983-33C87109FB33}"/>
              </a:ext>
            </a:extLst>
          </p:cNvPr>
          <p:cNvCxnSpPr/>
          <p:nvPr/>
        </p:nvCxnSpPr>
        <p:spPr>
          <a:xfrm>
            <a:off x="5023104" y="2987040"/>
            <a:ext cx="13776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B1B5A0-8CEF-438F-A050-63C742929C65}"/>
              </a:ext>
            </a:extLst>
          </p:cNvPr>
          <p:cNvCxnSpPr/>
          <p:nvPr/>
        </p:nvCxnSpPr>
        <p:spPr>
          <a:xfrm>
            <a:off x="3529584" y="3151632"/>
            <a:ext cx="13776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809E1B-1526-400C-989E-D18835E27FBE}"/>
              </a:ext>
            </a:extLst>
          </p:cNvPr>
          <p:cNvCxnSpPr/>
          <p:nvPr/>
        </p:nvCxnSpPr>
        <p:spPr>
          <a:xfrm>
            <a:off x="2462784" y="3340608"/>
            <a:ext cx="13776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AFAE38-869E-4BD3-A817-C39FD85609A4}"/>
              </a:ext>
            </a:extLst>
          </p:cNvPr>
          <p:cNvCxnSpPr>
            <a:cxnSpLocks/>
          </p:cNvCxnSpPr>
          <p:nvPr/>
        </p:nvCxnSpPr>
        <p:spPr>
          <a:xfrm>
            <a:off x="5130060" y="4541520"/>
            <a:ext cx="16121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BDFF6E-74F7-499C-9070-4E3DD1F16869}"/>
              </a:ext>
            </a:extLst>
          </p:cNvPr>
          <p:cNvCxnSpPr/>
          <p:nvPr/>
        </p:nvCxnSpPr>
        <p:spPr>
          <a:xfrm>
            <a:off x="3636540" y="4706112"/>
            <a:ext cx="13776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2615F87-1A5E-4671-A784-92C21E5D92AC}"/>
              </a:ext>
            </a:extLst>
          </p:cNvPr>
          <p:cNvCxnSpPr/>
          <p:nvPr/>
        </p:nvCxnSpPr>
        <p:spPr>
          <a:xfrm>
            <a:off x="2569740" y="4895088"/>
            <a:ext cx="13776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2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B5928-59A1-48C4-9CFF-907CFCFC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</p:spPr>
        <p:txBody>
          <a:bodyPr/>
          <a:lstStyle/>
          <a:p>
            <a:r>
              <a:rPr lang="ko-KR" altLang="en-US"/>
              <a:t>객체 지향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D00AC-A719-489A-85F3-1CE6CF86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7886700" cy="4705610"/>
          </a:xfrm>
        </p:spPr>
        <p:txBody>
          <a:bodyPr/>
          <a:lstStyle/>
          <a:p>
            <a:r>
              <a:rPr lang="ko-KR" altLang="en-US"/>
              <a:t>실제 세계를 모델링하여 소프트웨어를 개발하는 방법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46FA83-6156-4755-8A26-6972306FD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</p:spPr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5" descr="텍스트이(가) 표시된 사진&#10;&#10;자동 생성된 설명">
            <a:extLst>
              <a:ext uri="{FF2B5EF4-FFF2-40B4-BE49-F238E27FC236}">
                <a16:creationId xmlns:a16="http://schemas.microsoft.com/office/drawing/2014/main" id="{C7B3699C-CB3D-4593-B53F-34A4D99CF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5" y="2498998"/>
            <a:ext cx="7358190" cy="300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752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6493F-2CB6-4495-A190-1927D3DB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5401A-E130-4669-BDEC-92B0B1AA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같은 이름의 메소드가 여러 개 존재할 수 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b="1" dirty="0"/>
              <a:t>메소드 오버로딩</a:t>
            </a:r>
            <a:r>
              <a:rPr lang="en-US" altLang="ko-KR" b="1" dirty="0"/>
              <a:t>(method overloading)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8D1D5F-E179-44E4-A50C-27AE6DA55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4002B7-EB03-4F67-8C6B-F784BEE0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85" y="2849307"/>
            <a:ext cx="6606629" cy="296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5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4C53-150F-486A-AE33-DDC4EB37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423B9-B3BA-47DE-AD2B-C2D8A624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41DAF-CDCB-4B9C-B5AA-99E072E96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FCE1A-CB95-4927-AEC7-FC8855D3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43634"/>
            <a:ext cx="342900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1A3E71-D017-46C6-9D3E-37FE2C69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40700"/>
            <a:ext cx="6802374" cy="23459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580E64-815B-449B-9130-D582264B10A0}"/>
              </a:ext>
            </a:extLst>
          </p:cNvPr>
          <p:cNvCxnSpPr>
            <a:cxnSpLocks/>
          </p:cNvCxnSpPr>
          <p:nvPr/>
        </p:nvCxnSpPr>
        <p:spPr>
          <a:xfrm>
            <a:off x="5815584" y="4773168"/>
            <a:ext cx="1914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4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10EAC-DF1C-4DC4-89A1-5C673653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8F1CA-12F1-4DD4-BF12-FAEE92CF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785B6D-6FC6-4FB5-8EA9-E3443C029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DBE9AD-3329-4E66-945F-433C26B3F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11" y="3417769"/>
            <a:ext cx="5674148" cy="1968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D5A719-9DA5-474F-AB92-4EBDEAFF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11" y="6061732"/>
            <a:ext cx="2143125" cy="609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DA83D5-26D2-4647-9039-A9FE6541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11" y="1569986"/>
            <a:ext cx="3204464" cy="15574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E76A8-E23B-4EA8-8A25-43762195F870}"/>
              </a:ext>
            </a:extLst>
          </p:cNvPr>
          <p:cNvCxnSpPr>
            <a:cxnSpLocks/>
          </p:cNvCxnSpPr>
          <p:nvPr/>
        </p:nvCxnSpPr>
        <p:spPr>
          <a:xfrm>
            <a:off x="1283516" y="1912522"/>
            <a:ext cx="18791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EBAB32-9307-4740-87FE-12E2715BD75D}"/>
              </a:ext>
            </a:extLst>
          </p:cNvPr>
          <p:cNvCxnSpPr>
            <a:cxnSpLocks/>
          </p:cNvCxnSpPr>
          <p:nvPr/>
        </p:nvCxnSpPr>
        <p:spPr>
          <a:xfrm>
            <a:off x="1283516" y="2593428"/>
            <a:ext cx="26089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CF3000-A696-4CB2-A58F-E6B3A85C7390}"/>
              </a:ext>
            </a:extLst>
          </p:cNvPr>
          <p:cNvSpPr/>
          <p:nvPr/>
        </p:nvSpPr>
        <p:spPr>
          <a:xfrm>
            <a:off x="4398236" y="1552961"/>
            <a:ext cx="3666119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오버로딩은 메소드의 이름은 똑같고 </a:t>
            </a:r>
            <a:br>
              <a:rPr lang="en-US" altLang="ko-KR" sz="1600" dirty="0"/>
            </a:br>
            <a:r>
              <a:rPr lang="ko-KR" altLang="en-US" sz="1600" dirty="0"/>
              <a:t>반환형은 같아도 되나 </a:t>
            </a:r>
            <a:br>
              <a:rPr lang="en-US" altLang="ko-KR" sz="1600" dirty="0"/>
            </a:br>
            <a:r>
              <a:rPr lang="ko-KR" altLang="en-US" sz="1600" dirty="0"/>
              <a:t>인자는 다르게 구성 되어야 한다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9C2DA1-966D-49C5-9D05-F486E14DA3A3}"/>
              </a:ext>
            </a:extLst>
          </p:cNvPr>
          <p:cNvSpPr/>
          <p:nvPr/>
        </p:nvSpPr>
        <p:spPr>
          <a:xfrm>
            <a:off x="2081865" y="1729977"/>
            <a:ext cx="1080785" cy="182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D7EF86-DF44-4060-8338-0333C41DF4DF}"/>
              </a:ext>
            </a:extLst>
          </p:cNvPr>
          <p:cNvSpPr/>
          <p:nvPr/>
        </p:nvSpPr>
        <p:spPr>
          <a:xfrm>
            <a:off x="2326543" y="2419698"/>
            <a:ext cx="1565949" cy="176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6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F85DC-A1C1-44E9-B8F5-27D3AA0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1FA09-E2B4-4E10-9582-BD669EE24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7886700" cy="4705610"/>
          </a:xfrm>
        </p:spPr>
        <p:txBody>
          <a:bodyPr/>
          <a:lstStyle/>
          <a:p>
            <a:r>
              <a:rPr lang="ko-KR" altLang="en-US" dirty="0"/>
              <a:t>사각형의 넓이를 출력해주는 </a:t>
            </a:r>
            <a:r>
              <a:rPr lang="en-US" altLang="ko-KR" dirty="0"/>
              <a:t>area </a:t>
            </a:r>
            <a:r>
              <a:rPr lang="ko-KR" altLang="en-US" dirty="0"/>
              <a:t>메소드를 갖고 있는 </a:t>
            </a:r>
            <a:r>
              <a:rPr lang="en-US" altLang="ko-KR" dirty="0"/>
              <a:t>Rectangle </a:t>
            </a:r>
            <a:br>
              <a:rPr lang="en-US" altLang="ko-KR" dirty="0"/>
            </a:br>
            <a:r>
              <a:rPr lang="ko-KR" altLang="en-US" dirty="0"/>
              <a:t>클래스를 작성하세요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단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직사각형에 대한 </a:t>
            </a:r>
            <a:r>
              <a:rPr lang="en-US" altLang="ko-KR" sz="1600" b="1" dirty="0"/>
              <a:t>area </a:t>
            </a:r>
            <a:r>
              <a:rPr lang="ko-KR" altLang="en-US" sz="1600" b="1" dirty="0"/>
              <a:t>메소드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정사각형에 대한 </a:t>
            </a:r>
            <a:r>
              <a:rPr lang="en-US" altLang="ko-KR" sz="1600" b="1" dirty="0"/>
              <a:t>area</a:t>
            </a:r>
            <a:r>
              <a:rPr lang="ko-KR" altLang="en-US" sz="1600" b="1" dirty="0"/>
              <a:t> 메소드 두 개를 </a:t>
            </a:r>
            <a:br>
              <a:rPr lang="en-US" altLang="ko-KR" sz="1600" b="1" dirty="0"/>
            </a:br>
            <a:r>
              <a:rPr lang="en-US" altLang="ko-KR" sz="1600" b="1" dirty="0"/>
              <a:t>	</a:t>
            </a:r>
            <a:r>
              <a:rPr lang="ko-KR" altLang="en-US" sz="1600" b="1" dirty="0">
                <a:solidFill>
                  <a:srgbClr val="FF0000"/>
                </a:solidFill>
              </a:rPr>
              <a:t>오버로딩</a:t>
            </a:r>
            <a:r>
              <a:rPr lang="ko-KR" altLang="en-US" sz="1600" b="1" dirty="0"/>
              <a:t> 해야 합니다</a:t>
            </a:r>
            <a:r>
              <a:rPr lang="en-US" altLang="ko-KR" sz="1600" b="1" dirty="0"/>
              <a:t>.)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EBF62D-E7CE-4359-8462-58FBBA35A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79272B-DCAD-4D4B-9A70-38C8ED2C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00" y="3245929"/>
            <a:ext cx="5429250" cy="81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F3EFC6-9812-441F-A1B7-3DBBEA1A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00" y="4381410"/>
            <a:ext cx="5543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953F-61C3-4AA9-9E55-2C92A9E9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14ABB-3E72-4989-9DD7-A63E0D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자동차를 나타내는 </a:t>
            </a:r>
            <a:r>
              <a:rPr lang="en-US" altLang="ko-KR" dirty="0"/>
              <a:t>Car </a:t>
            </a:r>
            <a:r>
              <a:rPr lang="ko-KR" altLang="en-US" dirty="0"/>
              <a:t>클래스를 구현하세요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필드변수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ko-KR" altLang="en-US" b="1" dirty="0"/>
              <a:t>색상</a:t>
            </a:r>
            <a:r>
              <a:rPr lang="en-US" altLang="ko-KR" b="1" dirty="0"/>
              <a:t>(String), </a:t>
            </a:r>
            <a:r>
              <a:rPr lang="ko-KR" altLang="en-US" b="1" dirty="0"/>
              <a:t>현재 속도</a:t>
            </a:r>
            <a:r>
              <a:rPr lang="en-US" altLang="ko-KR" b="1" dirty="0"/>
              <a:t>(double), </a:t>
            </a:r>
            <a:r>
              <a:rPr lang="ko-KR" altLang="en-US" b="1" dirty="0"/>
              <a:t>현재 기어</a:t>
            </a:r>
            <a:r>
              <a:rPr lang="en-US" altLang="ko-KR" b="1" dirty="0"/>
              <a:t>(int)</a:t>
            </a:r>
          </a:p>
          <a:p>
            <a:pPr lvl="1"/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b="1" dirty="0"/>
              <a:t>기어 변속</a:t>
            </a:r>
            <a:r>
              <a:rPr lang="en-US" altLang="ko-KR" b="1" dirty="0"/>
              <a:t>(</a:t>
            </a:r>
            <a:r>
              <a:rPr lang="en-US" altLang="ko-KR" b="1" dirty="0" err="1"/>
              <a:t>changeGear</a:t>
            </a:r>
            <a:r>
              <a:rPr lang="en-US" altLang="ko-KR" b="1" dirty="0"/>
              <a:t>), </a:t>
            </a:r>
            <a:r>
              <a:rPr lang="ko-KR" altLang="en-US" b="1" dirty="0"/>
              <a:t>속도 가속</a:t>
            </a:r>
            <a:r>
              <a:rPr lang="en-US" altLang="ko-KR" b="1" dirty="0"/>
              <a:t>(</a:t>
            </a:r>
            <a:r>
              <a:rPr lang="en-US" altLang="ko-KR" b="1" dirty="0" err="1"/>
              <a:t>SpeedUp</a:t>
            </a:r>
            <a:r>
              <a:rPr lang="en-US" altLang="ko-KR" b="1" dirty="0"/>
              <a:t>), </a:t>
            </a:r>
            <a:r>
              <a:rPr lang="ko-KR" altLang="en-US" b="1" dirty="0"/>
              <a:t>감속</a:t>
            </a:r>
            <a:r>
              <a:rPr lang="en-US" altLang="ko-KR" b="1" dirty="0"/>
              <a:t>(</a:t>
            </a:r>
            <a:r>
              <a:rPr lang="en-US" altLang="ko-KR" b="1" dirty="0" err="1"/>
              <a:t>SpeedDown</a:t>
            </a:r>
            <a:r>
              <a:rPr lang="en-US" altLang="ko-KR" b="1" dirty="0"/>
              <a:t>), </a:t>
            </a:r>
            <a:br>
              <a:rPr lang="en-US" altLang="ko-KR" b="1" dirty="0"/>
            </a:br>
            <a:r>
              <a:rPr lang="en-US" altLang="ko-KR" b="1" dirty="0"/>
              <a:t>		</a:t>
            </a:r>
            <a:r>
              <a:rPr lang="ko-KR" altLang="en-US" b="1" dirty="0"/>
              <a:t>현재 상태 출력</a:t>
            </a:r>
            <a:r>
              <a:rPr lang="en-US" altLang="ko-KR" b="1" dirty="0"/>
              <a:t>(</a:t>
            </a:r>
            <a:r>
              <a:rPr lang="en-US" altLang="ko-KR" b="1" dirty="0" err="1"/>
              <a:t>CarPrint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기어 변속은 매개변수로 받은 값으로 변경</a:t>
            </a:r>
            <a:endParaRPr lang="en-US" altLang="ko-KR" dirty="0"/>
          </a:p>
          <a:p>
            <a:pPr lvl="1"/>
            <a:r>
              <a:rPr lang="ko-KR" altLang="en-US" dirty="0"/>
              <a:t>속도 가속 메소드 호출 시</a:t>
            </a:r>
            <a:r>
              <a:rPr lang="en-US" altLang="ko-KR" dirty="0"/>
              <a:t> </a:t>
            </a:r>
            <a:r>
              <a:rPr lang="ko-KR" altLang="en-US" dirty="0"/>
              <a:t>속도 </a:t>
            </a:r>
            <a:r>
              <a:rPr lang="en-US" altLang="ko-KR" dirty="0"/>
              <a:t>10 </a:t>
            </a:r>
            <a:r>
              <a:rPr lang="ko-KR" altLang="en-US" dirty="0"/>
              <a:t>증가</a:t>
            </a:r>
            <a:r>
              <a:rPr lang="en-US" altLang="ko-KR" dirty="0"/>
              <a:t>, </a:t>
            </a:r>
            <a:r>
              <a:rPr lang="ko-KR" altLang="en-US" dirty="0"/>
              <a:t>감속 호출 시 </a:t>
            </a:r>
            <a:r>
              <a:rPr lang="en-US" altLang="ko-KR" dirty="0"/>
              <a:t>10 </a:t>
            </a:r>
            <a:r>
              <a:rPr lang="ko-KR" altLang="en-US" dirty="0"/>
              <a:t>감소</a:t>
            </a:r>
          </a:p>
          <a:p>
            <a:pPr marL="342900" lvl="1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84F2B-53D3-445A-B63E-6EF7B3D0E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70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19994-B379-4370-B808-4578B598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03C3A-258A-4390-9E8A-558851FE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예시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BE153F-AE31-49BF-B021-F444AB90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D307ED-47BF-4ECE-8C45-F1C205D3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39" y="1979726"/>
            <a:ext cx="3774672" cy="435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4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AF1A-E0F1-4B6E-BBD2-9FEB78C2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2D692-5D5D-4CAC-A623-4F3A075F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에서 다음과 같이 동작하도록 수정하세요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기어는 </a:t>
            </a:r>
            <a:r>
              <a:rPr lang="en-US" altLang="ko-KR" dirty="0"/>
              <a:t>1~5</a:t>
            </a:r>
            <a:r>
              <a:rPr lang="ko-KR" altLang="en-US" dirty="0" err="1"/>
              <a:t>단까지만</a:t>
            </a:r>
            <a:r>
              <a:rPr lang="ko-KR" altLang="en-US" dirty="0"/>
              <a:t> 변경가능</a:t>
            </a:r>
            <a:endParaRPr lang="en-US" altLang="ko-KR" dirty="0"/>
          </a:p>
          <a:p>
            <a:pPr lvl="1"/>
            <a:r>
              <a:rPr lang="ko-KR" altLang="en-US" dirty="0"/>
              <a:t>가속은 최대 </a:t>
            </a:r>
            <a:r>
              <a:rPr lang="en-US" altLang="ko-KR" dirty="0"/>
              <a:t>100.0 </a:t>
            </a:r>
            <a:r>
              <a:rPr lang="ko-KR" altLang="en-US" dirty="0"/>
              <a:t>까지 가능</a:t>
            </a:r>
            <a:endParaRPr lang="en-US" altLang="ko-KR" dirty="0"/>
          </a:p>
          <a:p>
            <a:pPr lvl="1"/>
            <a:r>
              <a:rPr lang="ko-KR" altLang="en-US" dirty="0"/>
              <a:t>감속은 최소 </a:t>
            </a:r>
            <a:r>
              <a:rPr lang="en-US" altLang="ko-KR" dirty="0"/>
              <a:t>0.0 </a:t>
            </a:r>
            <a:r>
              <a:rPr lang="ko-KR" altLang="en-US" dirty="0"/>
              <a:t>까지 가능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0D86F-EEB3-4C84-880D-FF53DF9AC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88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AF1A-E0F1-4B6E-BBD2-9FEB78C2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2D692-5D5D-4CAC-A623-4F3A075F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기어 변속 예시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0D86F-EEB3-4C84-880D-FF53DF9AC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E1724A-E485-472F-9444-08A6032B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06" y="2129532"/>
            <a:ext cx="3755136" cy="42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13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3212A-DE2E-4A63-968C-6EB0D968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7CF878-56B9-4BB3-8044-E726F4D48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68FF7-6357-4D9F-9836-7C1FB28C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4" y="2257692"/>
            <a:ext cx="3798989" cy="32989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BB0E0B-BD0B-43CF-9D76-9A346AB13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33"/>
          <a:stretch/>
        </p:blipFill>
        <p:spPr>
          <a:xfrm>
            <a:off x="4615037" y="2293025"/>
            <a:ext cx="3900313" cy="32912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9B0E96-8623-47A8-A853-5AB8B003C6FD}"/>
              </a:ext>
            </a:extLst>
          </p:cNvPr>
          <p:cNvSpPr/>
          <p:nvPr/>
        </p:nvSpPr>
        <p:spPr>
          <a:xfrm>
            <a:off x="527324" y="1721174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가속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3281F4-AD9C-42B0-8F7A-7F5C7F60418A}"/>
              </a:ext>
            </a:extLst>
          </p:cNvPr>
          <p:cNvSpPr/>
          <p:nvPr/>
        </p:nvSpPr>
        <p:spPr>
          <a:xfrm>
            <a:off x="4615037" y="1739491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감속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30897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D8153-0619-452A-B50E-923923BB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8826A-4C20-4104-BC55-7D1E89A9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학생에 대한 클래스 </a:t>
            </a:r>
            <a:r>
              <a:rPr lang="en-US" altLang="ko-KR" b="1" dirty="0"/>
              <a:t>Stu, </a:t>
            </a:r>
            <a:r>
              <a:rPr lang="ko-KR" altLang="en-US" b="1" dirty="0"/>
              <a:t>학생 관리에 대한 클래스 </a:t>
            </a:r>
            <a:r>
              <a:rPr lang="en-US" altLang="ko-KR" b="1" dirty="0"/>
              <a:t>Students </a:t>
            </a:r>
            <a:r>
              <a:rPr lang="ko-KR" altLang="en-US" dirty="0"/>
              <a:t>를 작성하세요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클래스의 필드 및 메소드는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54A97D-B552-453A-BA00-D5E669C2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41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799EA-4339-416E-93AB-C92DC2FC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8BF4A-9BE0-4B1B-A140-2151FA3D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상태와 동작을 가지고 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객체의 </a:t>
            </a:r>
            <a:r>
              <a:rPr lang="ko-KR" altLang="en-US" b="1" dirty="0"/>
              <a:t>상태</a:t>
            </a:r>
            <a:r>
              <a:rPr lang="en-US" altLang="ko-KR" b="1" dirty="0"/>
              <a:t>(state)</a:t>
            </a:r>
            <a:r>
              <a:rPr lang="ko-KR" altLang="en-US" dirty="0"/>
              <a:t>는 객체의 </a:t>
            </a:r>
            <a:r>
              <a:rPr lang="ko-KR" altLang="en-US" dirty="0" err="1"/>
              <a:t>특징값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객체의 </a:t>
            </a:r>
            <a:r>
              <a:rPr lang="ko-KR" altLang="en-US" b="1" dirty="0"/>
              <a:t>동작</a:t>
            </a:r>
            <a:r>
              <a:rPr lang="en-US" altLang="ko-KR" b="1" dirty="0"/>
              <a:t>(behavior) </a:t>
            </a:r>
            <a:r>
              <a:rPr lang="ko-KR" altLang="en-US" dirty="0"/>
              <a:t>또는 행동은 객체가 취할 수 있는 동작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B6FAF-E7E3-4C7A-B221-921A8F160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83EABD8-D750-44C7-B036-31F72B4D8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91" y="3514503"/>
            <a:ext cx="6165218" cy="266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574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87CED-A1FE-4F02-A24F-986B682F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C0B4A-5D13-4553-8D42-D4BB843C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 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7A52B2-804E-4349-B58C-377A03AD4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C587B366-F5DD-478E-A49F-72C40DB8C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61260"/>
              </p:ext>
            </p:extLst>
          </p:nvPr>
        </p:nvGraphicFramePr>
        <p:xfrm>
          <a:off x="1357618" y="2017786"/>
          <a:ext cx="6428764" cy="39598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14382">
                  <a:extLst>
                    <a:ext uri="{9D8B030D-6E8A-4147-A177-3AD203B41FA5}">
                      <a16:colId xmlns:a16="http://schemas.microsoft.com/office/drawing/2014/main" val="2131591748"/>
                    </a:ext>
                  </a:extLst>
                </a:gridCol>
                <a:gridCol w="3214382">
                  <a:extLst>
                    <a:ext uri="{9D8B030D-6E8A-4147-A177-3AD203B41FA5}">
                      <a16:colId xmlns:a16="http://schemas.microsoft.com/office/drawing/2014/main" val="271999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2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int id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name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점수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int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Stu(int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String n, int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id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하는 메소드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getId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name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하는 메소드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score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하는 메소드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getScore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score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바꿀 수 있는 메소드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changeScore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id, name, score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출력하는 메소드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println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6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389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17145-B7E5-42E3-82C0-E67C6147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668E9-9556-40A0-959A-0DF724CB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0961"/>
            <a:ext cx="7886700" cy="4705610"/>
          </a:xfrm>
        </p:spPr>
        <p:txBody>
          <a:bodyPr/>
          <a:lstStyle/>
          <a:p>
            <a:r>
              <a:rPr lang="en-US" altLang="ko-KR" dirty="0"/>
              <a:t>Students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B95231-7F0C-4482-B174-2D51F7D69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78EA3A3E-8910-482A-846D-46F9DB7CF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7207"/>
              </p:ext>
            </p:extLst>
          </p:nvPr>
        </p:nvGraphicFramePr>
        <p:xfrm>
          <a:off x="1273728" y="1667685"/>
          <a:ext cx="6804870" cy="5034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02435">
                  <a:extLst>
                    <a:ext uri="{9D8B030D-6E8A-4147-A177-3AD203B41FA5}">
                      <a16:colId xmlns:a16="http://schemas.microsoft.com/office/drawing/2014/main" val="2131591748"/>
                    </a:ext>
                  </a:extLst>
                </a:gridCol>
                <a:gridCol w="3402435">
                  <a:extLst>
                    <a:ext uri="{9D8B030D-6E8A-4147-A177-3AD203B41FA5}">
                      <a16:colId xmlns:a16="http://schemas.microsoft.com/office/drawing/2014/main" val="271999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2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Stu </a:t>
                      </a:r>
                      <a:r>
                        <a:rPr lang="ko-KR" altLang="en-US" sz="1350" b="1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endParaRPr lang="en-US" altLang="ko-KR" sz="1350" b="1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Stu[] sts</a:t>
                      </a:r>
                    </a:p>
                    <a:p>
                      <a:endParaRPr lang="en-US" altLang="ko-KR" sz="1350" b="1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50" b="1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배열에 있는 </a:t>
                      </a:r>
                      <a:r>
                        <a:rPr lang="en-US" altLang="ko-KR" sz="1350" b="1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 </a:t>
                      </a:r>
                      <a:r>
                        <a:rPr lang="ko-KR" altLang="en-US" sz="1350" b="1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객체 수</a:t>
                      </a:r>
                      <a:endParaRPr lang="en-US" altLang="ko-KR" sz="1350" b="1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int number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생성해야 할 배열의 크기가 </a:t>
                      </a:r>
                      <a:b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정해지지 않는다면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기본 크기는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Students()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배열의 크기가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되도록 생성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Students(int n)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번째 학생을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Stu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StudentAt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 추가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append(Stu s)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nm</a:t>
                      </a:r>
                      <a:r>
                        <a:rPr lang="ko-KR" altLang="en-US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 일치하는 이름의 학생 </a:t>
                      </a:r>
                      <a:r>
                        <a:rPr lang="en-US" altLang="ko-KR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Stu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getByName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nm)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배열 출력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print()</a:t>
                      </a:r>
                    </a:p>
                    <a:p>
                      <a:endParaRPr lang="en-US" altLang="ko-KR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sort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위한 메소드</a:t>
                      </a:r>
                    </a:p>
                    <a:p>
                      <a:r>
                        <a:rPr lang="nb-NO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swap(int i, int j)</a:t>
                      </a:r>
                    </a:p>
                    <a:p>
                      <a:endParaRPr lang="nb-NO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학번순으로 정렬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sortById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성적순으로 정렬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sortByScore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전체 학생의 평균을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double average()</a:t>
                      </a:r>
                      <a:endParaRPr lang="ko-KR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6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12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AF9C3-BF7A-4AAE-965A-A82D9177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6F86E-E504-4814-B1AA-54DFF64D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예시</a:t>
            </a:r>
            <a:r>
              <a:rPr lang="en-US" altLang="ko-KR" dirty="0"/>
              <a:t>: </a:t>
            </a:r>
            <a:r>
              <a:rPr lang="en-US" altLang="ko-KR" dirty="0" err="1"/>
              <a:t>StudentsTest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60863-CDE6-46F1-81EE-62DC96F01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C275DC-69DB-42DD-93E3-CB95E1A7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88" y="2100604"/>
            <a:ext cx="2188997" cy="46013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0F8249-F130-45D8-9327-05715CB4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140" y="357452"/>
            <a:ext cx="3208897" cy="59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93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5F4C-9EE9-4B00-BFC2-7A9941C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699C5-F5DF-496D-8E1F-2952D8B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코드에는 반드시 주석이 달려있어야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주석은 조교에게 코드를 설명하는 식으로 작성한다</a:t>
            </a:r>
            <a:r>
              <a:rPr lang="en-US" altLang="ko-KR" dirty="0"/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파일과 실행결과 스크린샷을 모두 제출해야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9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b="1" dirty="0">
                <a:solidFill>
                  <a:srgbClr val="FF0000"/>
                </a:solidFill>
              </a:rPr>
              <a:t> 25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BE1C-DE7F-4E91-BA44-222E3288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6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3ADE-F107-4410-B0CA-7803ACF2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6F8F-457A-4E7F-91BD-4BC96955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안의 변수를 </a:t>
            </a:r>
            <a:r>
              <a:rPr lang="ko-KR" altLang="en-US" b="1" dirty="0"/>
              <a:t>필드</a:t>
            </a:r>
            <a:r>
              <a:rPr lang="en-US" altLang="ko-KR" b="1" dirty="0"/>
              <a:t>(field)</a:t>
            </a:r>
            <a:r>
              <a:rPr lang="ko-KR" altLang="en-US" dirty="0"/>
              <a:t>라고 하고 객체의 동작을 나타내는 부분을 </a:t>
            </a:r>
            <a:br>
              <a:rPr lang="en-US" altLang="ko-KR" dirty="0"/>
            </a:br>
            <a:r>
              <a:rPr lang="ko-KR" altLang="en-US" b="1" dirty="0"/>
              <a:t>메소드</a:t>
            </a:r>
            <a:r>
              <a:rPr lang="en-US" altLang="ko-KR" b="1" dirty="0"/>
              <a:t>(method)</a:t>
            </a:r>
            <a:r>
              <a:rPr lang="ko-KR" altLang="en-US" dirty="0"/>
              <a:t>라고 부르며 이들을 클래스의 </a:t>
            </a:r>
            <a:r>
              <a:rPr lang="ko-KR" altLang="en-US" b="1" dirty="0"/>
              <a:t>멤버</a:t>
            </a:r>
            <a:r>
              <a:rPr lang="en-US" altLang="ko-KR" b="1" dirty="0"/>
              <a:t>(member)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객체는 필드와 메소드로 이루어져 있는 소프트웨어의 묶음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필드는 객체의 상태를 저장하고 메소드는 특정한 작업을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70C58E-0628-4420-B2AE-4475E6EB6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97983-EDAE-45A8-8F6D-0E80DCB1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32" y="4227966"/>
            <a:ext cx="4898136" cy="19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1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A98F-7F01-426C-B851-80FB36F1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FF846-0BEB-4DF7-90C7-1F05538F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(class): </a:t>
            </a:r>
            <a:r>
              <a:rPr lang="ko-KR" altLang="en-US" dirty="0"/>
              <a:t>객체를 만드는 설계도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클래스로부터 만들어지는 각각의 객체를 특별히 그 클래스의 </a:t>
            </a:r>
            <a:r>
              <a:rPr lang="ko-KR" altLang="en-US" b="1" dirty="0"/>
              <a:t>인스턴스</a:t>
            </a:r>
            <a:r>
              <a:rPr lang="en-US" altLang="ko-KR" b="1" dirty="0"/>
              <a:t>(instance)</a:t>
            </a:r>
            <a:r>
              <a:rPr lang="ko-KR" altLang="en-US" dirty="0"/>
              <a:t>라고도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09D61-4468-4864-9E71-7128D8FE4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020CAF-563B-4E21-863E-84F2DBEC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78" y="3340147"/>
            <a:ext cx="4960044" cy="29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96ED2-BFF0-4207-A6F5-C8469C8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7BED1-9B1B-46DB-91F0-EE1C44A4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D8758-3028-4AA6-B7FD-5D5FB2E7F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BB0FCC-AFA1-46EB-8F7E-11EF98D1931A}"/>
              </a:ext>
            </a:extLst>
          </p:cNvPr>
          <p:cNvGrpSpPr/>
          <p:nvPr/>
        </p:nvGrpSpPr>
        <p:grpSpPr>
          <a:xfrm>
            <a:off x="1013631" y="2292097"/>
            <a:ext cx="7116737" cy="2918712"/>
            <a:chOff x="933332" y="1258679"/>
            <a:chExt cx="6859792" cy="269425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29B0C02-6DCD-4444-8F72-AE5E0B492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332" y="1258679"/>
              <a:ext cx="6859792" cy="269425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D938918-6DD4-4D2D-99DE-7C28A335B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9735" y="1895774"/>
              <a:ext cx="2724150" cy="7334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EB884BA-DF98-46D2-A534-BB14F954C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9735" y="2788149"/>
              <a:ext cx="2657474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75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EB96-08F0-4B12-8F22-6E85F9BD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7F73-56C4-4662-A706-3A62670B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텔레비전 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215D76-9624-4368-8A13-8B45B716F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B08339-1511-4A9E-8662-F8C914FE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46" y="2434209"/>
            <a:ext cx="4586862" cy="15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4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C682D-E8D7-4967-A880-0304931C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2EE9A-5BC1-4B99-BA91-B66A268F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실행 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367E06-C60E-4DC1-B01D-45064733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1539E1-FB49-4967-8C9F-E2011B16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205468"/>
            <a:ext cx="6324600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AE817F-C26F-406A-8D91-5FBDBEDC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5968533"/>
            <a:ext cx="4485016" cy="3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6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EB96-08F0-4B12-8F22-6E85F9BD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7F73-56C4-4662-A706-3A62670B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기초 변수</a:t>
            </a:r>
            <a:r>
              <a:rPr lang="en-US" altLang="ko-KR" b="1" dirty="0"/>
              <a:t>(primitive variable)</a:t>
            </a:r>
            <a:r>
              <a:rPr lang="ko-KR" altLang="en-US" b="1" dirty="0"/>
              <a:t>에는 </a:t>
            </a:r>
            <a:r>
              <a:rPr lang="ko-KR" altLang="en-US" dirty="0"/>
              <a:t>실제 </a:t>
            </a:r>
            <a:r>
              <a:rPr lang="ko-KR" altLang="en-US" dirty="0" err="1"/>
              <a:t>데이터값이</a:t>
            </a:r>
            <a:r>
              <a:rPr lang="ko-KR" altLang="en-US" dirty="0"/>
              <a:t> 저장된다</a:t>
            </a:r>
            <a:r>
              <a:rPr lang="en-US" altLang="ko-KR" dirty="0"/>
              <a:t>. 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ko-KR" altLang="en-US" dirty="0"/>
              <a:t>참조 변수</a:t>
            </a:r>
            <a:r>
              <a:rPr lang="en-US" altLang="ko-KR" b="1" dirty="0"/>
              <a:t>(reference variable)</a:t>
            </a:r>
            <a:r>
              <a:rPr lang="ko-KR" altLang="en-US" b="1" dirty="0"/>
              <a:t>는 </a:t>
            </a:r>
            <a:r>
              <a:rPr lang="ko-KR" altLang="en-US" dirty="0"/>
              <a:t>참조 변수는 객체를 참조할 때 </a:t>
            </a:r>
            <a:br>
              <a:rPr lang="en-US" altLang="ko-KR" dirty="0"/>
            </a:br>
            <a:r>
              <a:rPr lang="ko-KR" altLang="en-US" dirty="0"/>
              <a:t>사용되는 변수로서 여기에는 객체의 </a:t>
            </a:r>
            <a:r>
              <a:rPr lang="ko-KR" altLang="en-US" dirty="0" err="1"/>
              <a:t>참조값이</a:t>
            </a:r>
            <a:r>
              <a:rPr lang="ko-KR" altLang="en-US" dirty="0"/>
              <a:t> 저장된다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215D76-9624-4368-8A13-8B45B716F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D5113A-1B0C-4315-AD36-B10F9D92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30" y="3250395"/>
            <a:ext cx="6546427" cy="22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11888</TotalTime>
  <Words>665</Words>
  <Application>Microsoft Office PowerPoint</Application>
  <PresentationFormat>화면 슬라이드 쇼(4:3)</PresentationFormat>
  <Paragraphs>243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Office 테마</vt:lpstr>
      <vt:lpstr>자바 프로그래밍 2</vt:lpstr>
      <vt:lpstr>객체 지향</vt:lpstr>
      <vt:lpstr>객체</vt:lpstr>
      <vt:lpstr>객체</vt:lpstr>
      <vt:lpstr>클래스</vt:lpstr>
      <vt:lpstr>클래스</vt:lpstr>
      <vt:lpstr>클래스</vt:lpstr>
      <vt:lpstr>클래스</vt:lpstr>
      <vt:lpstr>변수의 종류</vt:lpstr>
      <vt:lpstr> 객체의 필드와 메소드 사용</vt:lpstr>
      <vt:lpstr> 여러 개의 객체 생성</vt:lpstr>
      <vt:lpstr>메소드</vt:lpstr>
      <vt:lpstr>메소드</vt:lpstr>
      <vt:lpstr>메소드</vt:lpstr>
      <vt:lpstr> 인수와 매개 변수</vt:lpstr>
      <vt:lpstr> 인수와 매개 변수</vt:lpstr>
      <vt:lpstr> 인수와 매개 변수</vt:lpstr>
      <vt:lpstr>인수와 매개 변수</vt:lpstr>
      <vt:lpstr>인수와 매개 변수</vt:lpstr>
      <vt:lpstr>메소드 오버로딩</vt:lpstr>
      <vt:lpstr>메소드 오버로딩</vt:lpstr>
      <vt:lpstr>메소드 오버로딩</vt:lpstr>
      <vt:lpstr>과제 1</vt:lpstr>
      <vt:lpstr>과제 2</vt:lpstr>
      <vt:lpstr>과제 2</vt:lpstr>
      <vt:lpstr>과제 3</vt:lpstr>
      <vt:lpstr>과제 3</vt:lpstr>
      <vt:lpstr>과제 3</vt:lpstr>
      <vt:lpstr>과제 4</vt:lpstr>
      <vt:lpstr>과제 4</vt:lpstr>
      <vt:lpstr>과제 4</vt:lpstr>
      <vt:lpstr>과제 4</vt:lpstr>
      <vt:lpstr>과제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wyh</cp:lastModifiedBy>
  <cp:revision>461</cp:revision>
  <cp:lastPrinted>2019-09-04T03:50:08Z</cp:lastPrinted>
  <dcterms:created xsi:type="dcterms:W3CDTF">2019-07-23T08:10:25Z</dcterms:created>
  <dcterms:modified xsi:type="dcterms:W3CDTF">2019-09-19T01:50:42Z</dcterms:modified>
</cp:coreProperties>
</file>