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48"/>
  </p:notes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2" r:id="rId22"/>
    <p:sldId id="294" r:id="rId23"/>
    <p:sldId id="293" r:id="rId24"/>
    <p:sldId id="295" r:id="rId25"/>
    <p:sldId id="297" r:id="rId26"/>
    <p:sldId id="29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22" r:id="rId40"/>
    <p:sldId id="323" r:id="rId41"/>
    <p:sldId id="318" r:id="rId42"/>
    <p:sldId id="320" r:id="rId43"/>
    <p:sldId id="319" r:id="rId44"/>
    <p:sldId id="317" r:id="rId45"/>
    <p:sldId id="321" r:id="rId46"/>
    <p:sldId id="267" r:id="rId4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2019.09.26</a:t>
            </a:r>
          </a:p>
          <a:p>
            <a:r>
              <a:rPr lang="en-US" altLang="ko-KR" b="1" dirty="0"/>
              <a:t>5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7BC99-3155-4089-A6ED-2D218DAA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230D-7771-49DE-A41F-B7B9FA41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 :</a:t>
            </a:r>
            <a:r>
              <a:rPr lang="ko-KR" altLang="en-US" dirty="0"/>
              <a:t> 클래스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메소드 생성자 등의 모든 접근을 허용한다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             </a:t>
            </a:r>
            <a:r>
              <a:rPr lang="ko-KR" altLang="en-US" dirty="0"/>
              <a:t>보통 상수</a:t>
            </a:r>
            <a:r>
              <a:rPr lang="en-US" altLang="ko-KR" dirty="0"/>
              <a:t>(static final </a:t>
            </a:r>
            <a:r>
              <a:rPr lang="ko-KR" altLang="en-US" dirty="0"/>
              <a:t>변수</a:t>
            </a:r>
            <a:r>
              <a:rPr lang="en-US" altLang="ko-KR" dirty="0"/>
              <a:t>), </a:t>
            </a:r>
            <a:r>
              <a:rPr lang="ko-KR" altLang="en-US" dirty="0"/>
              <a:t>메소드</a:t>
            </a:r>
            <a:r>
              <a:rPr lang="en-US" altLang="ko-KR" dirty="0"/>
              <a:t>(get/set) </a:t>
            </a:r>
            <a:r>
              <a:rPr lang="ko-KR" altLang="en-US" dirty="0"/>
              <a:t>등에 많이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private :</a:t>
            </a:r>
            <a:r>
              <a:rPr lang="ko-KR" altLang="en-US" dirty="0"/>
              <a:t> 같은 클래스에서만 접근이 가능하다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dirty="0"/>
              <a:t>              </a:t>
            </a:r>
            <a:r>
              <a:rPr lang="ko-KR" altLang="en-US" dirty="0"/>
              <a:t>보통 인스턴스 변수</a:t>
            </a:r>
            <a:r>
              <a:rPr lang="en-US" altLang="ko-KR" dirty="0"/>
              <a:t>, </a:t>
            </a:r>
            <a:r>
              <a:rPr lang="ko-KR" altLang="en-US" dirty="0"/>
              <a:t>외부에서 호출해서는 안되는 메소드</a:t>
            </a:r>
            <a:endParaRPr lang="en-US" altLang="ko-KR" dirty="0"/>
          </a:p>
          <a:p>
            <a:r>
              <a:rPr lang="en-US" altLang="ko-KR" dirty="0"/>
              <a:t>protected : </a:t>
            </a:r>
            <a:r>
              <a:rPr lang="ko-KR" altLang="en-US" dirty="0"/>
              <a:t>다른 패키지의 하위클래스에서도 상속 가능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              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6A46E-5578-421C-8528-0B45D90E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018917-084A-4826-AC24-9CC2927B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4110038"/>
            <a:ext cx="1838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6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740D-920B-4BD8-83B7-9B7796C5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B05FC-95D4-4548-8ADC-7CB5437D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65612-8EAD-4AE6-A99A-C37FAAFAE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9E1C4F-BA50-4A7C-833B-7BA31621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44724"/>
              </p:ext>
            </p:extLst>
          </p:nvPr>
        </p:nvGraphicFramePr>
        <p:xfrm>
          <a:off x="961937" y="1630368"/>
          <a:ext cx="2754385" cy="243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385">
                  <a:extLst>
                    <a:ext uri="{9D8B030D-6E8A-4147-A177-3AD203B41FA5}">
                      <a16:colId xmlns:a16="http://schemas.microsoft.com/office/drawing/2014/main" val="2113007178"/>
                    </a:ext>
                  </a:extLst>
                </a:gridCol>
              </a:tblGrid>
              <a:tr h="312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13684"/>
                  </a:ext>
                </a:extLst>
              </a:tr>
              <a:tr h="749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name  : String</a:t>
                      </a:r>
                    </a:p>
                    <a:p>
                      <a:pPr latinLnBrk="1"/>
                      <a:r>
                        <a:rPr lang="en-US" altLang="ko-KR" sz="1400" dirty="0"/>
                        <a:t>- age    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- grade : int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50793"/>
                  </a:ext>
                </a:extLst>
              </a:tr>
              <a:tr h="967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SetName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Stiring</a:t>
                      </a:r>
                      <a:r>
                        <a:rPr lang="en-US" altLang="ko-KR" sz="1400" dirty="0"/>
                        <a:t>) 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SetAge</a:t>
                      </a:r>
                      <a:r>
                        <a:rPr lang="en-US" altLang="ko-KR" sz="1400" dirty="0"/>
                        <a:t>(int)         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SetGrade</a:t>
                      </a:r>
                      <a:r>
                        <a:rPr lang="en-US" altLang="ko-KR" sz="1400" dirty="0"/>
                        <a:t>(int)      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GetName</a:t>
                      </a:r>
                      <a:r>
                        <a:rPr lang="en-US" altLang="ko-KR" sz="1400" dirty="0"/>
                        <a:t>()          : String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GetAge</a:t>
                      </a:r>
                      <a:r>
                        <a:rPr lang="en-US" altLang="ko-KR" sz="1400" dirty="0"/>
                        <a:t>()            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Getgrade</a:t>
                      </a:r>
                      <a:r>
                        <a:rPr lang="en-US" altLang="ko-KR" sz="1400" dirty="0"/>
                        <a:t>()          : int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817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62AF91B-EE07-4540-98C7-FFD7505E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62" y="1630368"/>
            <a:ext cx="2857501" cy="40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360A-BF8B-4823-90E9-DD4E2CAC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D34E-7E38-4C7E-ADA7-D8DB27AC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클래스가 특정한 필드나 메소드에 접근하는 것을 제어하는 것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8E324-A067-4DA2-8A31-C6643EFC1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13A51-1578-4BCA-A003-D7C7959C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10" y="2319272"/>
            <a:ext cx="5297779" cy="38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34061-F58A-4E5E-8B4A-2A2674A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AE936-180D-4ACF-9C11-91C05D85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C7EA4-D369-4957-A913-A0A03696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6C6C5-3BA6-4DD6-BDA8-0BE87525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6" y="1704883"/>
            <a:ext cx="7258788" cy="15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9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2331-14B7-4410-9362-FD0F56AC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B5B7B-698C-4B12-BE86-40A10C58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0FB253-230C-4CC0-8FD7-DC242DD7A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CFB11-CE8E-494E-A1D9-7F0EF2C6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44" y="3513714"/>
            <a:ext cx="4086225" cy="1800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7A9F53-C392-45B8-B450-828E4E2F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3" y="1576343"/>
            <a:ext cx="6351277" cy="12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BAFDC-005B-4EF4-BE19-122F128F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정보은닉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F1480-3B4C-48A6-AAB2-7EF97F1B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은닉이란 구현의 세부 사항을 클래스 안에 감추는 것이다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35EFF-5AAB-4A64-A127-929B476E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6A16BE-B3C5-469E-AA3B-D73430EE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093" y="2103312"/>
            <a:ext cx="5128907" cy="20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34ADD-1ED4-4DD2-B255-C5700C42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설정자와 </a:t>
            </a:r>
            <a:r>
              <a:rPr lang="ko-KR" altLang="en-US" dirty="0" err="1"/>
              <a:t>접근자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13A5D-2C34-4BA6-A724-3D53CAF6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1400" dirty="0"/>
              <a:t>설정자</a:t>
            </a:r>
            <a:r>
              <a:rPr lang="en-US" altLang="ko-KR" sz="1400" dirty="0"/>
              <a:t>(mutator)</a:t>
            </a:r>
          </a:p>
          <a:p>
            <a:pPr lvl="1">
              <a:defRPr lang="ko-KR" altLang="en-US"/>
            </a:pPr>
            <a:r>
              <a:rPr lang="ko-KR" altLang="en-US" sz="1200" dirty="0"/>
              <a:t>필드의 값을 설정하는 메소드</a:t>
            </a:r>
          </a:p>
          <a:p>
            <a:pPr lvl="1">
              <a:defRPr lang="ko-KR" altLang="en-US"/>
            </a:pPr>
            <a:r>
              <a:rPr lang="en-US" altLang="ko-KR" sz="1200" dirty="0" err="1"/>
              <a:t>setXXX</a:t>
            </a:r>
            <a:r>
              <a:rPr lang="en-US" altLang="ko-KR" sz="1200" dirty="0"/>
              <a:t>() </a:t>
            </a:r>
            <a:r>
              <a:rPr lang="ko-KR" altLang="en-US" sz="1200" dirty="0"/>
              <a:t>형식</a:t>
            </a:r>
          </a:p>
          <a:p>
            <a:pPr>
              <a:defRPr lang="ko-KR" altLang="en-US"/>
            </a:pPr>
            <a:r>
              <a:rPr lang="ko-KR" altLang="en-US" sz="1400" dirty="0" err="1"/>
              <a:t>접근자</a:t>
            </a:r>
            <a:r>
              <a:rPr lang="en-US" altLang="ko-KR" sz="1400" dirty="0"/>
              <a:t>(accessor)</a:t>
            </a:r>
          </a:p>
          <a:p>
            <a:pPr lvl="1">
              <a:defRPr lang="ko-KR" altLang="en-US"/>
            </a:pPr>
            <a:r>
              <a:rPr lang="ko-KR" altLang="en-US" sz="1200" dirty="0"/>
              <a:t>필드의 값을 반환하는 메소드</a:t>
            </a:r>
          </a:p>
          <a:p>
            <a:pPr lvl="1">
              <a:defRPr lang="ko-KR" altLang="en-US"/>
            </a:pPr>
            <a:r>
              <a:rPr lang="en-US" altLang="ko-KR" sz="1200" dirty="0" err="1"/>
              <a:t>getXXX</a:t>
            </a:r>
            <a:r>
              <a:rPr lang="en-US" altLang="ko-KR" sz="1200" dirty="0"/>
              <a:t>() </a:t>
            </a:r>
            <a:r>
              <a:rPr lang="ko-KR" altLang="en-US" sz="1200" dirty="0"/>
              <a:t>형식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D32894-4308-4CA4-9C60-65620AAB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21731-396E-4672-B795-93CB1CB9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974" y="3726678"/>
            <a:ext cx="556205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D7D79-09D7-494F-9C93-568E0288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설정자와 </a:t>
            </a:r>
            <a:r>
              <a:rPr lang="ko-KR" altLang="en-US" dirty="0" err="1"/>
              <a:t>접근자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74B4D-F01B-4BFE-B936-768DBCDB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DDBA0-ACFA-4C4C-A63B-549E75F86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87E487-85C4-42AB-BEF5-D94A3AC0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5" y="1599750"/>
            <a:ext cx="3195769" cy="4657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879A6-6DBE-444D-8483-0BD2F3FCF35B}"/>
              </a:ext>
            </a:extLst>
          </p:cNvPr>
          <p:cNvSpPr txBox="1"/>
          <p:nvPr/>
        </p:nvSpPr>
        <p:spPr>
          <a:xfrm>
            <a:off x="4094404" y="1736520"/>
            <a:ext cx="446405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this = </a:t>
            </a:r>
            <a:r>
              <a:rPr lang="ko-KR" altLang="en-US" dirty="0"/>
              <a:t>현재 객체</a:t>
            </a:r>
            <a:endParaRPr lang="en-US" altLang="ko-KR" dirty="0"/>
          </a:p>
          <a:p>
            <a:r>
              <a:rPr lang="en-US" altLang="ko-KR" dirty="0"/>
              <a:t>this.name = </a:t>
            </a:r>
            <a:r>
              <a:rPr lang="ko-KR" altLang="en-US" dirty="0"/>
              <a:t>현재 객체의 </a:t>
            </a:r>
            <a:r>
              <a:rPr lang="en-US" altLang="ko-KR" dirty="0"/>
              <a:t>name</a:t>
            </a:r>
            <a:r>
              <a:rPr lang="ko-KR" altLang="en-US" dirty="0"/>
              <a:t> 필드변수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4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52D3-5A47-46D8-9688-EA6BEBFD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설정자와 </a:t>
            </a:r>
            <a:r>
              <a:rPr lang="ko-KR" altLang="en-US" dirty="0" err="1"/>
              <a:t>접근자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EFC2-7FCC-413C-AE4B-9EE95EF8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B8D1C-0A1C-4AE6-9988-0BA6C2DBE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8B398-F046-4B46-AD4C-B33A614F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6" y="1693002"/>
            <a:ext cx="5329742" cy="22999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35F350-4BA3-491B-9E24-E8E77D24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6" y="4918436"/>
            <a:ext cx="1474919" cy="9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1594-A1C5-432A-A0F5-7CB1FC92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ABC4-278E-4DC4-B3AA-0EF83DA6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62006-08D7-4027-9FC2-6DC1B052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2C0A4-ADE4-488B-9755-0771C751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745" y="1654679"/>
            <a:ext cx="7192509" cy="22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8405-885E-4C06-BDE7-0015386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9A58D-D786-4C45-BC55-55BC23D4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학생에 대한 클래스 </a:t>
            </a:r>
            <a:r>
              <a:rPr lang="en-US" altLang="ko-KR" b="1" dirty="0"/>
              <a:t>Stu, </a:t>
            </a:r>
            <a:r>
              <a:rPr lang="ko-KR" altLang="en-US" b="1" dirty="0"/>
              <a:t>학생 관리에 대한 클래스 </a:t>
            </a:r>
            <a:r>
              <a:rPr lang="en-US" altLang="ko-KR" b="1" dirty="0"/>
              <a:t>Students </a:t>
            </a:r>
            <a:r>
              <a:rPr lang="ko-KR" altLang="en-US" dirty="0"/>
              <a:t>를 작성하세요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Stu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6FADE5-D0FF-4E06-BCDB-27E3ABF2E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7DE695BB-68E3-4D7D-A9B4-7DAC79466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88141"/>
              </p:ext>
            </p:extLst>
          </p:nvPr>
        </p:nvGraphicFramePr>
        <p:xfrm>
          <a:off x="1357618" y="2742105"/>
          <a:ext cx="6428764" cy="39598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14382">
                  <a:extLst>
                    <a:ext uri="{9D8B030D-6E8A-4147-A177-3AD203B41FA5}">
                      <a16:colId xmlns:a16="http://schemas.microsoft.com/office/drawing/2014/main" val="2131591748"/>
                    </a:ext>
                  </a:extLst>
                </a:gridCol>
                <a:gridCol w="3214382">
                  <a:extLst>
                    <a:ext uri="{9D8B030D-6E8A-4147-A177-3AD203B41FA5}">
                      <a16:colId xmlns:a16="http://schemas.microsoft.com/office/drawing/2014/main" val="271999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id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name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Stu(int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n,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id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name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getScore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바꿀 수 있는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changeScore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3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id, name, score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출력하는 메소드</a:t>
                      </a:r>
                    </a:p>
                    <a:p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35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r>
                        <a:rPr lang="en-US" altLang="ko-KR" sz="13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6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2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723B1-45AD-44BF-AC43-F91E5760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6A96F-185F-455D-9243-08FF2FD7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생성자는 오버로딩이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67F73-AAFE-42C5-81BD-36249354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11E4D-14B9-43A5-B501-A3581239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6" y="2075374"/>
            <a:ext cx="6296493" cy="41015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16FDC5-6D1B-4E56-B109-D83DA534AF5C}"/>
              </a:ext>
            </a:extLst>
          </p:cNvPr>
          <p:cNvSpPr/>
          <p:nvPr/>
        </p:nvSpPr>
        <p:spPr>
          <a:xfrm>
            <a:off x="1056194" y="2859995"/>
            <a:ext cx="3440306" cy="249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F483-0023-4D74-8C16-0C5FFAE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5E2D-6AB6-4729-B57F-32F43275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()</a:t>
            </a:r>
            <a:r>
              <a:rPr lang="ko-KR" altLang="en-US" dirty="0"/>
              <a:t>안에 매개변수 타입과 개수에 맞는 생성자 를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F4313-31A8-427D-9359-EFE319E6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AC05CA-B055-4EB4-9770-0C515006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9" y="2145811"/>
            <a:ext cx="6494954" cy="40311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EDEC1C-47A3-4612-B452-B422414D0861}"/>
              </a:ext>
            </a:extLst>
          </p:cNvPr>
          <p:cNvSpPr/>
          <p:nvPr/>
        </p:nvSpPr>
        <p:spPr>
          <a:xfrm>
            <a:off x="1080246" y="3009612"/>
            <a:ext cx="5647725" cy="255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88C15F-0DFA-48B6-8FFD-A041A1DCB4DA}"/>
              </a:ext>
            </a:extLst>
          </p:cNvPr>
          <p:cNvGrpSpPr/>
          <p:nvPr/>
        </p:nvGrpSpPr>
        <p:grpSpPr>
          <a:xfrm>
            <a:off x="463235" y="3497852"/>
            <a:ext cx="957246" cy="1493598"/>
            <a:chOff x="529722" y="3743058"/>
            <a:chExt cx="957246" cy="1786074"/>
          </a:xfrm>
        </p:grpSpPr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F0648E8-C2A5-445E-A839-ADFAA6D3C5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47060" y="4319840"/>
              <a:ext cx="1786074" cy="632510"/>
            </a:xfrm>
            <a:prstGeom prst="bentConnector3">
              <a:avLst>
                <a:gd name="adj1" fmla="val 1002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54F23DD-A047-4FE2-84A7-CEBF268DDFE4}"/>
                </a:ext>
              </a:extLst>
            </p:cNvPr>
            <p:cNvCxnSpPr/>
            <p:nvPr/>
          </p:nvCxnSpPr>
          <p:spPr>
            <a:xfrm>
              <a:off x="529722" y="3743058"/>
              <a:ext cx="95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DA9AA9-0ED4-435B-B3BC-CD7D8C61977E}"/>
              </a:ext>
            </a:extLst>
          </p:cNvPr>
          <p:cNvCxnSpPr>
            <a:cxnSpLocks/>
          </p:cNvCxnSpPr>
          <p:nvPr/>
        </p:nvCxnSpPr>
        <p:spPr>
          <a:xfrm rot="5400000">
            <a:off x="1194039" y="4598779"/>
            <a:ext cx="463154" cy="106189"/>
          </a:xfrm>
          <a:prstGeom prst="bentConnector3">
            <a:avLst>
              <a:gd name="adj1" fmla="val -1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8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5927-3C59-4E23-87EA-86125411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AA6F-6310-4665-8A98-E6B5CB18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ECE0E-C61B-476D-AF24-2C1D1D455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09223-DA90-4DBE-B556-01749A8A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53" y="1658556"/>
            <a:ext cx="4333875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BBA3B3-8B7F-4014-A759-F9E9F13B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53" y="3730900"/>
            <a:ext cx="6822963" cy="779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71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BF1D4-BB5B-4321-B70D-838BD42C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필드 초기화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A3549-D0D1-4A0E-BEAD-F8B38CD7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필드를 선언할 때</a:t>
            </a:r>
            <a:r>
              <a:rPr lang="en-US" altLang="ko-KR" dirty="0"/>
              <a:t>, </a:t>
            </a:r>
            <a:r>
              <a:rPr lang="ko-KR" altLang="en-US" dirty="0"/>
              <a:t>초기값을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D14B3-44DE-4B24-A0C9-6D2EC4480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4C88A-AC4E-4D1B-932C-B536B08E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8" y="2181226"/>
            <a:ext cx="5176838" cy="11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BEB31-A01C-44B2-81AB-915F05E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indent="-214313"/>
            <a:r>
              <a:rPr lang="ko-KR" altLang="en-US" sz="2800" dirty="0"/>
              <a:t>메소드로 전달되는 다양한 인자들 </a:t>
            </a:r>
            <a:r>
              <a:rPr lang="en-US" altLang="ko-KR" sz="2800" dirty="0"/>
              <a:t>(</a:t>
            </a:r>
            <a:r>
              <a:rPr lang="ko-KR" altLang="en-US" sz="2800" dirty="0"/>
              <a:t>기초 자료형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63572-5C64-4373-AB6E-52046E84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BADAF-3C00-4896-BEFD-B2F41266A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96370-3474-4ACD-90BF-1F80EFF89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513" y="1471353"/>
            <a:ext cx="5182742" cy="1642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9073AA-C7C9-46EC-A222-8C38D488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1" y="3454057"/>
            <a:ext cx="3704614" cy="2925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B8F7B5-3C71-4C69-867B-4AF92E34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183" y="3957881"/>
            <a:ext cx="1326990" cy="663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76421-0389-454A-881F-A1A1AC14452E}"/>
              </a:ext>
            </a:extLst>
          </p:cNvPr>
          <p:cNvSpPr txBox="1"/>
          <p:nvPr/>
        </p:nvSpPr>
        <p:spPr>
          <a:xfrm>
            <a:off x="4896183" y="3429000"/>
            <a:ext cx="76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79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7CFF-8161-40B9-82A2-E303AE8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14313" indent="-214313"/>
            <a:r>
              <a:rPr lang="ko-KR" altLang="en-US" dirty="0"/>
              <a:t>메소드로 전달되는 다양한 인자들 </a:t>
            </a:r>
            <a:r>
              <a:rPr lang="en-US" altLang="ko-KR" dirty="0"/>
              <a:t>(</a:t>
            </a:r>
            <a:r>
              <a:rPr lang="ko-KR" altLang="en-US" dirty="0"/>
              <a:t>객체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A035B-83B7-42A6-8090-F5EF7682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209BF-49AB-4944-AC39-E5874847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6A891-DCA9-4B79-BFAB-75970416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263" y="1712899"/>
            <a:ext cx="6209473" cy="39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FE2E0-9903-4DDE-9FB6-A247F7DE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메소드로 전달되는 다양한 인자들 </a:t>
            </a:r>
            <a:r>
              <a:rPr lang="en-US" altLang="ko-KR" dirty="0"/>
              <a:t>(</a:t>
            </a:r>
            <a:r>
              <a:rPr lang="ko-KR" altLang="en-US" dirty="0"/>
              <a:t>객체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E3E08-8026-4709-B8D3-677B4508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794D5-61C4-4009-96F5-79EE66C2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98D4E-2C2A-402D-8E4E-F6FC2195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33" y="1622526"/>
            <a:ext cx="4933950" cy="3362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09B8F-9E74-4798-8E23-4A99D515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92" y="2117027"/>
            <a:ext cx="1390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5A82B-1F0B-4B2F-8184-1C10EE492E47}"/>
              </a:ext>
            </a:extLst>
          </p:cNvPr>
          <p:cNvSpPr txBox="1"/>
          <p:nvPr/>
        </p:nvSpPr>
        <p:spPr>
          <a:xfrm>
            <a:off x="5402178" y="1557518"/>
            <a:ext cx="76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567A6-7F6D-4D10-96CB-75C4E3782401}"/>
              </a:ext>
            </a:extLst>
          </p:cNvPr>
          <p:cNvSpPr txBox="1"/>
          <p:nvPr/>
        </p:nvSpPr>
        <p:spPr>
          <a:xfrm>
            <a:off x="2085252" y="5000460"/>
            <a:ext cx="1221296" cy="9233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</a:p>
          <a:p>
            <a:r>
              <a:rPr lang="en-US" altLang="ko-KR" dirty="0"/>
              <a:t>volume = 0</a:t>
            </a:r>
          </a:p>
          <a:p>
            <a:r>
              <a:rPr lang="en-US" altLang="ko-KR" dirty="0" err="1"/>
              <a:t>inc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E2EBB-9ADA-4C70-9BB5-5767C59DD51A}"/>
              </a:ext>
            </a:extLst>
          </p:cNvPr>
          <p:cNvSpPr txBox="1"/>
          <p:nvPr/>
        </p:nvSpPr>
        <p:spPr>
          <a:xfrm>
            <a:off x="5009975" y="5012515"/>
            <a:ext cx="1221296" cy="9233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s2</a:t>
            </a:r>
          </a:p>
          <a:p>
            <a:r>
              <a:rPr lang="en-US" altLang="ko-KR" dirty="0"/>
              <a:t>volume = 0</a:t>
            </a:r>
          </a:p>
          <a:p>
            <a:r>
              <a:rPr lang="en-US" altLang="ko-KR" dirty="0" err="1"/>
              <a:t>inc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FFFB5A-0195-4F43-A22E-5C57B158763D}"/>
              </a:ext>
            </a:extLst>
          </p:cNvPr>
          <p:cNvCxnSpPr>
            <a:stCxn id="8" idx="3"/>
          </p:cNvCxnSpPr>
          <p:nvPr/>
        </p:nvCxnSpPr>
        <p:spPr>
          <a:xfrm>
            <a:off x="3306548" y="5462125"/>
            <a:ext cx="1703427" cy="33627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3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659-000C-4178-AA36-47C31DEF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메소드로 전달되는 다양한 인자들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B34C4-30DB-4369-9D5B-DF1013B4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배열도 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2F7A1-9D29-4368-BD66-040DD517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A9DA-37BA-4374-BB85-83BCE61EA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30" y="2290686"/>
            <a:ext cx="6568108" cy="35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1F566-3FB2-4B90-BFFF-23CFED22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메소드로 전달되는 다양한 인자들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FA6BD-8B47-4759-BF55-2931E18F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99610-C105-4E37-8668-2091F1678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14A08-CF46-40E7-8248-A36C807C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45" y="1575399"/>
            <a:ext cx="3814095" cy="4761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5E978B-DAAE-4B23-9169-E614AA3D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84" y="1992246"/>
            <a:ext cx="1238250" cy="58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B0364-1616-4203-B25E-04D6B4DD141C}"/>
              </a:ext>
            </a:extLst>
          </p:cNvPr>
          <p:cNvSpPr txBox="1"/>
          <p:nvPr/>
        </p:nvSpPr>
        <p:spPr>
          <a:xfrm>
            <a:off x="5009172" y="1542176"/>
            <a:ext cx="76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983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4A2C-494B-4205-BDED-4E01136E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64022-12AD-4FF5-8382-AD5D3253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  <a:r>
              <a:rPr lang="en-US" altLang="ko-KR" dirty="0"/>
              <a:t>(static member)</a:t>
            </a:r>
            <a:r>
              <a:rPr lang="ko-KR" altLang="en-US" dirty="0"/>
              <a:t>는 모든 객체를 통틀어서 하나만 생성되고 모든 객체가 이것을 공유하게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010B56-E307-4FF9-9CCC-590B1945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85497-230D-4A3F-8F45-F6D225BDA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1114" y="2985698"/>
            <a:ext cx="5895356" cy="2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D3718-4E13-44C6-95FE-7AE5D0E2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0AA1-C2AB-48E7-A3D9-E5DE218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F24C6-4D7E-41E1-9C5F-F47E9011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881F0-C2BC-4998-91CF-BC2BD252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61"/>
          <a:stretch/>
        </p:blipFill>
        <p:spPr>
          <a:xfrm>
            <a:off x="456107" y="2062626"/>
            <a:ext cx="5499604" cy="4299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8282E2-08F1-4BEF-BF57-EBF6219E7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24"/>
          <a:stretch/>
        </p:blipFill>
        <p:spPr>
          <a:xfrm>
            <a:off x="3737608" y="4593772"/>
            <a:ext cx="5110250" cy="16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89E7-E26A-429A-A287-8774BB72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9BA72-66B1-464B-B952-61C406BE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멤버는 인스턴스 멤버와 정적 멤버로 나누어진다.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B0195-B2D2-433D-BA33-6A4F7BB3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5852E-DF3C-445B-BF82-55A01A25F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8220" y="2371725"/>
            <a:ext cx="4352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4EAC-21DF-4A4E-900E-F79E5F8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1 - </a:t>
            </a:r>
            <a:r>
              <a:rPr lang="ko-KR" altLang="en-US" dirty="0"/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2EE0D-CCA5-469C-87A4-EEC41D70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B5870-933B-4E62-9263-BB3711575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1340E-B4D9-41DA-86B3-77CFD65E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1" y="1642575"/>
            <a:ext cx="2631110" cy="3341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EF636-8B0A-47D9-A6AF-23C682E9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18" y="1667742"/>
            <a:ext cx="4071370" cy="14889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5367AF-49DF-4E81-83D0-D8D99B247C2E}"/>
              </a:ext>
            </a:extLst>
          </p:cNvPr>
          <p:cNvSpPr/>
          <p:nvPr/>
        </p:nvSpPr>
        <p:spPr>
          <a:xfrm>
            <a:off x="4085439" y="1642575"/>
            <a:ext cx="3145871" cy="101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4FE-EBD0-453F-B1EC-2F06FA46DAFF}"/>
              </a:ext>
            </a:extLst>
          </p:cNvPr>
          <p:cNvSpPr txBox="1"/>
          <p:nvPr/>
        </p:nvSpPr>
        <p:spPr>
          <a:xfrm>
            <a:off x="4085439" y="3539768"/>
            <a:ext cx="3732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클래스의 멤버로 </a:t>
            </a:r>
            <a:r>
              <a:rPr lang="en-US" altLang="ko-KR" sz="1400" dirty="0"/>
              <a:t>this(</a:t>
            </a:r>
            <a:r>
              <a:rPr lang="ko-KR" altLang="en-US" sz="1400" dirty="0"/>
              <a:t>객체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가아닌</a:t>
            </a:r>
            <a:endParaRPr lang="en-US" altLang="ko-KR" sz="1400" dirty="0"/>
          </a:p>
          <a:p>
            <a:r>
              <a:rPr lang="en-US" altLang="ko-KR" sz="1400" dirty="0"/>
              <a:t>Employee(</a:t>
            </a:r>
            <a:r>
              <a:rPr lang="ko-KR" altLang="en-US" sz="1400" dirty="0"/>
              <a:t>클래스 이름</a:t>
            </a:r>
            <a:r>
              <a:rPr lang="en-US" altLang="ko-KR" sz="1400" dirty="0"/>
              <a:t>) 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접근해야합니다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0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F1D95-392C-4731-97D4-1AFF00FE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1 - </a:t>
            </a:r>
            <a:r>
              <a:rPr lang="ko-KR" altLang="en-US" dirty="0"/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B2764-FD56-424E-8303-34F811AC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5967A6-2CB3-43AB-A8B2-71BE34A8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3D6B2-2352-4643-AE2D-5AC74461381C}"/>
              </a:ext>
            </a:extLst>
          </p:cNvPr>
          <p:cNvSpPr txBox="1"/>
          <p:nvPr/>
        </p:nvSpPr>
        <p:spPr>
          <a:xfrm>
            <a:off x="785694" y="4151376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8579C7-E7BC-49E3-A53A-90490F9A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94" y="1720403"/>
            <a:ext cx="6703695" cy="14030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76BE8-ABCF-4AA8-846C-C9E72459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5" y="4521595"/>
            <a:ext cx="3109151" cy="8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3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2FB00-67AD-4CC9-8795-3DB154A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5F9A0-2BB3-4C3B-8259-8AE44A8F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클래스 안에서  클래스를 정의할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93CBD3-CA48-444D-81BB-2E4C71BC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FFB4C-5530-4C63-B8C1-BA6A146B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833" y="2207627"/>
            <a:ext cx="6308442" cy="17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0492-DF7D-4AB2-8E7B-BCB5432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3000C-17FB-41E6-B6EF-B98C50B8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클래스의 분류</a:t>
            </a:r>
            <a:endParaRPr lang="en-US" altLang="ko-KR" dirty="0"/>
          </a:p>
          <a:p>
            <a:pPr lvl="1"/>
            <a:r>
              <a:rPr lang="ko-KR" altLang="en-US" dirty="0"/>
              <a:t>정적 내장 클래스</a:t>
            </a:r>
            <a:r>
              <a:rPr lang="en-US" altLang="ko-KR" dirty="0"/>
              <a:t>: </a:t>
            </a:r>
            <a:r>
              <a:rPr lang="ko-KR" altLang="en-US" dirty="0"/>
              <a:t>앞에 </a:t>
            </a:r>
            <a:r>
              <a:rPr lang="en-US" altLang="ko-KR" dirty="0"/>
              <a:t>static</a:t>
            </a:r>
            <a:r>
              <a:rPr lang="ko-KR" altLang="en-US" dirty="0"/>
              <a:t>이 붙어서 내장되는 클래스</a:t>
            </a:r>
            <a:endParaRPr lang="en-US" altLang="ko-KR" dirty="0"/>
          </a:p>
          <a:p>
            <a:pPr lvl="1"/>
            <a:r>
              <a:rPr lang="ko-KR" altLang="en-US" dirty="0"/>
              <a:t>비정적 내장 클래스</a:t>
            </a:r>
            <a:r>
              <a:rPr lang="en-US" altLang="ko-KR" dirty="0"/>
              <a:t>:  static</a:t>
            </a:r>
            <a:r>
              <a:rPr lang="ko-KR" altLang="en-US" dirty="0"/>
              <a:t>이 붙지 않은 일반적인 내장 클래스</a:t>
            </a:r>
            <a:endParaRPr lang="en-US" altLang="ko-KR" dirty="0"/>
          </a:p>
          <a:p>
            <a:pPr lvl="2"/>
            <a:r>
              <a:rPr lang="ko-KR" altLang="en-US" dirty="0"/>
              <a:t>내부 클래스</a:t>
            </a:r>
            <a:r>
              <a:rPr lang="en-US" altLang="ko-KR" dirty="0"/>
              <a:t>(inner class): </a:t>
            </a:r>
            <a:r>
              <a:rPr lang="ko-KR" altLang="en-US" dirty="0"/>
              <a:t>클래스의 멤버처럼 선언되는 내장 클래스</a:t>
            </a:r>
            <a:endParaRPr lang="en-US" altLang="ko-KR" dirty="0"/>
          </a:p>
          <a:p>
            <a:pPr lvl="2"/>
            <a:r>
              <a:rPr lang="ko-KR" altLang="en-US" dirty="0"/>
              <a:t>지역 클래스</a:t>
            </a:r>
            <a:r>
              <a:rPr lang="en-US" altLang="ko-KR" dirty="0"/>
              <a:t>(local class): </a:t>
            </a:r>
            <a:r>
              <a:rPr lang="ko-KR" altLang="en-US" dirty="0"/>
              <a:t>메소드의 몸체 안에서 선언되는 내장 클래스</a:t>
            </a:r>
            <a:endParaRPr lang="en-US" altLang="ko-KR" dirty="0"/>
          </a:p>
          <a:p>
            <a:pPr lvl="2"/>
            <a:r>
              <a:rPr lang="ko-KR" altLang="en-US" dirty="0"/>
              <a:t>무명 클래스</a:t>
            </a:r>
            <a:r>
              <a:rPr lang="en-US" altLang="ko-KR" dirty="0"/>
              <a:t>(anonymous class): </a:t>
            </a:r>
            <a:r>
              <a:rPr lang="ko-KR" altLang="en-US" dirty="0"/>
              <a:t>수식의 중간에서 선언되고 바로 </a:t>
            </a:r>
            <a:r>
              <a:rPr lang="ko-KR" altLang="en-US" dirty="0" err="1"/>
              <a:t>객체화되는</a:t>
            </a:r>
            <a:r>
              <a:rPr lang="ko-KR" altLang="en-US" dirty="0"/>
              <a:t> 클래스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AD9EE2-7CAA-4E32-878E-C2D08D31E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51DD6-014D-4A90-9E22-5F47FD93D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511" y="3665590"/>
            <a:ext cx="6392376" cy="22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3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092EB-3341-446B-BE1D-9099F7ED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내부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C8733-D1C8-4A53-9C84-F9F94BDE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클래스를 선언하는 경우.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4CB3B-BC30-4E78-9C5A-4ED985FD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7A73F-5F6B-4925-AF56-1D732680C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849" y="2041643"/>
            <a:ext cx="7756301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A0FE-A625-4BED-8BD7-AC56C9E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327CD-AA4D-439F-AE09-F624339B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A5BE3E-0FD8-4F1E-BAC8-40976F45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AB8A9-92BA-4AD4-A0F5-3F1ABB33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0" y="1565841"/>
            <a:ext cx="5761990" cy="2745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02F512-A350-426D-B958-AEF3A0E0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0" y="4952638"/>
            <a:ext cx="4257675" cy="110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D46CA0-8E26-4A2B-8AD5-FC08613A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682" y="5109948"/>
            <a:ext cx="2743200" cy="32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496E0-D2AE-4DE4-89D5-C87BEB9083F7}"/>
              </a:ext>
            </a:extLst>
          </p:cNvPr>
          <p:cNvSpPr txBox="1"/>
          <p:nvPr/>
        </p:nvSpPr>
        <p:spPr>
          <a:xfrm>
            <a:off x="5319682" y="4734529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110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15FF-71EF-48E2-A94C-32A961F9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7D389-2EAB-4849-8CA2-930E2880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클래스를 사용하는 이유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00CE3-801B-43A8-8851-2CD15AFFC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299679-1B55-42B3-97F6-4AC6E3D65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1554" y="2273463"/>
            <a:ext cx="5980891" cy="30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1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67DB5-8417-4B61-9A95-48575A21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4144A-D3F9-4A0D-8A70-9208FD2B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사용자로부터 </a:t>
            </a:r>
            <a:r>
              <a:rPr lang="ko-KR" altLang="en-US" sz="14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값을받아서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배열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크기는 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고정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채운 후에 배열에 저장된 모든 값의 평균을 구하여 출력하는 </a:t>
            </a:r>
            <a:r>
              <a:rPr lang="en-US" altLang="ko-KR" sz="14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ArrayProc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구현하세요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en-US" altLang="ko-KR" sz="12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getValues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 [])  : 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값을 받아서 매개변수의 배열에 순서대로 대입한다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en-US" altLang="ko-KR" sz="12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getAverage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 []) : 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매개변수로부터 받은 배열의 평균 값을 반환한다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0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</a:p>
          <a:p>
            <a:endParaRPr lang="ko-KR" altLang="en-US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67E8BA-DC63-4695-85E4-119035CF8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66F519-72AF-4549-BC58-AA4717408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92545"/>
              </p:ext>
            </p:extLst>
          </p:nvPr>
        </p:nvGraphicFramePr>
        <p:xfrm>
          <a:off x="918594" y="3281401"/>
          <a:ext cx="3418514" cy="162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851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ArrayProc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getValues</a:t>
                      </a:r>
                      <a:r>
                        <a:rPr lang="en-US" altLang="ko-KR" sz="1400" dirty="0"/>
                        <a:t>(int[]) :  void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getAverage</a:t>
                      </a:r>
                      <a:r>
                        <a:rPr lang="en-US" altLang="ko-KR" sz="1400" dirty="0"/>
                        <a:t>(int[]) : double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397174-18E9-4A08-B4ED-FA040F45DD94}"/>
              </a:ext>
            </a:extLst>
          </p:cNvPr>
          <p:cNvSpPr txBox="1"/>
          <p:nvPr/>
        </p:nvSpPr>
        <p:spPr>
          <a:xfrm>
            <a:off x="4923858" y="3363266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62D9D5-2F30-4B87-988F-32D16159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58" y="3861697"/>
            <a:ext cx="19907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2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5687-A8ED-4AEC-96FE-07E7DE28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7FCE8-FA35-4D13-B476-8FAF5BDA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부피의 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확인하는 </a:t>
            </a:r>
            <a:r>
              <a:rPr lang="en-US" altLang="ko-KR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 </a:t>
            </a:r>
            <a:r>
              <a:rPr lang="ko-KR" altLang="en-US" sz="14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구현하세요</a:t>
            </a:r>
            <a:endParaRPr lang="en-US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12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getVolume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현재 객체의 부피를 반환한다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en-US" altLang="ko-KR" sz="12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EqualsVolume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(Box)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현재 객체와 매개변수로 받은 객체의 부피가 </a:t>
            </a:r>
            <a:r>
              <a:rPr lang="ko-KR" altLang="en-US" sz="1200" kern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같은지</a:t>
            </a:r>
            <a:r>
              <a:rPr lang="ko-KR" altLang="en-US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판단해서 반환한다</a:t>
            </a:r>
            <a:r>
              <a:rPr lang="en-US" altLang="ko-KR" sz="12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BEA40E-518F-4B2D-99CB-9518731DD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937542-1092-4EA6-B149-69789FA68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9643"/>
              </p:ext>
            </p:extLst>
          </p:nvPr>
        </p:nvGraphicFramePr>
        <p:xfrm>
          <a:off x="1506479" y="2947552"/>
          <a:ext cx="2743200" cy="2113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Box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width    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column 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height   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+ Box(</a:t>
                      </a:r>
                      <a:r>
                        <a:rPr lang="en-US" altLang="ko-KR" sz="1400" dirty="0" err="1"/>
                        <a:t>int,int,int</a:t>
                      </a:r>
                      <a:r>
                        <a:rPr lang="en-US" altLang="ko-KR" sz="1400" dirty="0"/>
                        <a:t>) : Box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  <a:tr h="26686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getVolume</a:t>
                      </a:r>
                      <a:r>
                        <a:rPr lang="en-US" altLang="ko-KR" sz="1400" dirty="0"/>
                        <a:t>()   : 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EqualsVolume</a:t>
                      </a:r>
                      <a:r>
                        <a:rPr lang="en-US" altLang="ko-KR" sz="1400" dirty="0"/>
                        <a:t>(Box) : Boolean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168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5A236-35F0-4E79-AB4B-5E9C1DB2EF20}"/>
              </a:ext>
            </a:extLst>
          </p:cNvPr>
          <p:cNvSpPr txBox="1"/>
          <p:nvPr/>
        </p:nvSpPr>
        <p:spPr>
          <a:xfrm>
            <a:off x="5158750" y="3153541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19556-7AE7-44B6-B7B8-773252B4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50" y="3651972"/>
            <a:ext cx="2182194" cy="906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321B31-7B11-4D7D-82B7-7FBCDE98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63" y="4829221"/>
            <a:ext cx="2239395" cy="8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787D-D8D5-44C4-97D0-DD9A47B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EEE1-61CF-41C9-80DE-52D857D4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3791"/>
            <a:ext cx="7886700" cy="4705610"/>
          </a:xfrm>
        </p:spPr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E2AFE-EE44-4496-8489-8D15F10A2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2ADB93CE-92ED-4C62-A410-6DA9082C5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89975"/>
              </p:ext>
            </p:extLst>
          </p:nvPr>
        </p:nvGraphicFramePr>
        <p:xfrm>
          <a:off x="1169565" y="1796249"/>
          <a:ext cx="6804870" cy="5034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02435">
                  <a:extLst>
                    <a:ext uri="{9D8B030D-6E8A-4147-A177-3AD203B41FA5}">
                      <a16:colId xmlns:a16="http://schemas.microsoft.com/office/drawing/2014/main" val="2131591748"/>
                    </a:ext>
                  </a:extLst>
                </a:gridCol>
                <a:gridCol w="3402435">
                  <a:extLst>
                    <a:ext uri="{9D8B030D-6E8A-4147-A177-3AD203B41FA5}">
                      <a16:colId xmlns:a16="http://schemas.microsoft.com/office/drawing/2014/main" val="271999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Stu </a:t>
                      </a:r>
                      <a:r>
                        <a:rPr lang="ko-KR" altLang="en-US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endParaRPr lang="en-US" altLang="ko-KR" sz="135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Stu[] </a:t>
                      </a:r>
                      <a:r>
                        <a:rPr lang="en-US" altLang="ko-KR" sz="1350" b="1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sts</a:t>
                      </a:r>
                      <a:endParaRPr lang="en-US" altLang="ko-KR" sz="135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35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배열에 있는 </a:t>
                      </a:r>
                      <a:r>
                        <a:rPr lang="en-US" altLang="ko-KR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 </a:t>
                      </a:r>
                      <a:r>
                        <a:rPr lang="ko-KR" altLang="en-US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수</a:t>
                      </a:r>
                      <a:endParaRPr lang="en-US" altLang="ko-KR" sz="135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5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int number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생성해야 할 배열의 크기가 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정해지지 않는다면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 크기는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Students()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배열의 크기가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되도록 생성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Students(int n)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번째 학생을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StudentAt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 추가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append(Stu s)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nm</a:t>
                      </a:r>
                      <a:r>
                        <a:rPr lang="ko-KR" altLang="en-US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일치하는 이름의 학생 </a:t>
                      </a:r>
                      <a:r>
                        <a:rPr lang="en-US" altLang="ko-KR" sz="1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Stu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getByName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nm)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배열 출력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print()</a:t>
                      </a:r>
                    </a:p>
                    <a:p>
                      <a:endParaRPr lang="en-US" altLang="ko-KR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sort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위한 메소드</a:t>
                      </a:r>
                    </a:p>
                    <a:p>
                      <a:r>
                        <a:rPr lang="nb-NO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swap(int i, int j)</a:t>
                      </a:r>
                    </a:p>
                    <a:p>
                      <a:endParaRPr lang="nb-NO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학번순으로 정렬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sortById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성적순으로 정렬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sortByScore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 학생의 평균을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  <a:p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double average()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6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59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23452-1478-4F01-A4DE-5072065D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7E63F-D921-4516-97B7-02A718AF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지도교수의 정보를 갖는 </a:t>
            </a:r>
            <a:r>
              <a:rPr lang="en-US" altLang="ko-KR" dirty="0"/>
              <a:t>Teacher, </a:t>
            </a:r>
            <a:r>
              <a:rPr lang="ko-KR" altLang="en-US" dirty="0"/>
              <a:t>지도교수 관리에 대한 </a:t>
            </a:r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클래스를 구현하세요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	(</a:t>
            </a:r>
            <a:r>
              <a:rPr lang="ko-KR" altLang="en-US" dirty="0"/>
              <a:t>지난주 과제였던 </a:t>
            </a:r>
            <a:r>
              <a:rPr lang="en-US" altLang="ko-KR" dirty="0"/>
              <a:t>Stu, Students </a:t>
            </a:r>
            <a:r>
              <a:rPr lang="ko-KR" altLang="en-US" dirty="0"/>
              <a:t>클래스가 필요합니다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toString</a:t>
            </a:r>
            <a:r>
              <a:rPr lang="en-US" altLang="ko-KR" dirty="0"/>
              <a:t>: </a:t>
            </a:r>
            <a:r>
              <a:rPr lang="ko-KR" altLang="en-US" dirty="0"/>
              <a:t>객체가 가지고 있는 정보나 값들을 문자열로 만들어 </a:t>
            </a:r>
            <a:r>
              <a:rPr lang="ko-KR" altLang="en-US" dirty="0" err="1"/>
              <a:t>리턴하는</a:t>
            </a:r>
            <a:r>
              <a:rPr lang="ko-KR" altLang="en-US" dirty="0"/>
              <a:t> 메소드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44F649-C64D-401B-9299-D12F08882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42FF69-9C30-4C2B-A7A2-D01C7475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97302"/>
              </p:ext>
            </p:extLst>
          </p:nvPr>
        </p:nvGraphicFramePr>
        <p:xfrm>
          <a:off x="2722293" y="2799817"/>
          <a:ext cx="3531634" cy="26616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Teacher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id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age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Teacher </a:t>
                      </a:r>
                      <a:r>
                        <a:rPr lang="sv-SE" altLang="ko-KR" sz="1400" dirty="0"/>
                        <a:t>(int, String, int)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getId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getName</a:t>
                      </a:r>
                      <a:r>
                        <a:rPr lang="en-US" altLang="ko-KR" sz="1400" dirty="0"/>
                        <a:t>() : String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getAge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println</a:t>
                      </a:r>
                      <a:r>
                        <a:rPr lang="en-US" altLang="ko-KR" sz="1400" dirty="0"/>
                        <a:t>()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toString</a:t>
                      </a:r>
                      <a:r>
                        <a:rPr lang="en-US" altLang="ko-KR" sz="1400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DC6367-A136-4D14-A8EA-4AF1C95ED3B0}"/>
              </a:ext>
            </a:extLst>
          </p:cNvPr>
          <p:cNvSpPr txBox="1"/>
          <p:nvPr/>
        </p:nvSpPr>
        <p:spPr>
          <a:xfrm>
            <a:off x="4151255" y="2430336"/>
            <a:ext cx="87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38F481-7135-446E-BE83-10384A1F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37" y="5902323"/>
            <a:ext cx="440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21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D2761-A5EB-494A-9FF9-2A56B4B2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0065"/>
            <a:ext cx="7886700" cy="921411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6CAD3-BF08-4CDE-B24D-21FA2772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>
            <a:normAutofit/>
          </a:bodyPr>
          <a:lstStyle/>
          <a:p>
            <a:endParaRPr lang="ko-KR" altLang="en-US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FC48C8-772B-4DE0-A2CD-1A7F52968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BEBE76-CC26-49D4-B606-F8FF064BB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311"/>
              </p:ext>
            </p:extLst>
          </p:nvPr>
        </p:nvGraphicFramePr>
        <p:xfrm>
          <a:off x="2559298" y="2122994"/>
          <a:ext cx="3531634" cy="30650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TeacherList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fts[] : Teacher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number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TeacherList</a:t>
                      </a:r>
                      <a:r>
                        <a:rPr lang="sv-SE" altLang="ko-KR" sz="1400" dirty="0"/>
                        <a:t>() 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TeacherList</a:t>
                      </a:r>
                      <a:r>
                        <a:rPr lang="sv-SE" altLang="ko-KR" sz="1400" dirty="0"/>
                        <a:t>(int) 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TeacherAt</a:t>
                      </a:r>
                      <a:r>
                        <a:rPr lang="en-US" altLang="ko-KR" sz="1400" dirty="0"/>
                        <a:t>(int) :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getByName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(String) : Teacher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append(Teacher):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print() 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swap(int, int):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reverse() : void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sortById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397857-F45A-4D6E-AF2D-34AED2C0AD80}"/>
              </a:ext>
            </a:extLst>
          </p:cNvPr>
          <p:cNvSpPr txBox="1"/>
          <p:nvPr/>
        </p:nvSpPr>
        <p:spPr>
          <a:xfrm>
            <a:off x="3988260" y="1753513"/>
            <a:ext cx="87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77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D2761-A5EB-494A-9FF9-2A56B4B2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0065"/>
            <a:ext cx="7886700" cy="921411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6CAD3-BF08-4CDE-B24D-21FA2772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TeacherList</a:t>
            </a:r>
            <a:r>
              <a:rPr lang="en-US" altLang="ko-KR" sz="1400" dirty="0"/>
              <a:t>() : </a:t>
            </a:r>
            <a:r>
              <a:rPr lang="ko-KR" altLang="en-US" sz="1400" dirty="0">
                <a:solidFill>
                  <a:schemeClr val="dk1"/>
                </a:solidFill>
              </a:rPr>
              <a:t>생성자</a:t>
            </a:r>
            <a:r>
              <a:rPr lang="en-US" altLang="ko-KR" sz="1400" dirty="0">
                <a:solidFill>
                  <a:schemeClr val="dk1"/>
                </a:solidFill>
              </a:rPr>
              <a:t>: </a:t>
            </a:r>
            <a:r>
              <a:rPr lang="ko-KR" altLang="en-US" sz="1400" dirty="0">
                <a:solidFill>
                  <a:schemeClr val="dk1"/>
                </a:solidFill>
              </a:rPr>
              <a:t>생성해야 할 배열의 크기가 정해지지 않는다면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기본 크기는 </a:t>
            </a:r>
            <a:r>
              <a:rPr lang="en-US" altLang="ko-KR" sz="1400" dirty="0">
                <a:solidFill>
                  <a:schemeClr val="dk1"/>
                </a:solidFill>
              </a:rPr>
              <a:t>100</a:t>
            </a:r>
          </a:p>
          <a:p>
            <a:r>
              <a:rPr lang="en-US" altLang="ko-KR" sz="1400" dirty="0" err="1"/>
              <a:t>TeacherList</a:t>
            </a:r>
            <a:r>
              <a:rPr lang="sv-SE" altLang="ko-KR" sz="1400" dirty="0"/>
              <a:t>(int) : </a:t>
            </a:r>
            <a:r>
              <a:rPr lang="ko-KR" altLang="en-US" sz="1400" dirty="0">
                <a:solidFill>
                  <a:schemeClr val="dk1"/>
                </a:solidFill>
              </a:rPr>
              <a:t>생성자</a:t>
            </a:r>
            <a:r>
              <a:rPr lang="en-US" altLang="ko-KR" sz="1400" dirty="0">
                <a:solidFill>
                  <a:schemeClr val="dk1"/>
                </a:solidFill>
              </a:rPr>
              <a:t>: </a:t>
            </a:r>
            <a:r>
              <a:rPr lang="ko-KR" altLang="en-US" sz="1400" dirty="0">
                <a:solidFill>
                  <a:schemeClr val="dk1"/>
                </a:solidFill>
              </a:rPr>
              <a:t>배열의 크기가 </a:t>
            </a:r>
            <a:r>
              <a:rPr lang="en-US" altLang="ko-KR" sz="1400" dirty="0">
                <a:solidFill>
                  <a:schemeClr val="dk1"/>
                </a:solidFill>
              </a:rPr>
              <a:t>n</a:t>
            </a:r>
            <a:r>
              <a:rPr lang="ko-KR" altLang="en-US" sz="1400" dirty="0">
                <a:solidFill>
                  <a:schemeClr val="dk1"/>
                </a:solidFill>
              </a:rPr>
              <a:t>이 되도록 생성</a:t>
            </a:r>
          </a:p>
          <a:p>
            <a:r>
              <a:rPr lang="en-US" altLang="ko-KR" sz="1400" dirty="0" err="1">
                <a:solidFill>
                  <a:schemeClr val="dk1"/>
                </a:solidFill>
              </a:rPr>
              <a:t>TeacherAt</a:t>
            </a:r>
            <a:r>
              <a:rPr lang="en-US" altLang="ko-KR" sz="1400" dirty="0">
                <a:solidFill>
                  <a:schemeClr val="dk1"/>
                </a:solidFill>
              </a:rPr>
              <a:t>(int) : </a:t>
            </a:r>
            <a:r>
              <a:rPr lang="ko-KR" altLang="en-US" sz="1400" dirty="0">
                <a:solidFill>
                  <a:schemeClr val="dk1"/>
                </a:solidFill>
              </a:rPr>
              <a:t>특정 </a:t>
            </a:r>
            <a:r>
              <a:rPr lang="en-US" altLang="ko-KR" sz="1400" dirty="0">
                <a:solidFill>
                  <a:schemeClr val="dk1"/>
                </a:solidFill>
              </a:rPr>
              <a:t>index</a:t>
            </a:r>
            <a:r>
              <a:rPr lang="ko-KR" altLang="en-US" sz="1400" dirty="0">
                <a:solidFill>
                  <a:schemeClr val="dk1"/>
                </a:solidFill>
              </a:rPr>
              <a:t>의 </a:t>
            </a:r>
            <a:r>
              <a:rPr lang="en-US" altLang="ko-KR" sz="1400" dirty="0">
                <a:solidFill>
                  <a:schemeClr val="dk1"/>
                </a:solidFill>
              </a:rPr>
              <a:t>Teacher</a:t>
            </a:r>
            <a:r>
              <a:rPr lang="ko-KR" altLang="en-US" sz="1400" dirty="0">
                <a:solidFill>
                  <a:schemeClr val="dk1"/>
                </a:solidFill>
              </a:rPr>
              <a:t>을 </a:t>
            </a:r>
            <a:r>
              <a:rPr lang="en-US" altLang="ko-KR" sz="1400" dirty="0">
                <a:solidFill>
                  <a:schemeClr val="dk1"/>
                </a:solidFill>
              </a:rPr>
              <a:t>return</a:t>
            </a:r>
          </a:p>
          <a:p>
            <a:r>
              <a:rPr lang="en-US" altLang="ko-KR" sz="1400" dirty="0" err="1">
                <a:solidFill>
                  <a:schemeClr val="dk1"/>
                </a:solidFill>
              </a:rPr>
              <a:t>getByName</a:t>
            </a:r>
            <a:r>
              <a:rPr lang="en-US" altLang="ko-KR" sz="1400" dirty="0">
                <a:solidFill>
                  <a:schemeClr val="dk1"/>
                </a:solidFill>
              </a:rPr>
              <a:t>(String) : </a:t>
            </a:r>
            <a:r>
              <a:rPr lang="ko-KR" altLang="en-US" sz="1400" dirty="0">
                <a:solidFill>
                  <a:schemeClr val="dk1"/>
                </a:solidFill>
              </a:rPr>
              <a:t>파라미터로 받은 </a:t>
            </a:r>
            <a:r>
              <a:rPr lang="en-US" altLang="ko-KR" sz="1400" dirty="0">
                <a:solidFill>
                  <a:schemeClr val="dk1"/>
                </a:solidFill>
              </a:rPr>
              <a:t>String</a:t>
            </a:r>
            <a:r>
              <a:rPr lang="ko-KR" altLang="en-US" sz="1400" dirty="0">
                <a:solidFill>
                  <a:schemeClr val="dk1"/>
                </a:solidFill>
              </a:rPr>
              <a:t>과 일치하는 이름의 학생 </a:t>
            </a:r>
            <a:r>
              <a:rPr lang="en-US" altLang="ko-KR" sz="1400" dirty="0">
                <a:solidFill>
                  <a:schemeClr val="dk1"/>
                </a:solidFill>
              </a:rPr>
              <a:t>return</a:t>
            </a:r>
          </a:p>
          <a:p>
            <a:r>
              <a:rPr lang="en-US" altLang="ko-KR" sz="1400" dirty="0">
                <a:solidFill>
                  <a:schemeClr val="dk1"/>
                </a:solidFill>
              </a:rPr>
              <a:t>append(Teacher) : Teacher </a:t>
            </a:r>
            <a:r>
              <a:rPr lang="ko-KR" altLang="en-US" sz="1400" dirty="0">
                <a:solidFill>
                  <a:schemeClr val="dk1"/>
                </a:solidFill>
              </a:rPr>
              <a:t>추가</a:t>
            </a:r>
            <a:endParaRPr lang="en-US" altLang="ko-KR" sz="1400" dirty="0">
              <a:solidFill>
                <a:schemeClr val="dk1"/>
              </a:solidFill>
            </a:endParaRPr>
          </a:p>
          <a:p>
            <a:r>
              <a:rPr lang="en-US" altLang="ko-KR" sz="1400" dirty="0">
                <a:solidFill>
                  <a:schemeClr val="dk1"/>
                </a:solidFill>
              </a:rPr>
              <a:t>print() : </a:t>
            </a:r>
            <a:r>
              <a:rPr lang="ko-KR" altLang="en-US" sz="1400" dirty="0">
                <a:solidFill>
                  <a:schemeClr val="dk1"/>
                </a:solidFill>
              </a:rPr>
              <a:t>배열 출력</a:t>
            </a:r>
            <a:endParaRPr lang="en-US" altLang="ko-KR" sz="1400" dirty="0">
              <a:solidFill>
                <a:schemeClr val="dk1"/>
              </a:solidFill>
            </a:endParaRPr>
          </a:p>
          <a:p>
            <a:r>
              <a:rPr lang="en-US" altLang="ko-KR" sz="1400" dirty="0">
                <a:solidFill>
                  <a:schemeClr val="dk1"/>
                </a:solidFill>
              </a:rPr>
              <a:t>swap(int, int) : sort</a:t>
            </a:r>
            <a:r>
              <a:rPr lang="ko-KR" altLang="en-US" sz="1400" dirty="0">
                <a:solidFill>
                  <a:schemeClr val="dk1"/>
                </a:solidFill>
              </a:rPr>
              <a:t>를 위한 메소드</a:t>
            </a:r>
            <a:endParaRPr lang="en-US" altLang="ko-KR" sz="1400" dirty="0">
              <a:solidFill>
                <a:schemeClr val="dk1"/>
              </a:solidFill>
            </a:endParaRPr>
          </a:p>
          <a:p>
            <a:r>
              <a:rPr lang="en-US" altLang="ko-KR" sz="1400" dirty="0">
                <a:solidFill>
                  <a:schemeClr val="dk1"/>
                </a:solidFill>
              </a:rPr>
              <a:t>reverse() : </a:t>
            </a:r>
            <a:r>
              <a:rPr lang="ko-KR" altLang="en-US" sz="1400" dirty="0">
                <a:solidFill>
                  <a:schemeClr val="dk1"/>
                </a:solidFill>
              </a:rPr>
              <a:t>배열을 현재 순서의 역순으로 정렬</a:t>
            </a:r>
            <a:endParaRPr lang="en-US" altLang="ko-KR" sz="1400" dirty="0">
              <a:solidFill>
                <a:schemeClr val="dk1"/>
              </a:solidFill>
            </a:endParaRPr>
          </a:p>
          <a:p>
            <a:r>
              <a:rPr lang="en-US" altLang="ko-KR" sz="1400" dirty="0" err="1">
                <a:solidFill>
                  <a:schemeClr val="dk1"/>
                </a:solidFill>
              </a:rPr>
              <a:t>sortById</a:t>
            </a:r>
            <a:r>
              <a:rPr lang="en-US" altLang="ko-KR" sz="1400" dirty="0">
                <a:solidFill>
                  <a:schemeClr val="dk1"/>
                </a:solidFill>
              </a:rPr>
              <a:t>() : id </a:t>
            </a:r>
            <a:r>
              <a:rPr lang="ko-KR" altLang="en-US" sz="1400" dirty="0">
                <a:solidFill>
                  <a:schemeClr val="dk1"/>
                </a:solidFill>
              </a:rPr>
              <a:t>순으로 배열 정렬</a:t>
            </a:r>
            <a:endParaRPr lang="en-US" altLang="ko-KR" sz="1400" dirty="0">
              <a:solidFill>
                <a:schemeClr val="dk1"/>
              </a:solidFill>
            </a:endParaRPr>
          </a:p>
          <a:p>
            <a:endParaRPr lang="ko-KR" altLang="en-US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FC48C8-772B-4DE0-A2CD-1A7F52968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23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5EA0-D027-42B5-BCD3-A9C93238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FBE-0C11-4FA4-A2B3-778B1DF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과제</a:t>
            </a:r>
            <a:r>
              <a:rPr lang="en-US" altLang="ko-KR" dirty="0"/>
              <a:t>4 Stu </a:t>
            </a:r>
            <a:r>
              <a:rPr lang="ko-KR" altLang="en-US" dirty="0"/>
              <a:t>클래스를 다음과 같이 변경하세요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setAdvisor</a:t>
            </a:r>
            <a:r>
              <a:rPr lang="en-US" altLang="ko-KR" dirty="0"/>
              <a:t>: advisor</a:t>
            </a:r>
            <a:r>
              <a:rPr lang="ko-KR" altLang="en-US" dirty="0"/>
              <a:t>의 설정자</a:t>
            </a:r>
            <a:endParaRPr lang="en-US" altLang="ko-KR" dirty="0"/>
          </a:p>
          <a:p>
            <a:pPr lvl="1"/>
            <a:r>
              <a:rPr lang="en-US" altLang="ko-KR" dirty="0" err="1"/>
              <a:t>getAdvisor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advisor</a:t>
            </a:r>
            <a:r>
              <a:rPr lang="ko-KR" altLang="en-US" dirty="0"/>
              <a:t>의 </a:t>
            </a:r>
            <a:r>
              <a:rPr lang="ko-KR" altLang="en-US" dirty="0" err="1"/>
              <a:t>접근자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0AC1F-A3AD-4F64-9B8A-1E5CAA92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622272-B91C-4AFB-880B-4CC054B24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0907"/>
              </p:ext>
            </p:extLst>
          </p:nvPr>
        </p:nvGraphicFramePr>
        <p:xfrm>
          <a:off x="2806183" y="2875210"/>
          <a:ext cx="3531634" cy="3301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1634">
                  <a:extLst>
                    <a:ext uri="{9D8B030D-6E8A-4147-A177-3AD203B41FA5}">
                      <a16:colId xmlns:a16="http://schemas.microsoft.com/office/drawing/2014/main" val="1573551275"/>
                    </a:ext>
                  </a:extLst>
                </a:gridCol>
              </a:tblGrid>
              <a:tr h="55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Stu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4279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id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advisor : 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7079"/>
                  </a:ext>
                </a:extLst>
              </a:tr>
              <a:tr h="53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sv-SE" altLang="ko-KR" sz="1400" dirty="0"/>
                        <a:t>Stu(int, String, int)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getId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getName</a:t>
                      </a:r>
                      <a:r>
                        <a:rPr lang="en-US" altLang="ko-KR" sz="1400" dirty="0"/>
                        <a:t>() : String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getScore</a:t>
                      </a:r>
                      <a:r>
                        <a:rPr lang="en-US" altLang="ko-KR" sz="1400" dirty="0"/>
                        <a:t>() : int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changeScore</a:t>
                      </a:r>
                      <a:r>
                        <a:rPr lang="en-US" altLang="ko-KR" sz="1400" dirty="0"/>
                        <a:t>(int) 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setAdvisor</a:t>
                      </a:r>
                      <a:r>
                        <a:rPr lang="en-US" altLang="ko-KR" sz="1400" dirty="0"/>
                        <a:t>(Teacher): void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getAdvisor</a:t>
                      </a:r>
                      <a:r>
                        <a:rPr lang="en-US" altLang="ko-KR" sz="1400" dirty="0"/>
                        <a:t>(): Teacher</a:t>
                      </a:r>
                    </a:p>
                    <a:p>
                      <a:pPr latinLnBrk="1"/>
                      <a:r>
                        <a:rPr lang="en-US" altLang="ko-KR" sz="1400" dirty="0"/>
                        <a:t>+ </a:t>
                      </a:r>
                      <a:r>
                        <a:rPr lang="en-US" altLang="ko-KR" sz="1400" dirty="0" err="1"/>
                        <a:t>println</a:t>
                      </a:r>
                      <a:r>
                        <a:rPr lang="en-US" altLang="ko-KR" sz="1400" dirty="0"/>
                        <a:t>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0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B955A2-B5DB-4CD6-A141-EA2438B611A5}"/>
              </a:ext>
            </a:extLst>
          </p:cNvPr>
          <p:cNvSpPr txBox="1"/>
          <p:nvPr/>
        </p:nvSpPr>
        <p:spPr>
          <a:xfrm>
            <a:off x="4235145" y="2505729"/>
            <a:ext cx="87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927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F4C0-8249-48C8-9815-7A07ED34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144D-84F4-40CC-8378-C5963268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TeacherTest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686DE-CF1E-4514-9CD4-9CC47FAF2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ABCAD-4F5A-4097-A351-E621F5FE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81" y="205386"/>
            <a:ext cx="3290069" cy="6051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10ED0-5EC0-4ED5-A00B-E6D8E59D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62" y="2673855"/>
            <a:ext cx="2748608" cy="35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9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2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FB57-F831-4A6D-8221-362429A8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10040-883A-4A60-915A-C7B29B07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397CB-D43D-4D5E-AAA6-82F954B9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194210-28A2-4C62-AE5B-8964AFF9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86" y="2102272"/>
            <a:ext cx="4000500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EDD11C-873A-4005-8868-7A06E0C6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22" y="2119312"/>
            <a:ext cx="3181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2F0C-69C3-4FCF-8794-388C834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0373C-DEF9-4E64-AD1C-DAA2897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F3409-43DF-41F5-8A13-D6A78F83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75DEC-19FB-4FC3-82B0-FFFF872C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04" y="1899777"/>
            <a:ext cx="34671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4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2F0C-69C3-4FCF-8794-388C834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0373C-DEF9-4E64-AD1C-DAA2897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F3409-43DF-41F5-8A13-D6A78F83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B47D8-F206-406C-B8DB-28D58EB4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9" y="1948241"/>
            <a:ext cx="4662039" cy="4571161"/>
          </a:xfrm>
          <a:prstGeom prst="rect">
            <a:avLst/>
          </a:prstGeom>
        </p:spPr>
      </p:pic>
      <p:pic>
        <p:nvPicPr>
          <p:cNvPr id="6" name="Picture 2" descr="selection sortì ëí ì´ë¯¸ì§ ê²ìê²°ê³¼">
            <a:extLst>
              <a:ext uri="{FF2B5EF4-FFF2-40B4-BE49-F238E27FC236}">
                <a16:creationId xmlns:a16="http://schemas.microsoft.com/office/drawing/2014/main" id="{135501A2-AFD3-48DB-9D24-CDEDE2A8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93" y="521356"/>
            <a:ext cx="3327754" cy="40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1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2F0C-69C3-4FCF-8794-388C834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9/19 </a:t>
            </a:r>
            <a:r>
              <a:rPr lang="ko-KR" altLang="en-US" dirty="0"/>
              <a:t>과제 </a:t>
            </a:r>
            <a:r>
              <a:rPr lang="en-US" altLang="ko-KR" dirty="0"/>
              <a:t>4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0373C-DEF9-4E64-AD1C-DAA2897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Students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F3409-43DF-41F5-8A13-D6A78F835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FAFC9-ED0A-4CB7-B656-AA063806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3393"/>
            <a:ext cx="3695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7BC99-3155-4089-A6ED-2D218DAA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230D-7771-49DE-A41F-B7B9FA41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은 클래스만을 그리는 도구는 아니고 객체지향설계 시에 사용되는 </a:t>
            </a:r>
            <a:br>
              <a:rPr lang="en-US" altLang="ko-KR" dirty="0"/>
            </a:br>
            <a:r>
              <a:rPr lang="ko-KR" altLang="en-US" dirty="0"/>
              <a:t>일반적인 모델링 언어라고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UML</a:t>
            </a:r>
            <a:r>
              <a:rPr lang="ko-KR" altLang="en-US" dirty="0"/>
              <a:t>을 사용하면 소프트웨어를 본격적으로 작성하기 전에 구현하고자 하는 시스템을 </a:t>
            </a:r>
            <a:r>
              <a:rPr lang="ko-KR" altLang="en-US" dirty="0" err="1"/>
              <a:t>시각화하여</a:t>
            </a:r>
            <a:r>
              <a:rPr lang="ko-KR" altLang="en-US" dirty="0"/>
              <a:t> 검토할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6A46E-5578-421C-8528-0B45D90E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3CB231-459C-4D64-815D-2D43E718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5" y="3569612"/>
            <a:ext cx="7719309" cy="215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8505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12047</TotalTime>
  <Words>1225</Words>
  <Application>Microsoft Office PowerPoint</Application>
  <PresentationFormat>화면 슬라이드 쇼(4:3)</PresentationFormat>
  <Paragraphs>306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나눔바른고딕</vt:lpstr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9/19 과제 4 review</vt:lpstr>
      <vt:lpstr>9/19 과제 4 review</vt:lpstr>
      <vt:lpstr>9/19 과제 4 review</vt:lpstr>
      <vt:lpstr>9/19 과제 4 review</vt:lpstr>
      <vt:lpstr>9/19 과제 4 review</vt:lpstr>
      <vt:lpstr>9/19 과제 4 review</vt:lpstr>
      <vt:lpstr>9/19 과제 4 review</vt:lpstr>
      <vt:lpstr>UML</vt:lpstr>
      <vt:lpstr>UML</vt:lpstr>
      <vt:lpstr>UML</vt:lpstr>
      <vt:lpstr>접근제어</vt:lpstr>
      <vt:lpstr>접근제어</vt:lpstr>
      <vt:lpstr>접근제어</vt:lpstr>
      <vt:lpstr>정보은닉</vt:lpstr>
      <vt:lpstr> 설정자와 접근자</vt:lpstr>
      <vt:lpstr>설정자와 접근자</vt:lpstr>
      <vt:lpstr>설정자와 접근자</vt:lpstr>
      <vt:lpstr>생성자</vt:lpstr>
      <vt:lpstr>생성자</vt:lpstr>
      <vt:lpstr>this()</vt:lpstr>
      <vt:lpstr>this()</vt:lpstr>
      <vt:lpstr>필드 초기화</vt:lpstr>
      <vt:lpstr>메소드로 전달되는 다양한 인자들 (기초 자료형)</vt:lpstr>
      <vt:lpstr>메소드로 전달되는 다양한 인자들 (객체 )</vt:lpstr>
      <vt:lpstr>메소드로 전달되는 다양한 인자들 (객체 )</vt:lpstr>
      <vt:lpstr>메소드로 전달되는 다양한 인자들 (배열 )</vt:lpstr>
      <vt:lpstr>메소드로 전달되는 다양한 인자들 (배열 )</vt:lpstr>
      <vt:lpstr>정적 멤버</vt:lpstr>
      <vt:lpstr>정적 멤버</vt:lpstr>
      <vt:lpstr>실습1 - 정적 멤버</vt:lpstr>
      <vt:lpstr>실습1 - 정적 멤버</vt:lpstr>
      <vt:lpstr>내장 클래스</vt:lpstr>
      <vt:lpstr>내장 클래스</vt:lpstr>
      <vt:lpstr>내부 클래스</vt:lpstr>
      <vt:lpstr>내부 클래스</vt:lpstr>
      <vt:lpstr>내부 클래스</vt:lpstr>
      <vt:lpstr>과제 1</vt:lpstr>
      <vt:lpstr>과제 2</vt:lpstr>
      <vt:lpstr>과제 3</vt:lpstr>
      <vt:lpstr>과제 3</vt:lpstr>
      <vt:lpstr>과제 3</vt:lpstr>
      <vt:lpstr>과제 3</vt:lpstr>
      <vt:lpstr>과제 3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529</cp:revision>
  <cp:lastPrinted>2019-09-04T03:50:08Z</cp:lastPrinted>
  <dcterms:created xsi:type="dcterms:W3CDTF">2019-07-23T08:10:25Z</dcterms:created>
  <dcterms:modified xsi:type="dcterms:W3CDTF">2019-09-25T07:25:16Z</dcterms:modified>
</cp:coreProperties>
</file>