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44"/>
  </p:notesMasterIdLst>
  <p:sldIdLst>
    <p:sldId id="256" r:id="rId3"/>
    <p:sldId id="30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4" r:id="rId16"/>
    <p:sldId id="280" r:id="rId17"/>
    <p:sldId id="287" r:id="rId18"/>
    <p:sldId id="281" r:id="rId19"/>
    <p:sldId id="282" r:id="rId20"/>
    <p:sldId id="286" r:id="rId21"/>
    <p:sldId id="288" r:id="rId22"/>
    <p:sldId id="285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  <p:sldId id="301" r:id="rId34"/>
    <p:sldId id="300" r:id="rId35"/>
    <p:sldId id="302" r:id="rId36"/>
    <p:sldId id="297" r:id="rId37"/>
    <p:sldId id="296" r:id="rId38"/>
    <p:sldId id="304" r:id="rId39"/>
    <p:sldId id="303" r:id="rId40"/>
    <p:sldId id="306" r:id="rId41"/>
    <p:sldId id="307" r:id="rId42"/>
    <p:sldId id="267" r:id="rId4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2019.10.10</a:t>
            </a:r>
          </a:p>
          <a:p>
            <a:r>
              <a:rPr lang="en-US" altLang="ko-KR" b="1" dirty="0"/>
              <a:t>7</a:t>
            </a:r>
            <a:r>
              <a:rPr lang="ko-KR" altLang="en-US" b="1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AF0D-F231-4D5A-A4A9-F6B5B1C3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 </a:t>
            </a:r>
            <a:r>
              <a:rPr lang="ko-KR" altLang="en-US" dirty="0"/>
              <a:t>클래스와 자식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02810-4669-49C8-B718-D619730A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클래스는 추상적이고 자식 클래스는 구체적이다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226D70-3267-4DF3-BA4D-3532D5982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68FC9AA-68D6-4BC6-AB5B-B5C6DB41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08629"/>
            <a:ext cx="7540631" cy="250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92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92C5-FF3C-4D09-81F7-F700B82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44B40-DBCC-4479-8E1F-53FA45AA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D7B60-3BE7-4855-9BA5-443CCFBA2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23550C-9E11-488D-869C-09A079DF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60807"/>
            <a:ext cx="7984230" cy="23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14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E53A-5F5C-462C-9074-05BCDEE1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3E7FA-A70A-4EA1-8FC9-10537E4A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자동차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6DAE2-1BA2-422E-80CA-20D63411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A7E7A5-F9CA-40BD-9510-7E1EAAAB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99" y="1945989"/>
            <a:ext cx="5851688" cy="423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2E90AB-3ABD-4FC1-BB42-31C30BBAF8FA}"/>
              </a:ext>
            </a:extLst>
          </p:cNvPr>
          <p:cNvSpPr/>
          <p:nvPr/>
        </p:nvSpPr>
        <p:spPr>
          <a:xfrm>
            <a:off x="4127383" y="4110606"/>
            <a:ext cx="822122" cy="201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3BF7D-A0DC-49C0-99EE-645444C9C260}"/>
              </a:ext>
            </a:extLst>
          </p:cNvPr>
          <p:cNvCxnSpPr>
            <a:cxnSpLocks/>
          </p:cNvCxnSpPr>
          <p:nvPr/>
        </p:nvCxnSpPr>
        <p:spPr>
          <a:xfrm>
            <a:off x="4379053" y="3582099"/>
            <a:ext cx="0" cy="528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E53A-5F5C-462C-9074-05BCDEE1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3E7FA-A70A-4EA1-8FC9-10537E4A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자동차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6DAE2-1BA2-422E-80CA-20D63411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AFDCD1-0BA3-4A5D-A1FE-EC81EDAB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" y="2249265"/>
            <a:ext cx="7396163" cy="314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66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855E-C607-4042-8E54-4CD3F081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91E5-BD2A-4CCB-B284-F81F5BD7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자동차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36D9C-4455-4C7C-B1A5-26F9FA926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EFC91E-929F-404E-9C74-B68C73B62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02" y="2034243"/>
            <a:ext cx="7090396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C5DA9-AE3A-4541-A955-221583D1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 필요한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6F78-87A8-4C62-B31E-5C709922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재사용할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중복을 줄일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99477F-5176-4B1A-931B-8F043126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D82AC3-E18A-4699-AFB4-94B1AFF2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97" y="2574723"/>
            <a:ext cx="4904828" cy="144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0ED907B-1EC2-4BAE-BED1-BEE8AFD0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97" y="4663279"/>
            <a:ext cx="4977597" cy="20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3">
            <a:extLst>
              <a:ext uri="{FF2B5EF4-FFF2-40B4-BE49-F238E27FC236}">
                <a16:creationId xmlns:a16="http://schemas.microsoft.com/office/drawing/2014/main" id="{0B46471B-96A2-467F-AE3B-E195745C1DF2}"/>
              </a:ext>
            </a:extLst>
          </p:cNvPr>
          <p:cNvSpPr/>
          <p:nvPr/>
        </p:nvSpPr>
        <p:spPr>
          <a:xfrm>
            <a:off x="3699075" y="4213205"/>
            <a:ext cx="753436" cy="290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B0CF-F6D3-4BF4-903E-AF9CDBD5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82DC8-4D54-46D7-96B7-6F9AC236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클래스를 받는 </a:t>
            </a:r>
            <a:r>
              <a:rPr lang="en-US" altLang="ko-KR" dirty="0"/>
              <a:t>Lion </a:t>
            </a:r>
            <a:r>
              <a:rPr lang="ko-KR" altLang="en-US" dirty="0"/>
              <a:t>클래스와 </a:t>
            </a:r>
            <a:r>
              <a:rPr lang="en-US" altLang="ko-KR" dirty="0"/>
              <a:t>Eagle </a:t>
            </a:r>
            <a:r>
              <a:rPr lang="ko-KR" altLang="en-US" dirty="0"/>
              <a:t>클래스 작성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E43E6-E8AA-4359-8EC7-7F25CF90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D158E91-5DF9-4B39-9ED0-906C87B76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13" y="2294564"/>
            <a:ext cx="737837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8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B0CF-F6D3-4BF4-903E-AF9CDBD5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82DC8-4D54-46D7-96B7-6F9AC236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클래스를 받는 </a:t>
            </a:r>
            <a:r>
              <a:rPr lang="en-US" altLang="ko-KR" dirty="0"/>
              <a:t>Lion </a:t>
            </a:r>
            <a:r>
              <a:rPr lang="ko-KR" altLang="en-US" dirty="0"/>
              <a:t>클래스와 </a:t>
            </a:r>
            <a:r>
              <a:rPr lang="en-US" altLang="ko-KR" dirty="0"/>
              <a:t>Eagle </a:t>
            </a:r>
            <a:r>
              <a:rPr lang="ko-KR" altLang="en-US" dirty="0"/>
              <a:t>클래스 작성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E43E6-E8AA-4359-8EC7-7F25CF90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D0621-77AB-431F-A125-79320A28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109309"/>
            <a:ext cx="4067175" cy="2209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B77965-14A0-4F66-9403-2EABBA43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74" y="5065928"/>
            <a:ext cx="391477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CD0C02-99E3-4B90-BD3B-14A848A3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84" y="5065928"/>
            <a:ext cx="385762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83877E-D318-43F4-81AB-CD5A2AC9C044}"/>
              </a:ext>
            </a:extLst>
          </p:cNvPr>
          <p:cNvCxnSpPr>
            <a:stCxn id="5" idx="2"/>
          </p:cNvCxnSpPr>
          <p:nvPr/>
        </p:nvCxnSpPr>
        <p:spPr>
          <a:xfrm flipH="1">
            <a:off x="2538412" y="4319109"/>
            <a:ext cx="2033588" cy="672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15A3A-639C-468B-9FEA-805191B17A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2000" y="4319109"/>
            <a:ext cx="1909762" cy="672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92FB7-0C04-4FD6-B6C1-6713F292EA4C}"/>
              </a:ext>
            </a:extLst>
          </p:cNvPr>
          <p:cNvSpPr/>
          <p:nvPr/>
        </p:nvSpPr>
        <p:spPr>
          <a:xfrm>
            <a:off x="1784099" y="5065928"/>
            <a:ext cx="1219159" cy="185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4F5C51-C3DC-4D9D-AE2B-A37688491F3C}"/>
              </a:ext>
            </a:extLst>
          </p:cNvPr>
          <p:cNvSpPr/>
          <p:nvPr/>
        </p:nvSpPr>
        <p:spPr>
          <a:xfrm>
            <a:off x="6432998" y="5065928"/>
            <a:ext cx="1219159" cy="185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6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F90B-7EEC-421A-BA25-29593318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24ECD-FC2C-4238-ACBD-2B262408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클래스를 받는 </a:t>
            </a:r>
            <a:r>
              <a:rPr lang="en-US" altLang="ko-KR" dirty="0"/>
              <a:t>Lion </a:t>
            </a:r>
            <a:r>
              <a:rPr lang="ko-KR" altLang="en-US" dirty="0"/>
              <a:t>클래스와 </a:t>
            </a:r>
            <a:r>
              <a:rPr lang="en-US" altLang="ko-KR" dirty="0"/>
              <a:t>Eagle </a:t>
            </a:r>
            <a:r>
              <a:rPr lang="ko-KR" altLang="en-US" dirty="0"/>
              <a:t>클래스 작성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19F75-AAD7-4C5F-91DB-FE4B801F6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1E0137-B4CB-4899-B1BB-47109681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78" y="3080288"/>
            <a:ext cx="2219325" cy="1838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E69279-5D8E-414A-930A-C0F60331B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55867" y="2384570"/>
            <a:ext cx="4374713" cy="31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1BD7-A4BE-4B9E-A462-D56B9986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02CC4-5C86-41CF-9C01-20655744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도형 예제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2C3292-3948-4CA8-BCA1-634F9AE57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6B001-ECEA-4487-A8C1-6CF82E0B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7" y="1980907"/>
            <a:ext cx="4059123" cy="422751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9C81071-4F22-4358-A6D6-3C9B6115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52" y="2122415"/>
            <a:ext cx="2199039" cy="3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83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4A35-644A-41E4-9DA1-858779B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</a:t>
            </a:r>
            <a:r>
              <a:rPr lang="en-US" altLang="ko-KR" dirty="0"/>
              <a:t>3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F5834-744A-4DA6-B7F2-91DA3EE5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</a:t>
            </a:r>
            <a:r>
              <a:rPr lang="ko-KR" altLang="en-US" dirty="0"/>
              <a:t> 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F5456-9CF4-4805-8E6D-572FD8A65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5115D-9F3E-4464-A882-5FC3C3AB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0" y="2073840"/>
            <a:ext cx="3253017" cy="4419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7602B7-FAF6-4CDC-BC77-7ACEAB86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783" y="3573710"/>
            <a:ext cx="4755075" cy="26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9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1BD7-A4BE-4B9E-A462-D56B9986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02CC4-5C86-41CF-9C01-20655744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도형 예제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2C3292-3948-4CA8-BCA1-634F9AE57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7967DDE-276D-4A44-BD0C-7F92D61A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52" y="2122415"/>
            <a:ext cx="2199039" cy="3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DFEF31-BED3-4B40-8F58-7213EB8C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9" y="2042476"/>
            <a:ext cx="4926074" cy="44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871BA-858F-49FC-B5A1-98A216D1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6CB14-0746-4BFA-AF6F-AA71164F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도형 예제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A81AFB-2851-484A-87DC-B54C0A71C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B5A57-DDFA-49B6-AE01-8DFD6D1F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82" y="2185988"/>
            <a:ext cx="3867150" cy="3990975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48C4DA-4B5B-4740-839C-1D634B52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83" y="4858680"/>
            <a:ext cx="2862568" cy="10559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79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AD139-2163-40BA-AE17-5C38A314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97FC5-8D44-483F-9A0D-51CB6EFF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자식 클래스는 부모 클래스의 </a:t>
            </a:r>
            <a:r>
              <a:rPr lang="en-US" altLang="ko-KR" sz="1600" dirty="0"/>
              <a:t>public, protected, package(</a:t>
            </a:r>
            <a:r>
              <a:rPr lang="ko-KR" altLang="en-US" sz="1600" dirty="0"/>
              <a:t>부모 클래스와 자식 </a:t>
            </a:r>
            <a:br>
              <a:rPr lang="en-US" altLang="ko-KR" sz="1600" dirty="0"/>
            </a:br>
            <a:r>
              <a:rPr lang="ko-KR" altLang="en-US" sz="1600" dirty="0"/>
              <a:t>클래스가 같은 클래스에 있을 때</a:t>
            </a:r>
            <a:r>
              <a:rPr lang="en-US" altLang="ko-KR" sz="1600" dirty="0"/>
              <a:t>) </a:t>
            </a:r>
            <a:r>
              <a:rPr lang="ko-KR" altLang="en-US" sz="1600" dirty="0"/>
              <a:t>멤버를 상속받는다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부모 클래스의 </a:t>
            </a:r>
            <a:r>
              <a:rPr lang="en-US" altLang="ko-KR" sz="1600" dirty="0"/>
              <a:t>private</a:t>
            </a:r>
            <a:r>
              <a:rPr lang="ko-KR" altLang="en-US" sz="1600" dirty="0"/>
              <a:t> 멤버는 상속되지 않는다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BF6177-F218-428C-A1D6-0DB0CD88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286593-66E1-4D50-A364-7360D6C1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40" y="2871759"/>
            <a:ext cx="6350720" cy="332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44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C5D43-10F0-4362-AA8A-D35C6E47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07A9A-38CB-411E-A467-6EE02E8A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A77144-CC99-4646-A8D1-8897594D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040265-A7C7-4797-93C7-6E4C8659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2" y="2058618"/>
            <a:ext cx="7806742" cy="185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100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F772A-236E-4224-9520-53E60B56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C9AD54-491C-4977-9752-DD956B83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6D3D49-1C41-44E5-8973-70EDD2CC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93" y="1706272"/>
            <a:ext cx="3562657" cy="45545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CB2A13-2CC6-4962-B03D-714480A5357C}"/>
              </a:ext>
            </a:extLst>
          </p:cNvPr>
          <p:cNvSpPr/>
          <p:nvPr/>
        </p:nvSpPr>
        <p:spPr>
          <a:xfrm>
            <a:off x="5228341" y="5470536"/>
            <a:ext cx="3287009" cy="653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43FDDE3-1B25-4BB4-A29F-2F51A9B0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20750"/>
          </a:xfrm>
        </p:spPr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891598-A81A-4BBB-934F-DF6964EB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06272"/>
            <a:ext cx="4059123" cy="42275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333D3-6A98-46D6-99CC-A1B388798F6C}"/>
              </a:ext>
            </a:extLst>
          </p:cNvPr>
          <p:cNvSpPr/>
          <p:nvPr/>
        </p:nvSpPr>
        <p:spPr>
          <a:xfrm>
            <a:off x="942965" y="1881446"/>
            <a:ext cx="1187839" cy="35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DAC181-E846-4AEB-A120-EA7A865585E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130804" y="2060654"/>
            <a:ext cx="3028425" cy="3501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3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CCD7-C0C4-444B-B99F-64911758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AACC-DD7A-4316-A3A0-BBA44E8B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클래스가 필요에 따라 상속된 메소드를 다시 정의하는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FD400A-87D5-4A42-986E-500C79C74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CA622CF-C9B3-49C7-83C9-80D1532E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29937"/>
            <a:ext cx="7419975" cy="3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14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55D6-D8C7-480D-9C43-3F45BA51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8536"/>
            <a:ext cx="7886700" cy="921411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1C39F-F8F6-47FA-869D-B3ABF42A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클래스를 상속 받아 </a:t>
            </a:r>
            <a:r>
              <a:rPr lang="en-US" altLang="ko-KR" dirty="0"/>
              <a:t>eat </a:t>
            </a:r>
            <a:r>
              <a:rPr lang="ko-KR" altLang="en-US" dirty="0"/>
              <a:t>메소드를 </a:t>
            </a:r>
            <a:r>
              <a:rPr lang="ko-KR" altLang="en-US" dirty="0" err="1"/>
              <a:t>오버라이딩하는</a:t>
            </a:r>
            <a:r>
              <a:rPr lang="ko-KR" altLang="en-US" dirty="0"/>
              <a:t> </a:t>
            </a:r>
            <a:r>
              <a:rPr lang="en-US" altLang="ko-KR" dirty="0"/>
              <a:t>Dog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395BC-B7E5-4986-817E-001B0980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15A3E-E2DC-4A76-A239-2BF0E786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982326"/>
            <a:ext cx="4416396" cy="1032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A038DE-4DE6-4E22-B1FD-000C5385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3212993"/>
            <a:ext cx="4843463" cy="1171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EF8157-351A-4B2C-82F2-C7C5A935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" y="4630798"/>
            <a:ext cx="4743450" cy="1416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6ABCDF-7CB1-4E60-A334-5CAEA0290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381" y="5339021"/>
            <a:ext cx="2562225" cy="4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C282-07A5-44D5-B613-CC5069CC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942F5-63CD-4384-8C4D-FD580E3E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메소드의 이름</a:t>
            </a:r>
            <a:r>
              <a:rPr lang="en-US" altLang="ko-KR" dirty="0"/>
              <a:t>, </a:t>
            </a:r>
            <a:r>
              <a:rPr lang="ko-KR" altLang="en-US" dirty="0"/>
              <a:t>반환형</a:t>
            </a:r>
            <a:r>
              <a:rPr lang="en-US" altLang="ko-KR" dirty="0"/>
              <a:t>, </a:t>
            </a:r>
            <a:r>
              <a:rPr lang="ko-KR" altLang="en-US" dirty="0"/>
              <a:t>매개 변수의 개수와 데이터 타입이 일치하여야 </a:t>
            </a:r>
            <a:br>
              <a:rPr lang="en-US" altLang="ko-KR" dirty="0"/>
            </a:b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C96A9-EB4C-4082-ACBA-F29D020E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F1A70-9F37-4395-8E67-538B997F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778999"/>
            <a:ext cx="4416396" cy="103269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E4A50C-5350-4AD8-98D0-47814043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7546"/>
            <a:ext cx="4900613" cy="1129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4C57F0-FF9D-4C16-A9A3-6FFA647AFC87}"/>
              </a:ext>
            </a:extLst>
          </p:cNvPr>
          <p:cNvSpPr/>
          <p:nvPr/>
        </p:nvSpPr>
        <p:spPr>
          <a:xfrm>
            <a:off x="1276340" y="2955979"/>
            <a:ext cx="1676410" cy="244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3D0A53-46A0-49F2-917C-E500350D9991}"/>
              </a:ext>
            </a:extLst>
          </p:cNvPr>
          <p:cNvSpPr/>
          <p:nvPr/>
        </p:nvSpPr>
        <p:spPr>
          <a:xfrm>
            <a:off x="1304915" y="4451404"/>
            <a:ext cx="2800360" cy="225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7F0DF-745F-4F35-87C6-D819722921B5}"/>
              </a:ext>
            </a:extLst>
          </p:cNvPr>
          <p:cNvSpPr txBox="1"/>
          <p:nvPr/>
        </p:nvSpPr>
        <p:spPr>
          <a:xfrm>
            <a:off x="2943220" y="3556122"/>
            <a:ext cx="56893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 클래스와 자식 클래스의 </a:t>
            </a:r>
            <a:r>
              <a:rPr lang="en-US" altLang="ko-KR" sz="1400" dirty="0"/>
              <a:t>eat</a:t>
            </a:r>
            <a:r>
              <a:rPr lang="ko-KR" altLang="en-US" sz="1400" dirty="0"/>
              <a:t>의 매개 변수가 다르다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경우 메소드 </a:t>
            </a:r>
            <a:r>
              <a:rPr lang="ko-KR" altLang="en-US" sz="1400" dirty="0" err="1"/>
              <a:t>오버라이딩이</a:t>
            </a:r>
            <a:r>
              <a:rPr lang="ko-KR" altLang="en-US" sz="1400" dirty="0"/>
              <a:t> 아니라 메소드 오버로딩으로 처리된다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7603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E14B7-7298-4DA9-8570-27350DF9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키워드 </a:t>
            </a:r>
            <a:r>
              <a:rPr lang="en-US" altLang="ko-KR" sz="2600" dirty="0"/>
              <a:t>super</a:t>
            </a:r>
            <a:r>
              <a:rPr lang="ko-KR" altLang="en-US" sz="2600" dirty="0"/>
              <a:t>를 사용하여 부모 클래스 멤버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7807-2FBC-4E7C-9708-D67FCEB7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메소드나 필드를 </a:t>
            </a:r>
            <a:r>
              <a:rPr lang="ko-KR" altLang="en-US" dirty="0" err="1"/>
              <a:t>오버라이드한</a:t>
            </a:r>
            <a:r>
              <a:rPr lang="ko-KR" altLang="en-US" dirty="0"/>
              <a:t> 경우에 </a:t>
            </a:r>
            <a:r>
              <a:rPr lang="en-US" altLang="ko-KR" dirty="0"/>
              <a:t>super</a:t>
            </a:r>
            <a:r>
              <a:rPr lang="ko-KR" altLang="en-US" dirty="0"/>
              <a:t>를 사용하면</a:t>
            </a:r>
            <a:br>
              <a:rPr lang="en-US" altLang="ko-KR" dirty="0"/>
            </a:br>
            <a:r>
              <a:rPr lang="ko-KR" altLang="en-US" dirty="0"/>
              <a:t>부모 클래스의 메소드나 필드를 호출할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B538E-D370-40D4-899A-D240F0EFB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74DB12-335C-4E20-B9B0-D893F84A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605472"/>
            <a:ext cx="4845676" cy="2000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3297DF-891B-4A15-848A-0D57FA6C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315727"/>
            <a:ext cx="4626601" cy="9933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35FD71-9F89-4366-97A5-0AA5DE2C0886}"/>
              </a:ext>
            </a:extLst>
          </p:cNvPr>
          <p:cNvSpPr/>
          <p:nvPr/>
        </p:nvSpPr>
        <p:spPr>
          <a:xfrm>
            <a:off x="1740516" y="4001678"/>
            <a:ext cx="1402734" cy="198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20844A-4F31-47F8-9449-5157570EFDEA}"/>
              </a:ext>
            </a:extLst>
          </p:cNvPr>
          <p:cNvCxnSpPr>
            <a:stCxn id="8" idx="3"/>
          </p:cNvCxnSpPr>
          <p:nvPr/>
        </p:nvCxnSpPr>
        <p:spPr>
          <a:xfrm>
            <a:off x="3143250" y="4101102"/>
            <a:ext cx="10572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1DE6D-A068-4721-B262-D96A5408F40B}"/>
              </a:ext>
            </a:extLst>
          </p:cNvPr>
          <p:cNvSpPr/>
          <p:nvPr/>
        </p:nvSpPr>
        <p:spPr>
          <a:xfrm>
            <a:off x="1396837" y="3802830"/>
            <a:ext cx="4633948" cy="8072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185718-67B8-4E54-BCA5-A97D4A42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5928032"/>
            <a:ext cx="2789064" cy="6436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7C5C65-0A05-4B97-9446-D33556584024}"/>
              </a:ext>
            </a:extLst>
          </p:cNvPr>
          <p:cNvSpPr txBox="1"/>
          <p:nvPr/>
        </p:nvSpPr>
        <p:spPr>
          <a:xfrm>
            <a:off x="4299784" y="3879050"/>
            <a:ext cx="23471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 클래스의 메소드 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55876-C709-4CA6-A74D-5A3537C77D99}"/>
              </a:ext>
            </a:extLst>
          </p:cNvPr>
          <p:cNvSpPr txBox="1"/>
          <p:nvPr/>
        </p:nvSpPr>
        <p:spPr>
          <a:xfrm>
            <a:off x="5539964" y="4794915"/>
            <a:ext cx="16834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메소드 </a:t>
            </a:r>
            <a:r>
              <a:rPr lang="ko-KR" altLang="en-US" sz="1400" dirty="0" err="1"/>
              <a:t>오버라이드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C898C5-F124-47E0-91C5-457A4AC9E2C3}"/>
              </a:ext>
            </a:extLst>
          </p:cNvPr>
          <p:cNvCxnSpPr/>
          <p:nvPr/>
        </p:nvCxnSpPr>
        <p:spPr>
          <a:xfrm>
            <a:off x="5931526" y="4605597"/>
            <a:ext cx="0" cy="18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11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4CF7-CE71-4AB4-9FB7-461ED352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61138-3A5A-43B8-9244-BADD307E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객체가 생성될 때</a:t>
            </a:r>
            <a:r>
              <a:rPr lang="en-US" altLang="ko-KR" dirty="0"/>
              <a:t>, </a:t>
            </a:r>
            <a:r>
              <a:rPr lang="ko-KR" altLang="en-US" dirty="0"/>
              <a:t>부모 클래스의 생성자도 호출된다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자식 클래스 안의 부모 클래스 부분을 초기화하기 위하여 호출된다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생성자의 호출 순서는 </a:t>
            </a:r>
            <a:r>
              <a:rPr lang="en-US" altLang="ko-KR" dirty="0"/>
              <a:t>(</a:t>
            </a:r>
            <a:r>
              <a:rPr lang="ko-KR" altLang="en-US" dirty="0"/>
              <a:t>부모 클래스의 생성자</a:t>
            </a:r>
            <a:r>
              <a:rPr lang="en-US" altLang="ko-KR" dirty="0"/>
              <a:t>) -&gt; (</a:t>
            </a:r>
            <a:r>
              <a:rPr lang="ko-KR" altLang="en-US" dirty="0"/>
              <a:t>자식 클래스의 생성자</a:t>
            </a:r>
            <a:r>
              <a:rPr lang="en-US" altLang="ko-KR" dirty="0"/>
              <a:t>) </a:t>
            </a:r>
            <a:r>
              <a:rPr lang="ko-KR" altLang="en-US" dirty="0"/>
              <a:t>순으로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BAC0B5-B064-478B-9E4B-BF98EA04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D1CD0-890B-4F9D-B246-12885867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7" y="3314393"/>
            <a:ext cx="4024313" cy="3178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5AE1C4-99E1-49DD-BDDF-F22C5E8A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6" y="5386647"/>
            <a:ext cx="1828800" cy="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8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EC07-3202-4B87-85B7-5DE9207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</a:t>
            </a:r>
            <a:r>
              <a:rPr lang="en-US" altLang="ko-KR" dirty="0"/>
              <a:t>3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BF846-8ACC-480C-94E9-AEA3C2B4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Teacher</a:t>
            </a:r>
            <a:r>
              <a:rPr lang="ko-KR" altLang="en-US" dirty="0"/>
              <a:t> 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B56273-CA10-4752-8046-A031E0E38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8A98B8-286F-4AB2-BF01-D10A78FA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41219"/>
              </p:ext>
            </p:extLst>
          </p:nvPr>
        </p:nvGraphicFramePr>
        <p:xfrm>
          <a:off x="2806183" y="2264392"/>
          <a:ext cx="3531634" cy="2661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Teacher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294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id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age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Teacher </a:t>
                      </a:r>
                      <a:r>
                        <a:rPr lang="sv-SE" altLang="ko-KR" sz="1400" dirty="0"/>
                        <a:t>(int, String, int)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getId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getName</a:t>
                      </a:r>
                      <a:r>
                        <a:rPr lang="en-US" altLang="ko-KR" sz="1400" dirty="0"/>
                        <a:t>() : String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getAge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println</a:t>
                      </a:r>
                      <a:r>
                        <a:rPr lang="en-US" altLang="ko-KR" sz="1400" dirty="0"/>
                        <a:t>()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toString</a:t>
                      </a:r>
                      <a:r>
                        <a:rPr lang="en-US" altLang="ko-KR" sz="1400" dirty="0"/>
                        <a:t>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17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574B-50A0-484A-9DD1-117DD750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082EF-0612-44CA-8009-12E85798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명시적인 호출</a:t>
            </a:r>
            <a:endParaRPr lang="en-US" altLang="ko-KR" dirty="0"/>
          </a:p>
          <a:p>
            <a:pPr lvl="1"/>
            <a:r>
              <a:rPr lang="en-US" altLang="ko-KR" dirty="0"/>
              <a:t>super</a:t>
            </a:r>
            <a:r>
              <a:rPr lang="ko-KR" altLang="en-US" dirty="0"/>
              <a:t> 키워드를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7481DF-E02A-411B-8282-5C4A31460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113360-34CE-4275-BCBC-5F079231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70" y="2499183"/>
            <a:ext cx="4869019" cy="3993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227283-5660-4338-B2AE-8007A3BC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09" y="5257222"/>
            <a:ext cx="2572095" cy="7694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8BB4B8E-007A-4557-BFE6-C8322578EF05}"/>
              </a:ext>
            </a:extLst>
          </p:cNvPr>
          <p:cNvSpPr/>
          <p:nvPr/>
        </p:nvSpPr>
        <p:spPr>
          <a:xfrm>
            <a:off x="1740516" y="4253418"/>
            <a:ext cx="993159" cy="223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F9A8B-F2F6-4485-847D-1ABB291871E6}"/>
              </a:ext>
            </a:extLst>
          </p:cNvPr>
          <p:cNvSpPr txBox="1"/>
          <p:nvPr/>
        </p:nvSpPr>
        <p:spPr>
          <a:xfrm>
            <a:off x="3639381" y="4099529"/>
            <a:ext cx="13244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명시적인 호출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EC3D7F-BC17-4B13-A3DE-6FEA8EE30BC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33675" y="4365084"/>
            <a:ext cx="9057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1F700-8426-4F85-BB92-79FFFB65CF74}"/>
              </a:ext>
            </a:extLst>
          </p:cNvPr>
          <p:cNvSpPr/>
          <p:nvPr/>
        </p:nvSpPr>
        <p:spPr>
          <a:xfrm>
            <a:off x="1369041" y="2710367"/>
            <a:ext cx="4088784" cy="718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58E33EE5-0920-4EE5-8CFC-D730483F880A}"/>
              </a:ext>
            </a:extLst>
          </p:cNvPr>
          <p:cNvCxnSpPr>
            <a:stCxn id="7" idx="1"/>
            <a:endCxn id="13" idx="1"/>
          </p:cNvCxnSpPr>
          <p:nvPr/>
        </p:nvCxnSpPr>
        <p:spPr>
          <a:xfrm rot="10800000">
            <a:off x="1369042" y="3069648"/>
            <a:ext cx="371475" cy="1295436"/>
          </a:xfrm>
          <a:prstGeom prst="curvedConnector3">
            <a:avLst>
              <a:gd name="adj1" fmla="val 3820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27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5F46-FFCD-46BC-9006-3EAEF0E0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5EB34-8820-429D-8931-F14C255A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묵시적인 호출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A31F3F-8E59-4E51-B956-C474CD3F5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133B6-C548-4901-B49C-3F857535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20" y="2073934"/>
            <a:ext cx="4249363" cy="3312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73A2F7-B855-4DE1-9DFC-EA1EAAF8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20" y="5744130"/>
            <a:ext cx="1799880" cy="5927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66EAEF-D58E-4912-A979-3E5B7918C6CE}"/>
              </a:ext>
            </a:extLst>
          </p:cNvPr>
          <p:cNvSpPr/>
          <p:nvPr/>
        </p:nvSpPr>
        <p:spPr>
          <a:xfrm>
            <a:off x="1720709" y="3629401"/>
            <a:ext cx="3624374" cy="294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5E316-7D56-4C0D-AF48-3C6E0693672E}"/>
              </a:ext>
            </a:extLst>
          </p:cNvPr>
          <p:cNvSpPr txBox="1"/>
          <p:nvPr/>
        </p:nvSpPr>
        <p:spPr>
          <a:xfrm>
            <a:off x="4240101" y="2953029"/>
            <a:ext cx="299473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컴파일러가 </a:t>
            </a:r>
            <a:r>
              <a:rPr lang="en-US" altLang="ko-KR" sz="1400" dirty="0"/>
              <a:t>Shape();</a:t>
            </a:r>
            <a:r>
              <a:rPr lang="ko-KR" altLang="en-US" sz="1400" dirty="0"/>
              <a:t>을 자동적으로 </a:t>
            </a:r>
            <a:br>
              <a:rPr lang="en-US" altLang="ko-KR" sz="1400" dirty="0"/>
            </a:br>
            <a:r>
              <a:rPr lang="ko-KR" altLang="en-US" sz="1400" dirty="0"/>
              <a:t>넣어준다고 생각하면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378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1B1D2-F18B-467B-BB75-1BBC02B7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CE1CA-E84E-4D91-A353-065DB7F8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상속 계층 구조 만들어 보기</a:t>
            </a:r>
            <a:endParaRPr lang="en-US" altLang="ko-KR" dirty="0"/>
          </a:p>
          <a:p>
            <a:pPr lvl="1"/>
            <a:r>
              <a:rPr lang="ko-KR" altLang="en-US" dirty="0"/>
              <a:t>자식 클래스가 다른 클래스의 부모 클래스가 되는 등 얼마든지 복잡한 상속 계층 구조를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Shape </a:t>
            </a:r>
            <a:r>
              <a:rPr lang="en-US" altLang="ko-KR" dirty="0">
                <a:sym typeface="Wingdings" panose="05000000000000000000" pitchFamily="2" charset="2"/>
              </a:rPr>
              <a:t> Rectangle  </a:t>
            </a:r>
            <a:r>
              <a:rPr lang="en-US" altLang="ko-KR" dirty="0" err="1">
                <a:sym typeface="Wingdings" panose="05000000000000000000" pitchFamily="2" charset="2"/>
              </a:rPr>
              <a:t>ColoredRectangle</a:t>
            </a:r>
            <a:r>
              <a:rPr lang="ko-KR" altLang="en-US" dirty="0">
                <a:sym typeface="Wingdings" panose="05000000000000000000" pitchFamily="2" charset="2"/>
              </a:rPr>
              <a:t>로 이루어지는 상속 계층 구조 작성해보기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83C64-CABA-4DD0-8F2B-65811640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15299-C330-4D99-B02B-284236D9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73" y="3248025"/>
            <a:ext cx="3976688" cy="222663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FDEAD65-5041-46D7-A12B-6B7A993B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90" y="3060765"/>
            <a:ext cx="2761383" cy="311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86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1B1D2-F18B-467B-BB75-1BBC02B7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CE1CA-E84E-4D91-A353-065DB7F8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상속 계층 구조 만들어 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83C64-CABA-4DD0-8F2B-65811640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92F10A-395E-4BB2-8173-1C80E50D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90668"/>
            <a:ext cx="5740787" cy="31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10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1B1D2-F18B-467B-BB75-1BBC02B7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CE1CA-E84E-4D91-A353-065DB7F8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상속 계층 구조 만들어 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83C64-CABA-4DD0-8F2B-65811640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08ABE-B20F-44D6-9012-A1D4DC07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2124334"/>
            <a:ext cx="6486604" cy="3262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D5D288-3E30-4129-8FF9-FAA219B8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2" y="5743575"/>
            <a:ext cx="2473728" cy="9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4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A14A3-04FC-43B7-95DC-3B9442DB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17A40-3DFC-430B-8625-75047AD4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Bank </a:t>
            </a:r>
            <a:r>
              <a:rPr lang="ko-KR" altLang="en-US" dirty="0"/>
              <a:t>클래스를 상속 받는 </a:t>
            </a:r>
            <a:r>
              <a:rPr lang="en-US" altLang="ko-KR" dirty="0" err="1"/>
              <a:t>BadBank</a:t>
            </a:r>
            <a:r>
              <a:rPr lang="en-US" altLang="ko-KR" dirty="0"/>
              <a:t>, </a:t>
            </a:r>
            <a:r>
              <a:rPr lang="en-US" altLang="ko-KR" dirty="0" err="1"/>
              <a:t>NormalBank</a:t>
            </a:r>
            <a:r>
              <a:rPr lang="en-US" altLang="ko-KR" dirty="0"/>
              <a:t>, </a:t>
            </a:r>
            <a:r>
              <a:rPr lang="en-US" altLang="ko-KR" dirty="0" err="1"/>
              <a:t>GoodBank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br>
              <a:rPr lang="en-US" altLang="ko-KR" dirty="0"/>
            </a:br>
            <a:r>
              <a:rPr lang="ko-KR" altLang="en-US" dirty="0"/>
              <a:t>작성하세요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각 클래스는 이자율을 반환하는 </a:t>
            </a:r>
            <a:r>
              <a:rPr lang="en-US" altLang="ko-KR" dirty="0" err="1"/>
              <a:t>getInterestRate</a:t>
            </a:r>
            <a:r>
              <a:rPr lang="en-US" altLang="ko-KR" dirty="0"/>
              <a:t> </a:t>
            </a:r>
            <a:r>
              <a:rPr lang="ko-KR" altLang="en-US" dirty="0"/>
              <a:t>메소드를 갖고 있으며 자식 클래스들은 부모 클래스의 메소드를 </a:t>
            </a:r>
            <a:r>
              <a:rPr lang="ko-KR" altLang="en-US" dirty="0" err="1"/>
              <a:t>오버라이드합니다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C7BAF-2C1C-4638-93D5-9B31C9D87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B0DC8-E887-4611-AC01-1E12A783A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5"/>
          <a:stretch/>
        </p:blipFill>
        <p:spPr bwMode="auto">
          <a:xfrm>
            <a:off x="999125" y="3181781"/>
            <a:ext cx="7145750" cy="273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079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17176-C09F-4358-82E8-22D12B68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D769F-1EBA-4EA9-A028-534C6329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E75F68-64F7-41C4-B502-80B4F6192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4FF910-C543-46E2-B2DF-10B36DEB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4940093"/>
            <a:ext cx="2739261" cy="893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B9A15-38E7-4933-9C7C-F15457B5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1985962"/>
            <a:ext cx="6512196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F7BD4-EAD0-43C0-950E-F97D8743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596EA-C94E-4B4B-A892-F4854076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Shape</a:t>
            </a:r>
            <a:r>
              <a:rPr lang="ko-KR" altLang="en-US" dirty="0"/>
              <a:t> 클래스를 상속받는 </a:t>
            </a:r>
            <a:r>
              <a:rPr lang="en-US" altLang="ko-KR" dirty="0"/>
              <a:t>Rectangle, Triangle </a:t>
            </a:r>
            <a:r>
              <a:rPr lang="ko-KR" altLang="en-US" dirty="0"/>
              <a:t>클래스를 작성해보세요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area </a:t>
            </a:r>
            <a:r>
              <a:rPr lang="ko-KR" altLang="en-US" dirty="0"/>
              <a:t>메소드는 </a:t>
            </a:r>
            <a:r>
              <a:rPr lang="ko-KR" altLang="en-US" dirty="0" err="1"/>
              <a:t>오버라이드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04775-D711-4BB6-AB09-D01206AA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1629C7-1AA8-4170-A079-88A2A88AB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18272"/>
              </p:ext>
            </p:extLst>
          </p:nvPr>
        </p:nvGraphicFramePr>
        <p:xfrm>
          <a:off x="2806183" y="2645392"/>
          <a:ext cx="3531634" cy="22497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Shape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294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width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height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getWidth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setWidth</a:t>
                      </a:r>
                      <a:r>
                        <a:rPr lang="en-US" altLang="ko-KR" sz="1400" dirty="0"/>
                        <a:t>(int)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getHeight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setHeight</a:t>
                      </a:r>
                      <a:r>
                        <a:rPr lang="en-US" altLang="ko-KR" sz="1400" dirty="0"/>
                        <a:t> (int)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area()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78D010-117C-4B37-B98C-52E2B09C0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47274"/>
              </p:ext>
            </p:extLst>
          </p:nvPr>
        </p:nvGraphicFramePr>
        <p:xfrm>
          <a:off x="386834" y="5290250"/>
          <a:ext cx="3531634" cy="13970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Rectangle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29464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Rectangle(int, int) : void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+ area()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D4A7F2-6519-4639-BD20-E9F2E0B0D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39816"/>
              </p:ext>
            </p:extLst>
          </p:nvPr>
        </p:nvGraphicFramePr>
        <p:xfrm>
          <a:off x="5225533" y="5290250"/>
          <a:ext cx="3531634" cy="14119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Triangle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282418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Triangle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(int, int) : void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+ area()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F4FDE2-1853-4567-84D2-9A6C93EAA056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152651" y="4895127"/>
            <a:ext cx="2419349" cy="39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542D93-4A70-4B70-AF89-E31D7409CBC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572000" y="4895127"/>
            <a:ext cx="2419350" cy="39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95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F7BD4-EAD0-43C0-950E-F97D8743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596EA-C94E-4B4B-A892-F4854076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Shape</a:t>
            </a:r>
            <a:r>
              <a:rPr lang="ko-KR" altLang="en-US" dirty="0"/>
              <a:t> 클래스를 상속받는 </a:t>
            </a:r>
            <a:r>
              <a:rPr lang="en-US" altLang="ko-KR" dirty="0"/>
              <a:t>Rectangle, Triangle </a:t>
            </a:r>
            <a:r>
              <a:rPr lang="ko-KR" altLang="en-US" dirty="0"/>
              <a:t>클래스를 작성해보세요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04775-D711-4BB6-AB09-D01206AA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4F9D6-D78D-489F-9E62-36058EA0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90" y="2486025"/>
            <a:ext cx="5200664" cy="2481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0096FD-42B8-4965-BC94-407F1EBE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90" y="5152102"/>
            <a:ext cx="2698780" cy="8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16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2E86E-776F-439D-9A16-7EB1B9CD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39E6F-C375-4D39-B2E1-5BC545CF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시간 과제로 구현했던 </a:t>
            </a:r>
            <a:r>
              <a:rPr lang="en-US" altLang="ko-KR" dirty="0"/>
              <a:t>Stu, Students, Teacher, </a:t>
            </a:r>
            <a:r>
              <a:rPr lang="en-US" altLang="ko-KR" dirty="0" err="1"/>
              <a:t>TeacherList</a:t>
            </a:r>
            <a:r>
              <a:rPr lang="en-US" altLang="ko-KR" dirty="0"/>
              <a:t> </a:t>
            </a:r>
            <a:r>
              <a:rPr lang="ko-KR" altLang="en-US" dirty="0"/>
              <a:t>클래스들로 다음과 같이 동작하도록 </a:t>
            </a:r>
            <a:r>
              <a:rPr lang="en-US" altLang="ko-KR" dirty="0"/>
              <a:t>main()</a:t>
            </a:r>
            <a:r>
              <a:rPr lang="ko-KR" altLang="en-US" dirty="0"/>
              <a:t>을 이어서 작성해보세요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등한 학생의 정보 출력하기</a:t>
            </a:r>
            <a:endParaRPr lang="en-US" altLang="ko-KR" dirty="0"/>
          </a:p>
          <a:p>
            <a:pPr lvl="1"/>
            <a:r>
              <a:rPr lang="ko-KR" altLang="en-US" dirty="0"/>
              <a:t>상위 세 명의 지도교수 평균나이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Students </a:t>
            </a:r>
            <a:r>
              <a:rPr lang="ko-KR" altLang="en-US" dirty="0"/>
              <a:t>클래스에 </a:t>
            </a:r>
            <a:r>
              <a:rPr lang="en-US" altLang="ko-KR" dirty="0"/>
              <a:t>reverse </a:t>
            </a:r>
            <a:r>
              <a:rPr lang="ko-KR" altLang="en-US" dirty="0"/>
              <a:t>메소드를 추가하세요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1B05A9-DAA7-48A5-9296-6BE4629EA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C5880A-D4E2-419A-9ABF-D90CA8F6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49" y="3824158"/>
            <a:ext cx="3133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1F7B-40BA-45B1-BA1B-471A678A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</a:t>
            </a:r>
            <a:r>
              <a:rPr lang="en-US" altLang="ko-KR" dirty="0"/>
              <a:t>3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3201F-1D84-4BCB-92EE-B2F48D52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Teacher</a:t>
            </a:r>
            <a:r>
              <a:rPr lang="ko-KR" altLang="en-US" dirty="0"/>
              <a:t> 클래스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009852-F44E-45F3-95E4-1E3211EFF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D8575-DE1C-4247-9296-4445D085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87090"/>
            <a:ext cx="5715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05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C200-39C7-47F7-8305-72B9B77A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55C93-FF60-4C4C-8D8A-2A06F4AA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시간 과제로 구현했던 </a:t>
            </a:r>
            <a:r>
              <a:rPr lang="en-US" altLang="ko-KR" dirty="0"/>
              <a:t>Stu, Students, Teacher, </a:t>
            </a:r>
            <a:r>
              <a:rPr lang="en-US" altLang="ko-KR" dirty="0" err="1"/>
              <a:t>TeacherList</a:t>
            </a:r>
            <a:r>
              <a:rPr lang="en-US" altLang="ko-KR" dirty="0"/>
              <a:t> </a:t>
            </a:r>
            <a:r>
              <a:rPr lang="ko-KR" altLang="en-US" dirty="0"/>
              <a:t>클래스들로 다음과 같이 동작하도록 </a:t>
            </a:r>
            <a:r>
              <a:rPr lang="en-US" altLang="ko-KR" dirty="0"/>
              <a:t>main()</a:t>
            </a:r>
            <a:r>
              <a:rPr lang="ko-KR" altLang="en-US" dirty="0"/>
              <a:t>을 이어서 작성해보세요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DC565-6D88-41FD-BC43-72C0A249C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3F21A6-9D60-42E1-9B12-0E83C814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7"/>
          <a:stretch/>
        </p:blipFill>
        <p:spPr>
          <a:xfrm>
            <a:off x="1150881" y="2412430"/>
            <a:ext cx="2968114" cy="4289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338AAA-E555-42F1-BF50-945BD4D7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26" y="2786062"/>
            <a:ext cx="36385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2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>
                <a:solidFill>
                  <a:srgbClr val="FF0000"/>
                </a:solidFill>
              </a:rPr>
              <a:t> 23</a:t>
            </a:r>
            <a:r>
              <a:rPr lang="ko-KR" altLang="en-US" b="1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3F357-492F-4E9C-BDD9-F628D3A3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</a:t>
            </a:r>
            <a:r>
              <a:rPr lang="en-US" altLang="ko-KR" dirty="0"/>
              <a:t>3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CC1D1-5995-4447-9701-8F11C0D8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TeacherList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CD8FC-8B67-4534-81DD-9065D01A3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0D89C4-AADD-4273-BD65-C2E4A65C0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87265"/>
              </p:ext>
            </p:extLst>
          </p:nvPr>
        </p:nvGraphicFramePr>
        <p:xfrm>
          <a:off x="2559298" y="2122994"/>
          <a:ext cx="3531634" cy="30650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TeacherList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294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fts[] : Teacher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number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TeacherList</a:t>
                      </a:r>
                      <a:r>
                        <a:rPr lang="sv-SE" altLang="ko-KR" sz="1400" dirty="0"/>
                        <a:t>() 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TeacherList</a:t>
                      </a:r>
                      <a:r>
                        <a:rPr lang="sv-SE" altLang="ko-KR" sz="1400" dirty="0"/>
                        <a:t>(int) 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TeacherAt</a:t>
                      </a:r>
                      <a:r>
                        <a:rPr lang="en-US" altLang="ko-KR" sz="1400" dirty="0"/>
                        <a:t>(int) :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getByName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(String) : Teacher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append(Teacher):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print() 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swap(int, int):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reverse() 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sortById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1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94BB-4B23-4B3E-BF9D-4AC69650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</a:t>
            </a:r>
            <a:r>
              <a:rPr lang="en-US" altLang="ko-KR" dirty="0"/>
              <a:t>3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4248-0CA7-44EC-B8F9-5C50242B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TeacherList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72072-AEC6-4705-B294-16F03A84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0E26A-CDE4-4EB8-B2CC-4702B17D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52" y="1985702"/>
            <a:ext cx="3802043" cy="4543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63DE6-E488-4F6E-BF74-E404D332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497" y="1985702"/>
            <a:ext cx="3428440" cy="45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2642A-6F1F-41D9-ACB9-EE36BBA0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68D71-F46D-4567-864E-2D23FD4C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상속의 개념은 현실 세계에도 존재한다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57EC3-C8C4-4625-8859-8BF070DE1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121F27-5606-44A8-B81A-5C29C45E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10" y="2320925"/>
            <a:ext cx="7181263" cy="327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7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0C85A-1380-4A3E-8F3A-72E9178A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9F8AC-FA57-4311-988D-F7CEB82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상속의 장점</a:t>
            </a:r>
          </a:p>
          <a:p>
            <a:pPr lvl="1"/>
            <a:r>
              <a:rPr lang="ko-KR" altLang="en-US" dirty="0"/>
              <a:t>상속을 통하여 기존 클래스의 필드와 메소드를 재사용</a:t>
            </a:r>
          </a:p>
          <a:p>
            <a:pPr lvl="1"/>
            <a:r>
              <a:rPr lang="ko-KR" altLang="en-US" dirty="0"/>
              <a:t>기존 클래스의 일부 변경도 가능</a:t>
            </a:r>
          </a:p>
          <a:p>
            <a:pPr lvl="1"/>
            <a:r>
              <a:rPr lang="ko-KR" altLang="en-US" dirty="0"/>
              <a:t>상속을 이용하게 되면 복잡한 </a:t>
            </a:r>
            <a:r>
              <a:rPr lang="en-US" altLang="ko-KR" dirty="0"/>
              <a:t>GUI </a:t>
            </a:r>
            <a:r>
              <a:rPr lang="ko-KR" altLang="en-US" dirty="0"/>
              <a:t>프로그램을 순식간에 작성</a:t>
            </a:r>
          </a:p>
          <a:p>
            <a:pPr lvl="1"/>
            <a:r>
              <a:rPr lang="ko-KR" altLang="en-US" dirty="0"/>
              <a:t>상속은 이미 작성된 검증된 소프트웨어를 재사용</a:t>
            </a:r>
          </a:p>
          <a:p>
            <a:pPr lvl="1"/>
            <a:r>
              <a:rPr lang="ko-KR" altLang="en-US" dirty="0"/>
              <a:t>신뢰성 있는 소프트웨어를 손쉽게 개발</a:t>
            </a:r>
            <a:r>
              <a:rPr lang="en-US" altLang="ko-KR" dirty="0"/>
              <a:t>, </a:t>
            </a:r>
            <a:r>
              <a:rPr lang="ko-KR" altLang="en-US" dirty="0"/>
              <a:t>유지 보수</a:t>
            </a:r>
          </a:p>
          <a:p>
            <a:pPr lvl="1"/>
            <a:r>
              <a:rPr lang="ko-KR" altLang="en-US" dirty="0"/>
              <a:t>코드의 중복을 줄일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6FB11B-FBF6-40E6-822C-FB0C8382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69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2503-3B6A-466A-8802-57462D51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75F0C-6152-44B0-91E0-21BCDEA1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788F7-CD8C-4923-8F3A-75DF6B24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46343A-F6C3-48C0-85AF-B5037176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69" y="2200494"/>
            <a:ext cx="5583428" cy="32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sec\AppData\Local\Microsoft\Windows\Temporary Internet Files\Content.IE5\GEQJC6S0\lgi01a201312180200[1].jpg">
            <a:extLst>
              <a:ext uri="{FF2B5EF4-FFF2-40B4-BE49-F238E27FC236}">
                <a16:creationId xmlns:a16="http://schemas.microsoft.com/office/drawing/2014/main" id="{E0353C5B-3B15-4152-BB60-E15FC3D6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45" y="4698462"/>
            <a:ext cx="74127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ec\AppData\Local\Microsoft\Windows\Temporary Internet Files\Content.IE5\UZGE56VQ\vert[1].jpg">
            <a:extLst>
              <a:ext uri="{FF2B5EF4-FFF2-40B4-BE49-F238E27FC236}">
                <a16:creationId xmlns:a16="http://schemas.microsoft.com/office/drawing/2014/main" id="{9DD1091F-ECBD-4982-858E-10B7C94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3" y="1907810"/>
            <a:ext cx="1513192" cy="21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1917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13647</TotalTime>
  <Words>898</Words>
  <Application>Microsoft Office PowerPoint</Application>
  <PresentationFormat>화면 슬라이드 쇼(4:3)</PresentationFormat>
  <Paragraphs>187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5주차 과제 3 review</vt:lpstr>
      <vt:lpstr>5주차 과제 3 review</vt:lpstr>
      <vt:lpstr>5주차 과제 3 review</vt:lpstr>
      <vt:lpstr>5주차 과제 3 review</vt:lpstr>
      <vt:lpstr>5주차 과제 3 review</vt:lpstr>
      <vt:lpstr>상속</vt:lpstr>
      <vt:lpstr>상속</vt:lpstr>
      <vt:lpstr>상속</vt:lpstr>
      <vt:lpstr>부모 클래스와 자식 클래스</vt:lpstr>
      <vt:lpstr>상속의 형식</vt:lpstr>
      <vt:lpstr>상속</vt:lpstr>
      <vt:lpstr>상속</vt:lpstr>
      <vt:lpstr>상속</vt:lpstr>
      <vt:lpstr>상속이 필요한 이유</vt:lpstr>
      <vt:lpstr>실습 1</vt:lpstr>
      <vt:lpstr>실습 1</vt:lpstr>
      <vt:lpstr>실습 1</vt:lpstr>
      <vt:lpstr>실습 2</vt:lpstr>
      <vt:lpstr>실습 2</vt:lpstr>
      <vt:lpstr>실습 2</vt:lpstr>
      <vt:lpstr>상속과 접근 제어</vt:lpstr>
      <vt:lpstr>상속과 접근 제어</vt:lpstr>
      <vt:lpstr>상속과 접근 제어</vt:lpstr>
      <vt:lpstr>메소드 오버라이딩</vt:lpstr>
      <vt:lpstr>실습 3</vt:lpstr>
      <vt:lpstr>메소드 오버라이딩</vt:lpstr>
      <vt:lpstr>키워드 super를 사용하여 부모 클래스 멤버 접근</vt:lpstr>
      <vt:lpstr>상속과 생성자</vt:lpstr>
      <vt:lpstr>상속과 생성자</vt:lpstr>
      <vt:lpstr>상속과 생성자</vt:lpstr>
      <vt:lpstr>실습 4</vt:lpstr>
      <vt:lpstr>실습 4</vt:lpstr>
      <vt:lpstr>실습 4</vt:lpstr>
      <vt:lpstr>과제 1</vt:lpstr>
      <vt:lpstr>과제 1</vt:lpstr>
      <vt:lpstr>과제 2</vt:lpstr>
      <vt:lpstr>과제 2</vt:lpstr>
      <vt:lpstr>과제 3</vt:lpstr>
      <vt:lpstr>과제 3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111 Yukari</cp:lastModifiedBy>
  <cp:revision>644</cp:revision>
  <cp:lastPrinted>2019-09-04T03:50:08Z</cp:lastPrinted>
  <dcterms:created xsi:type="dcterms:W3CDTF">2019-07-23T08:10:25Z</dcterms:created>
  <dcterms:modified xsi:type="dcterms:W3CDTF">2019-10-10T03:18:24Z</dcterms:modified>
</cp:coreProperties>
</file>