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2" r:id="rId21"/>
    <p:sldId id="286" r:id="rId22"/>
    <p:sldId id="287" r:id="rId23"/>
    <p:sldId id="288" r:id="rId24"/>
    <p:sldId id="289" r:id="rId25"/>
    <p:sldId id="29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1" r:id="rId34"/>
    <p:sldId id="312" r:id="rId35"/>
    <p:sldId id="313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30" r:id="rId47"/>
    <p:sldId id="331" r:id="rId48"/>
    <p:sldId id="332" r:id="rId49"/>
    <p:sldId id="333" r:id="rId50"/>
    <p:sldId id="334" r:id="rId51"/>
    <p:sldId id="339" r:id="rId52"/>
    <p:sldId id="340" r:id="rId53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83">
          <p15:clr>
            <a:srgbClr val="A4A3A4"/>
          </p15:clr>
        </p15:guide>
        <p15:guide id="3" orient="horz" pos="3106">
          <p15:clr>
            <a:srgbClr val="A4A3A4"/>
          </p15:clr>
        </p15:guide>
        <p15:guide id="4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93565"/>
  </p:normalViewPr>
  <p:slideViewPr>
    <p:cSldViewPr snapToGrid="0">
      <p:cViewPr varScale="1">
        <p:scale>
          <a:sx n="74" d="100"/>
          <a:sy n="74" d="100"/>
        </p:scale>
        <p:origin x="84" y="78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3"/>
        <p:guide pos="2183"/>
        <p:guide orient="horz" pos="3106"/>
        <p:guide pos="212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96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3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35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52606" y="908050"/>
            <a:ext cx="6661070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6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장 클래스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,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 </a:t>
            </a:r>
            <a:r>
              <a:rPr kumimoji="0" lang="ko-KR" altLang="en-US" sz="3600" i="1" dirty="0" err="1">
                <a:latin typeface="Comic Sans MS" panose="030F0702030302020204" pitchFamily="66" charset="0"/>
                <a:ea typeface="HY엽서L" panose="02030600000101010101" pitchFamily="18" charset="-127"/>
              </a:rPr>
              <a:t>메소드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 심층연구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90613" y="1130300"/>
            <a:ext cx="7816850" cy="31448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class</a:t>
            </a:r>
            <a:r>
              <a:rPr lang="ko-KR" altLang="ko-KR" sz="1600" kern="0">
                <a:latin typeface="맑은 고딕"/>
                <a:ea typeface="굴림"/>
              </a:rPr>
              <a:t> AccountTest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static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main(String[]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args</a:t>
            </a:r>
            <a:r>
              <a:rPr lang="ko-KR" altLang="ko-KR" sz="1600" kern="0">
                <a:latin typeface="맑은 고딕"/>
                <a:ea typeface="굴림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Account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new</a:t>
            </a:r>
            <a:r>
              <a:rPr lang="ko-KR" altLang="ko-KR" sz="1600" kern="0">
                <a:latin typeface="맑은 고딕"/>
                <a:ea typeface="굴림"/>
              </a:rPr>
              <a:t> Account();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.setName(</a:t>
            </a:r>
            <a:r>
              <a:rPr lang="ko-KR" altLang="ko-KR" sz="1600" kern="0">
                <a:solidFill>
                  <a:srgbClr val="2A00FF"/>
                </a:solidFill>
                <a:latin typeface="맑은 고딕"/>
                <a:ea typeface="굴림"/>
              </a:rPr>
              <a:t>"Tom"</a:t>
            </a:r>
            <a:r>
              <a:rPr lang="ko-KR" altLang="ko-KR" sz="1600" kern="0">
                <a:latin typeface="맑은 고딕"/>
                <a:ea typeface="굴림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.setBalance(100000);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out</a:t>
            </a:r>
            <a:r>
              <a:rPr lang="ko-KR" altLang="ko-KR" sz="1600" kern="0">
                <a:latin typeface="맑은 고딕"/>
                <a:ea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맑은 고딕"/>
                <a:ea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이름은 "</a:t>
            </a:r>
            <a:r>
              <a:rPr lang="ko-KR" altLang="ko-KR" sz="1600" kern="0">
                <a:latin typeface="굴림"/>
                <a:ea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</a:rPr>
              <a:t>obj</a:t>
            </a:r>
            <a:r>
              <a:rPr lang="ko-KR" altLang="ko-KR" sz="1600" kern="0">
                <a:latin typeface="굴림"/>
                <a:ea typeface="굴림"/>
              </a:rPr>
              <a:t>.getName() + 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" 통장 잔고는 "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				+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</a:rPr>
              <a:t>obj</a:t>
            </a:r>
            <a:r>
              <a:rPr lang="ko-KR" altLang="ko-KR" sz="1600" kern="0">
                <a:latin typeface="굴림"/>
                <a:ea typeface="굴림"/>
              </a:rPr>
              <a:t>.getBalance() + 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"입니다."</a:t>
            </a:r>
            <a:r>
              <a:rPr lang="ko-KR" altLang="ko-KR" sz="1600" kern="0">
                <a:latin typeface="굴림"/>
                <a:ea typeface="굴림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}</a:t>
            </a:r>
          </a:p>
        </p:txBody>
      </p:sp>
      <p:sp>
        <p:nvSpPr>
          <p:cNvPr id="11431" name="Rectangle 3"/>
          <p:cNvSpPr txBox="1">
            <a:spLocks noChangeArrowheads="1"/>
          </p:cNvSpPr>
          <p:nvPr/>
        </p:nvSpPr>
        <p:spPr>
          <a:xfrm>
            <a:off x="1083468" y="4836909"/>
            <a:ext cx="7871584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이름은 Tom 통장 잔고는 100000입니다.</a:t>
            </a:r>
          </a:p>
        </p:txBody>
      </p:sp>
      <p:pic>
        <p:nvPicPr>
          <p:cNvPr id="11432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87743" y="4665679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접근자는 왜 사용하는가</a:t>
            </a:r>
            <a:r>
              <a:rPr lang="en-US" altLang="ko-KR" sz="3600"/>
              <a:t>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dirty="0"/>
              <a:t>접근자와 설정자를 사용해야만 나중에 클래스를 업그레이드할 때 편하다.</a:t>
            </a:r>
          </a:p>
          <a:p>
            <a:pPr eaLnBrk="1" hangingPunct="1">
              <a:defRPr lang="ko-KR" altLang="en-US"/>
            </a:pPr>
            <a:r>
              <a:rPr lang="ko-KR" altLang="en-US" dirty="0"/>
              <a:t>접근자에서 매개 변수를 통하여 잘못된 값이 넘어오는 경우, 이를 사전에 차단할 수 있다.</a:t>
            </a:r>
          </a:p>
          <a:p>
            <a:pPr eaLnBrk="1" hangingPunct="1">
              <a:defRPr lang="ko-KR" altLang="en-US"/>
            </a:pPr>
            <a:r>
              <a:rPr lang="ko-KR" altLang="en-US" dirty="0"/>
              <a:t>필요할 때마다 </a:t>
            </a:r>
            <a:r>
              <a:rPr lang="ko-KR" altLang="en-US" dirty="0" err="1"/>
              <a:t>필드값을</a:t>
            </a:r>
            <a:r>
              <a:rPr lang="ko-KR" altLang="en-US" dirty="0"/>
              <a:t> 계산하여 반환할 수 있다. </a:t>
            </a:r>
          </a:p>
          <a:p>
            <a:pPr eaLnBrk="1" hangingPunct="1">
              <a:defRPr lang="ko-KR" altLang="en-US"/>
            </a:pPr>
            <a:r>
              <a:rPr lang="ko-KR" altLang="en-US" dirty="0"/>
              <a:t>접근자만을 제공하면 자동적으로 읽기만 가능한 필드를 만들 수 있다.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설정자는 변수의 값을 변경하려는 외부의 시도를 주의 깊게 검사할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접근자와 설정자의 장점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63575" y="2969039"/>
            <a:ext cx="7816850" cy="21757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public void</a:t>
            </a:r>
            <a:r>
              <a:rPr lang="ko-KR" altLang="ko-KR" sz="1600" kern="0">
                <a:latin typeface="맑은 고딕"/>
                <a:ea typeface="굴림체"/>
              </a:rPr>
              <a:t> setAge(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int</a:t>
            </a:r>
            <a:r>
              <a:rPr lang="ko-KR" altLang="ko-KR" sz="1600" kern="0">
                <a:latin typeface="맑은 고딕"/>
                <a:ea typeface="굴림체"/>
              </a:rPr>
              <a:t> age)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if</a:t>
            </a:r>
            <a:r>
              <a:rPr lang="ko-KR" altLang="ko-KR" sz="1600" kern="0">
                <a:latin typeface="맑은 고딕"/>
                <a:ea typeface="굴림체"/>
              </a:rPr>
              <a:t>( age &lt; 0 )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	this.age = 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else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휴먼명조"/>
              </a:rPr>
              <a:t>		</a:t>
            </a:r>
            <a:r>
              <a:rPr lang="ko-KR" altLang="ko-KR" sz="1600" kern="0">
                <a:latin typeface="맑은 고딕"/>
                <a:ea typeface="굴림체"/>
              </a:rPr>
              <a:t>this.age = age;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dirty="0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contructor</a:t>
            </a:r>
            <a:r>
              <a:rPr lang="en-US" altLang="ko-KR" dirty="0"/>
              <a:t>): </a:t>
            </a:r>
            <a:r>
              <a:rPr lang="ko-KR" altLang="en-US" dirty="0"/>
              <a:t>객체가 생성될 때에 필드에게 초기값을 제공하고 필요한 초기화 절차를 실행하는 메소드</a:t>
            </a:r>
          </a:p>
        </p:txBody>
      </p:sp>
      <p:pic>
        <p:nvPicPr>
          <p:cNvPr id="6149" name="그림 614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6712" y="2838863"/>
            <a:ext cx="8410575" cy="2952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생성자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082695"/>
            <a:ext cx="9144000" cy="29079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0938" y="2488648"/>
            <a:ext cx="7739062" cy="19526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public class</a:t>
            </a: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 counter;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MyCounter()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	counter =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7003" y="1809474"/>
            <a:ext cx="7739062" cy="2797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args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"객체 1의 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 = "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"객체 2의 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 = "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1의 counter = 1 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2의 counter = 1</a:t>
            </a:r>
          </a:p>
        </p:txBody>
      </p:sp>
      <p:pic>
        <p:nvPicPr>
          <p:cNvPr id="7172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매개변수를 가지는 생성자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0938" y="2488648"/>
            <a:ext cx="7739062" cy="22591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class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counter;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MyCounter(</a:t>
            </a: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Times New Roman"/>
                <a:ea typeface="휴먼명조"/>
                <a:cs typeface="Times New Roman"/>
              </a:rPr>
              <a:t>value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	counter = </a:t>
            </a:r>
            <a:r>
              <a:rPr lang="ko-KR" altLang="ko-KR" sz="1600" b="1" kern="0">
                <a:solidFill>
                  <a:srgbClr val="6A3E3E"/>
                </a:solidFill>
                <a:latin typeface="Times New Roman"/>
                <a:ea typeface="휴먼명조"/>
                <a:cs typeface="Times New Roman"/>
              </a:rPr>
              <a:t>value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7003" y="1809474"/>
            <a:ext cx="7739062" cy="2797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MyCounter(100);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MyCounter(200);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객체 1의 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 = "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obj1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"객체 2의 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 = "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obj2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}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1의 counter = 100 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2의 counter = 200</a:t>
            </a:r>
          </a:p>
        </p:txBody>
      </p:sp>
      <p:pic>
        <p:nvPicPr>
          <p:cNvPr id="7172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884721"/>
            <a:ext cx="9144000" cy="30885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접근 제어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클래스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변수나</a:t>
            </a:r>
            <a:r>
              <a:rPr lang="en-US" altLang="ko-KR" dirty="0"/>
              <a:t> </a:t>
            </a:r>
            <a:r>
              <a:rPr lang="en-US" altLang="ko-KR" dirty="0" err="1"/>
              <a:t>메소드들을</a:t>
            </a:r>
            <a:r>
              <a:rPr lang="en-US" altLang="ko-KR" dirty="0"/>
              <a:t> </a:t>
            </a:r>
            <a:r>
              <a:rPr lang="en-US" altLang="ko-KR" dirty="0" err="1"/>
              <a:t>누구나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있</a:t>
            </a:r>
            <a:r>
              <a:rPr lang="ko-KR" altLang="en-US" dirty="0"/>
              <a:t>게 하면 어떻게 될까</a:t>
            </a:r>
            <a:r>
              <a:rPr lang="en-US" altLang="ko-KR" dirty="0"/>
              <a:t>? -&gt;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문제가</a:t>
            </a:r>
            <a:r>
              <a:rPr lang="en-US" altLang="ko-KR" dirty="0"/>
              <a:t> </a:t>
            </a:r>
            <a:r>
              <a:rPr lang="en-US" altLang="ko-KR" dirty="0" err="1"/>
              <a:t>발생할</a:t>
            </a:r>
            <a:r>
              <a:rPr lang="en-US" altLang="ko-KR" dirty="0"/>
              <a:t> </a:t>
            </a:r>
            <a:r>
              <a:rPr lang="en-US" altLang="ko-KR" dirty="0" err="1"/>
              <a:t>것이다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1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854155"/>
            <a:ext cx="9144000" cy="42098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메소드처럼 생성자도 오버로딩될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생성자 오버로딩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757280" y="2950264"/>
            <a:ext cx="2179983" cy="21613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848690"/>
            <a:ext cx="7739062" cy="59200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Student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Student()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100;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"New Student"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18;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Student(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String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"Student [number="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name="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age="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메소드나 생성자에서 this는 현재 객체를 나타낸다.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this로 현재 객체 나타내기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1860" y="2990022"/>
            <a:ext cx="7739062" cy="3054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this()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494733"/>
            <a:ext cx="7739062" cy="52740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Rectangle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(0, 0, 1,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(0, 0,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...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948565" y="1860719"/>
            <a:ext cx="6857586" cy="43512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선언시 초기화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초기화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19609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굴림체"/>
                <a:cs typeface="굴림"/>
              </a:rPr>
              <a:t> Hotel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008000"/>
                </a:solidFill>
                <a:latin typeface="Century Schoolbook"/>
                <a:ea typeface="굴림체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int </a:t>
            </a:r>
            <a:r>
              <a:rPr lang="ko-KR" altLang="ko-KR" sz="1600" b="1" kern="0">
                <a:latin typeface="Century Schoolbook"/>
                <a:ea typeface="굴림체"/>
                <a:cs typeface="굴림"/>
              </a:rPr>
              <a:t>capacity = 10; 		</a:t>
            </a:r>
            <a:r>
              <a:rPr lang="ko-KR" altLang="ko-KR" sz="1600" b="1" kern="0">
                <a:solidFill>
                  <a:srgbClr val="008000"/>
                </a:solidFill>
                <a:latin typeface="Century Schoolbook"/>
                <a:ea typeface="굴림체"/>
                <a:cs typeface="굴림"/>
              </a:rPr>
              <a:t>// 10</a:t>
            </a:r>
            <a:r>
              <a:rPr lang="ko-KR" altLang="ko-KR" sz="1600" b="1" kern="0">
                <a:solidFill>
                  <a:srgbClr val="008000"/>
                </a:solidFill>
                <a:latin typeface="굴림체"/>
                <a:ea typeface="굴림체"/>
                <a:cs typeface="굴림"/>
              </a:rPr>
              <a:t>으로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굴림체"/>
                <a:ea typeface="굴림"/>
                <a:cs typeface="굴림"/>
              </a:rPr>
              <a:t>private boolean</a:t>
            </a:r>
            <a:r>
              <a:rPr lang="ko-KR" altLang="ko-KR" sz="1600" b="1" kern="0">
                <a:latin typeface="굴림체"/>
                <a:ea typeface="굴림체"/>
                <a:cs typeface="굴림"/>
              </a:rPr>
              <a:t> full = </a:t>
            </a:r>
            <a:r>
              <a:rPr lang="ko-KR" altLang="ko-KR" sz="1600" b="1" kern="0">
                <a:solidFill>
                  <a:srgbClr val="7F0055"/>
                </a:solidFill>
                <a:latin typeface="굴림체"/>
                <a:ea typeface="굴림"/>
                <a:cs typeface="굴림"/>
              </a:rPr>
              <a:t>false</a:t>
            </a:r>
            <a:r>
              <a:rPr lang="ko-KR" altLang="ko-KR" sz="1600" b="1" kern="0">
                <a:latin typeface="굴림체"/>
                <a:ea typeface="굴림체"/>
                <a:cs typeface="굴림"/>
              </a:rPr>
              <a:t>;			</a:t>
            </a:r>
            <a:r>
              <a:rPr lang="ko-KR" altLang="ko-KR" sz="1600" b="1" kern="0">
                <a:solidFill>
                  <a:srgbClr val="008000"/>
                </a:solidFill>
                <a:latin typeface="굴림체"/>
                <a:ea typeface="굴림체"/>
                <a:cs typeface="굴림"/>
              </a:rPr>
              <a:t>// false로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	...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초기화 블록(instance initializer block)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초기화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41889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  	Car()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속도는 "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100;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args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Car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c1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Car();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Car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c2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Car();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기초형 변수가 전달되는 경우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기초형 변수가 전달되는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26447" y="2776330"/>
            <a:ext cx="6691105" cy="21210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 value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inc(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a)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a = a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MyCounterTest1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		MyCounter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10;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		</a:t>
            </a:r>
            <a:r>
              <a:rPr lang="ko-KR" altLang="ko-KR" sz="1600" b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.inc(</a:t>
            </a:r>
            <a:r>
              <a:rPr lang="ko-KR" altLang="ko-KR" sz="1600" b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u="sng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u="sng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"x = "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x = 10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접근 제어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접근 제어</a:t>
            </a:r>
            <a:r>
              <a:rPr lang="en-US" altLang="ko-KR"/>
              <a:t>(access control): </a:t>
            </a:r>
            <a:r>
              <a:rPr lang="ko-KR" altLang="en-US"/>
              <a:t>다른 클래스가 특정한 필드나 메소드에 접근하는 것을 제어하는 것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62" y="2594162"/>
            <a:ext cx="5781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7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객체를 메소드로 전달하게 되면 객체가 복사되어 전달되는 것이 아니고 참조 변수의 값이 복사되어서 전달된다.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객체가 전달되는 경우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27068" y="2687077"/>
            <a:ext cx="6209473" cy="39019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value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inc(MyCounter ctr)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ctr.value = ctr.value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MyCounterTest2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"obj.value = 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.value);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.inc(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"obj.value = 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.value);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obj.value = 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obj.value = 1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배열도 객체이기 때문에 배열을 전달하는 것은 배열 참조 변수를 복사하는 것이다.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배열이 전달되는 경우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01587" y="2588348"/>
            <a:ext cx="6568108" cy="35292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메소드에서 객체 반환하기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7" y="1088886"/>
            <a:ext cx="7739062" cy="5514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  </a:t>
            </a:r>
            <a:r>
              <a:rPr lang="ko-KR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 whosLargest(Box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if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&gt;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else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메소드에서 객체 반환하기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20,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30, 30);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.whosLargest(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"("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","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		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")"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(10,20,50)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972221"/>
            <a:ext cx="9144000" cy="41890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589959"/>
            <a:ext cx="9144000" cy="47382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정적 멤버(static member)</a:t>
            </a:r>
            <a:r>
              <a:rPr lang="ko-KR" altLang="en-US"/>
              <a:t>는</a:t>
            </a:r>
            <a:r>
              <a:rPr lang="en-US" altLang="ko-KR"/>
              <a:t> 모든 객체를 통틀어서 하나만 생성되고 모든 객체가 이것을 공유하게 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</a:t>
            </a:r>
            <a:r>
              <a:rPr lang="en-US" altLang="ko-KR"/>
              <a:t> </a:t>
            </a:r>
            <a:r>
              <a:rPr lang="ko-KR" altLang="en-US"/>
              <a:t>멤버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15837" y="2865332"/>
            <a:ext cx="7512326" cy="2857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클래스의 멤버는 인스턴스 멤버와 정적 멤버로 나누어진다.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멤버 vs 정적 멤버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898580" y="3191703"/>
            <a:ext cx="4352925" cy="211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인스턴스마다 별도로 생성되기 때문에 인스턴스 변수(instance variable)라고도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54815" y="2918498"/>
            <a:ext cx="6634369" cy="27612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멤버 수준에서의 접근 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2490787"/>
            <a:ext cx="8915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변수는 모든 객체에 공통인 변수이다.</a:t>
            </a:r>
          </a:p>
          <a:p>
            <a:pPr>
              <a:defRPr lang="ko-KR" altLang="en-US"/>
            </a:pPr>
            <a:r>
              <a:rPr lang="ko-KR" altLang="en-US"/>
              <a:t>정적 변수는 하나의 클래스에 하나만 존재한다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85021" y="2893805"/>
            <a:ext cx="6766891" cy="30289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51249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시리얼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Car(String m, String c,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 = m;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 = c;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s;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개수를 증가하고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에 대입한다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++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main(String args[])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Car c1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"S600", “white”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, 80); 	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Car c2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"E500", “blue”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, 20); 	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n = Car.numbers;	</a:t>
            </a:r>
            <a:r>
              <a:rPr lang="ko-KR" altLang="ko-KR" sz="1600" b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정적 변수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600" b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지금까지 생성된 자동차 수 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= "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+ n);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지금까지 생성된 자동차 수 = 2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변수와 마찬가지로 메소드도 정적 메소드로 만들 수 있다. </a:t>
            </a:r>
          </a:p>
          <a:p>
            <a:pPr>
              <a:defRPr lang="ko-KR" altLang="en-US"/>
            </a:pPr>
            <a:r>
              <a:rPr lang="ko-KR" altLang="en-US"/>
              <a:t>정적 메소드는 static 수식자를 메소드 앞에 붙이며 클래스 이름을 통하여 호출되어야 한다.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(예) double value = Math.sqrt(9.0);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57691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시리얼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실체화된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Car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객체의 개수를 위한 정적 변수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Car(String m, String c,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 = m;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 = c;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s;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개수를 증가하고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에 대입한다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++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008000"/>
                </a:solidFill>
                <a:latin typeface="굴림"/>
                <a:ea typeface="굴림"/>
                <a:cs typeface="굴림"/>
              </a:rPr>
              <a:t>정적 메소드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getNumberOfCars()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 </a:t>
            </a:r>
            <a:r>
              <a:rPr lang="ko-KR" altLang="ko-KR" sz="1400" b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OK!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main(String args[])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Car c1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"S600", “white”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80); 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Car c2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"E500", “blue”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20); 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n = Car.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getNumberOfCars();	</a:t>
            </a:r>
            <a:r>
              <a:rPr lang="ko-KR" altLang="ko-KR" sz="1400" b="1" i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i="1" kern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정적 메소드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지금까지 생성된 자동차 수 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= "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+ n);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지금까지 생성된 자동차 수 = 2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자바에서는 클래스 안에서 클래스를 정의할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내장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47749" y="2725907"/>
            <a:ext cx="7048500" cy="20011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내장 클래스의 분류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71537" y="2348948"/>
            <a:ext cx="7400925" cy="2590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안에 클래스를 선언하는 경우이다.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내부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310669"/>
            <a:ext cx="9144000" cy="22366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536146"/>
            <a:ext cx="7739062" cy="4485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OuterClass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value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10;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InnerClass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myMethod()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"외부 클래스의 private 변수 값: "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value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OuterClass()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InnerClass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InnerClass();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.myMethod();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  <a:r>
              <a:rPr lang="en-US" altLang="ko-KR" sz="3600"/>
              <a:t> </a:t>
            </a:r>
            <a:endParaRPr lang="ko-KR" altLang="en-US" sz="36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0237" y="1917148"/>
            <a:ext cx="7883525" cy="42239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A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private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a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전용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b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디폴트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 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공용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}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 class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Test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static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void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args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[])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		A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A();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객체 생성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		</a:t>
            </a:r>
            <a:r>
              <a:rPr lang="ko-KR" altLang="ko-KR" sz="1600" strike="sngStrike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strike="sngStrike" kern="0">
                <a:latin typeface="Century Schoolbook"/>
                <a:ea typeface="굴림"/>
                <a:cs typeface="Times New Roman"/>
              </a:rPr>
              <a:t>.a = 10;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전용 멤버는 다른 클래스에서는 접근 안 됨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.b = 20;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디폴트 멤버는 접근할 수 있음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.c = 30;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공용 멤버는 접근할 수 있음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}</a:t>
            </a:r>
            <a:endParaRPr lang="ko-KR" altLang="ko-KR" sz="1600" strike="sngStrike" kern="0">
              <a:latin typeface="Century Schoolbook"/>
              <a:ea typeface="굴림"/>
              <a:cs typeface="Times New Roman"/>
            </a:endParaRP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strike="sngStrike" kern="0">
                <a:latin typeface="Century Schoolbook"/>
                <a:ea typeface="굴림"/>
                <a:cs typeface="Times New Roman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InnerClassTest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OuterClass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outer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OuterClass();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외부 클래스의 private 변수 값: 10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내부 클래스를 사용하는 이유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80222" y="2047361"/>
            <a:ext cx="6846404" cy="35216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  <a:r>
              <a:rPr lang="en-US" altLang="ko-KR" sz="3600"/>
              <a:t> </a:t>
            </a:r>
            <a:endParaRPr lang="ko-KR" altLang="en-US" sz="3600"/>
          </a:p>
        </p:txBody>
      </p:sp>
      <p:pic>
        <p:nvPicPr>
          <p:cNvPr id="39939" name="그림 3993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88673" y="2163011"/>
            <a:ext cx="8166652" cy="3384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 은닉이란 구현의 세부 사항을 클래스 안에 감추는 것이다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정보은닉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76275" y="2535927"/>
            <a:ext cx="8467725" cy="3343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설정자</a:t>
            </a:r>
            <a:r>
              <a:rPr lang="en-US" altLang="ko-KR"/>
              <a:t>(mutator)</a:t>
            </a:r>
          </a:p>
          <a:p>
            <a:pPr lvl="1" eaLnBrk="1" hangingPunct="1">
              <a:defRPr lang="ko-KR" altLang="en-US"/>
            </a:pPr>
            <a:r>
              <a:rPr lang="ko-KR" altLang="en-US"/>
              <a:t>필드의 값을 설정하는 메소드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setXXX() </a:t>
            </a:r>
            <a:r>
              <a:rPr lang="ko-KR" altLang="en-US"/>
              <a:t>형식</a:t>
            </a:r>
          </a:p>
          <a:p>
            <a:pPr eaLnBrk="1" hangingPunct="1">
              <a:defRPr lang="ko-KR" altLang="en-US"/>
            </a:pPr>
            <a:r>
              <a:rPr lang="ko-KR" altLang="en-US"/>
              <a:t>접근자</a:t>
            </a:r>
            <a:r>
              <a:rPr lang="en-US" altLang="ko-KR"/>
              <a:t>(accessor)</a:t>
            </a:r>
          </a:p>
          <a:p>
            <a:pPr lvl="1" eaLnBrk="1" hangingPunct="1">
              <a:defRPr lang="ko-KR" altLang="en-US"/>
            </a:pPr>
            <a:r>
              <a:rPr lang="ko-KR" altLang="en-US"/>
              <a:t>필드의 값을 반환하는 메소드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getXXX() </a:t>
            </a:r>
            <a:r>
              <a:rPr lang="ko-KR" altLang="en-US"/>
              <a:t>형식</a:t>
            </a:r>
          </a:p>
        </p:txBody>
      </p:sp>
      <p:pic>
        <p:nvPicPr>
          <p:cNvPr id="9221" name="그림 922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971261" y="3911185"/>
            <a:ext cx="6352759" cy="25937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0721" y="1826039"/>
            <a:ext cx="7816850" cy="3746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 class</a:t>
            </a:r>
            <a:r>
              <a:rPr lang="ko-KR" altLang="ko-KR" sz="1600" kern="0">
                <a:latin typeface="맑은 고딕"/>
                <a:ea typeface="굴림"/>
              </a:rPr>
              <a:t> Account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int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regNumber;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String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String getName()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return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setName(String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this</a:t>
            </a:r>
            <a:r>
              <a:rPr lang="ko-KR" altLang="ko-KR" sz="1600" kern="0">
                <a:latin typeface="맑은 고딕"/>
                <a:ea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getBalance()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return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setBalance(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this</a:t>
            </a:r>
            <a:r>
              <a:rPr lang="ko-KR" altLang="ko-KR" sz="1600" kern="0">
                <a:latin typeface="맑은 고딕"/>
                <a:ea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864</Words>
  <Application>Microsoft Office PowerPoint</Application>
  <PresentationFormat>화면 슬라이드 쇼(4:3)</PresentationFormat>
  <Paragraphs>380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5" baseType="lpstr">
      <vt:lpstr>MD개성체</vt:lpstr>
      <vt:lpstr>굴림</vt:lpstr>
      <vt:lpstr>굴림체</vt:lpstr>
      <vt:lpstr>맑은 고딕</vt:lpstr>
      <vt:lpstr>휴먼명조</vt:lpstr>
      <vt:lpstr>Arial</vt:lpstr>
      <vt:lpstr>Century Schoolbook</vt:lpstr>
      <vt:lpstr>Comic Sans MS</vt:lpstr>
      <vt:lpstr>Symbol</vt:lpstr>
      <vt:lpstr>Tahoma</vt:lpstr>
      <vt:lpstr>Times New Roman</vt:lpstr>
      <vt:lpstr>Wingdings</vt:lpstr>
      <vt:lpstr>New_Natural01</vt:lpstr>
      <vt:lpstr>PowerPoint 프레젠테이션</vt:lpstr>
      <vt:lpstr>접근 제어</vt:lpstr>
      <vt:lpstr>접근 제어</vt:lpstr>
      <vt:lpstr>멤버 수준에서의 접근 제어</vt:lpstr>
      <vt:lpstr>예제 </vt:lpstr>
      <vt:lpstr>예제 </vt:lpstr>
      <vt:lpstr>정보은닉</vt:lpstr>
      <vt:lpstr>설정자와 접근자</vt:lpstr>
      <vt:lpstr>설정자와 접근자</vt:lpstr>
      <vt:lpstr>예제</vt:lpstr>
      <vt:lpstr>설정자와 접근자는 왜 사용하는가?</vt:lpstr>
      <vt:lpstr>접근자와 설정자의 장점 예제</vt:lpstr>
      <vt:lpstr>생성자</vt:lpstr>
      <vt:lpstr>생성자 정의</vt:lpstr>
      <vt:lpstr>생성자의 예</vt:lpstr>
      <vt:lpstr>생성자의 예</vt:lpstr>
      <vt:lpstr>매개변수를 가지는 생성자</vt:lpstr>
      <vt:lpstr>생성자의 예</vt:lpstr>
      <vt:lpstr>PowerPoint 프레젠테이션</vt:lpstr>
      <vt:lpstr>PowerPoint 프레젠테이션</vt:lpstr>
      <vt:lpstr>생성자 오버로딩</vt:lpstr>
      <vt:lpstr>예제</vt:lpstr>
      <vt:lpstr>this로 현재 객체 나타내기</vt:lpstr>
      <vt:lpstr>this()</vt:lpstr>
      <vt:lpstr>PowerPoint 프레젠테이션</vt:lpstr>
      <vt:lpstr>필드 초기화 방법</vt:lpstr>
      <vt:lpstr>필드 초기화 방법</vt:lpstr>
      <vt:lpstr>메소드로 기초형 변수가 전달되는 경우</vt:lpstr>
      <vt:lpstr>예제</vt:lpstr>
      <vt:lpstr>메소드로 객체가 전달되는 경우</vt:lpstr>
      <vt:lpstr>예제</vt:lpstr>
      <vt:lpstr>메소드로 배열이 전달되는 경우</vt:lpstr>
      <vt:lpstr>메소드에서 객체 반환하기 </vt:lpstr>
      <vt:lpstr>메소드에서 객체 반환하기 </vt:lpstr>
      <vt:lpstr>PowerPoint 프레젠테이션</vt:lpstr>
      <vt:lpstr>PowerPoint 프레젠테이션</vt:lpstr>
      <vt:lpstr>정적 멤버</vt:lpstr>
      <vt:lpstr>인스턴스 멤버 vs 정적 멤버</vt:lpstr>
      <vt:lpstr>인스턴스 변수</vt:lpstr>
      <vt:lpstr>정적 변수</vt:lpstr>
      <vt:lpstr>정적 변수 예제</vt:lpstr>
      <vt:lpstr>SOLUTION </vt:lpstr>
      <vt:lpstr>정적 메소드</vt:lpstr>
      <vt:lpstr>정적 변수 예제</vt:lpstr>
      <vt:lpstr>정적 변수 예제 </vt:lpstr>
      <vt:lpstr>내장 클래스</vt:lpstr>
      <vt:lpstr>내장 클래스의 분류</vt:lpstr>
      <vt:lpstr>내부 클래스</vt:lpstr>
      <vt:lpstr>정적 변수 예제</vt:lpstr>
      <vt:lpstr>정적 변수 예제 </vt:lpstr>
      <vt:lpstr>내부 클래스를 사용하는 이유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111 Yukari</cp:lastModifiedBy>
  <cp:revision>596</cp:revision>
  <dcterms:created xsi:type="dcterms:W3CDTF">2007-06-29T06:43:39Z</dcterms:created>
  <dcterms:modified xsi:type="dcterms:W3CDTF">2019-10-03T10:45:04Z</dcterms:modified>
</cp:coreProperties>
</file>