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10" r:id="rId10"/>
    <p:sldId id="346" r:id="rId11"/>
    <p:sldId id="311" r:id="rId12"/>
    <p:sldId id="347" r:id="rId13"/>
    <p:sldId id="314" r:id="rId14"/>
    <p:sldId id="315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06" r:id="rId4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8" d="100"/>
          <a:sy n="108" d="100"/>
        </p:scale>
        <p:origin x="-1746" y="-9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4"/>
        <p:guide pos="211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0910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87592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14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오류처리하기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91" y="2206783"/>
            <a:ext cx="7592368" cy="268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362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28" y="1987007"/>
            <a:ext cx="6910835" cy="29199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BadIndex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[] array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[10];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r>
              <a:rPr lang="en-US" altLang="ko-KR" sz="1400" dirty="0">
                <a:latin typeface="+mn-lt"/>
              </a:rPr>
              <a:t>			array[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0;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result</a:t>
            </a:r>
            <a:r>
              <a:rPr lang="en-US" altLang="ko-KR" sz="1400" dirty="0">
                <a:latin typeface="+mn-lt"/>
              </a:rPr>
              <a:t> = array[12];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과연 이 문장이 실행될까요</a:t>
            </a:r>
            <a:r>
              <a:rPr lang="en-US" altLang="ko-KR" sz="1400" dirty="0">
                <a:latin typeface="+mn-lt"/>
              </a:rPr>
              <a:t>?");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예외의 예</a:t>
            </a:r>
          </a:p>
        </p:txBody>
      </p:sp>
      <p:sp>
        <p:nvSpPr>
          <p:cNvPr id="1373189" name="Line 5"/>
          <p:cNvSpPr>
            <a:spLocks noChangeShapeType="1"/>
          </p:cNvSpPr>
          <p:nvPr/>
        </p:nvSpPr>
        <p:spPr bwMode="auto">
          <a:xfrm>
            <a:off x="2981325" y="3603782"/>
            <a:ext cx="411659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3190" name="Freeform 6"/>
          <p:cNvSpPr>
            <a:spLocks/>
          </p:cNvSpPr>
          <p:nvPr/>
        </p:nvSpPr>
        <p:spPr bwMode="auto">
          <a:xfrm>
            <a:off x="1647825" y="3187111"/>
            <a:ext cx="1333500" cy="1798638"/>
          </a:xfrm>
          <a:custGeom>
            <a:avLst/>
            <a:gdLst>
              <a:gd name="T0" fmla="*/ 840 w 840"/>
              <a:gd name="T1" fmla="*/ 0 h 1133"/>
              <a:gd name="T2" fmla="*/ 223 w 840"/>
              <a:gd name="T3" fmla="*/ 224 h 1133"/>
              <a:gd name="T4" fmla="*/ 17 w 840"/>
              <a:gd name="T5" fmla="*/ 896 h 1133"/>
              <a:gd name="T6" fmla="*/ 323 w 840"/>
              <a:gd name="T7" fmla="*/ 1133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0" h="1133">
                <a:moveTo>
                  <a:pt x="840" y="0"/>
                </a:moveTo>
                <a:cubicBezTo>
                  <a:pt x="600" y="37"/>
                  <a:pt x="360" y="75"/>
                  <a:pt x="223" y="224"/>
                </a:cubicBezTo>
                <a:cubicBezTo>
                  <a:pt x="86" y="373"/>
                  <a:pt x="0" y="745"/>
                  <a:pt x="17" y="896"/>
                </a:cubicBezTo>
                <a:cubicBezTo>
                  <a:pt x="34" y="1047"/>
                  <a:pt x="178" y="1090"/>
                  <a:pt x="323" y="113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312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428" y="1987006"/>
            <a:ext cx="6910835" cy="34631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BadIndex2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[] array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[10];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r>
              <a:rPr lang="en-US" altLang="ko-KR" sz="1400" dirty="0">
                <a:latin typeface="+mn-lt"/>
              </a:rPr>
              <a:t>			array[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0;</a:t>
            </a:r>
          </a:p>
          <a:p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>
                <a:latin typeface="+mn-lt"/>
              </a:rPr>
              <a:t>result</a:t>
            </a:r>
            <a:r>
              <a:rPr lang="en-US" altLang="ko-KR" sz="1400" dirty="0">
                <a:latin typeface="+mn-lt"/>
              </a:rPr>
              <a:t> = array[12];</a:t>
            </a:r>
          </a:p>
          <a:p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ArrayIndexOutOfBoundsException</a:t>
            </a:r>
            <a:r>
              <a:rPr lang="en-US" altLang="ko-KR" sz="1400" dirty="0">
                <a:latin typeface="+mn-lt"/>
              </a:rPr>
              <a:t> e) {</a:t>
            </a:r>
          </a:p>
          <a:p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배열의 인덱스가 잘못되었습니다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과연 이 문장이 실행될까요</a:t>
            </a:r>
            <a:r>
              <a:rPr lang="en-US" altLang="ko-KR" sz="1400" dirty="0">
                <a:latin typeface="+mn-lt"/>
              </a:rPr>
              <a:t>?");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try-catch </a:t>
            </a:r>
            <a:r>
              <a:rPr lang="ko-KR" altLang="en-US" sz="3600" dirty="0" smtClean="0"/>
              <a:t>블록으로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예외 처리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550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try/catch </a:t>
            </a:r>
            <a:r>
              <a:rPr lang="ko-KR" altLang="en-US" sz="3600"/>
              <a:t>블록에서의 실행 흐름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35" y="2500831"/>
            <a:ext cx="8265059" cy="30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9178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endParaRPr lang="ko-KR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927" y="1911743"/>
            <a:ext cx="8274699" cy="26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456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 smtClean="0"/>
              <a:t>문장은 </a:t>
            </a:r>
            <a:r>
              <a:rPr lang="ko-KR" altLang="en-US" dirty="0"/>
              <a:t>문장의 끝에서 리소스들이 자동으로 </a:t>
            </a:r>
            <a:r>
              <a:rPr lang="ko-KR" altLang="en-US" dirty="0" err="1"/>
              <a:t>닫혀지게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try-with-resources </a:t>
            </a:r>
            <a:r>
              <a:rPr lang="ko-KR" altLang="en-US" dirty="0" smtClean="0"/>
              <a:t>문장은 </a:t>
            </a:r>
            <a:r>
              <a:rPr lang="en-US" altLang="ko-KR" dirty="0" smtClean="0"/>
              <a:t>Java </a:t>
            </a:r>
            <a:r>
              <a:rPr lang="en-US" altLang="ko-KR" dirty="0"/>
              <a:t>SE 7</a:t>
            </a:r>
            <a:r>
              <a:rPr lang="ko-KR" altLang="en-US" dirty="0"/>
              <a:t>버전부터 추가되었다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try-with-resources </a:t>
            </a:r>
            <a:r>
              <a:rPr lang="ko-KR" altLang="en-US" b="0" dirty="0"/>
              <a:t>문장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849" y="3646003"/>
            <a:ext cx="8039477" cy="14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577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2173487"/>
            <a:ext cx="7747000" cy="28511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ArrayList</a:t>
            </a:r>
            <a:r>
              <a:rPr lang="en-US" altLang="ko-KR" sz="1600" dirty="0" smtClean="0">
                <a:latin typeface="+mn-lt"/>
              </a:rPr>
              <a:t>&lt;String&gt; list = new </a:t>
            </a:r>
            <a:r>
              <a:rPr lang="en-US" altLang="ko-KR" sz="1600" dirty="0" err="1" smtClean="0">
                <a:latin typeface="+mn-lt"/>
              </a:rPr>
              <a:t>ArrayList</a:t>
            </a:r>
            <a:r>
              <a:rPr lang="en-US" altLang="ko-KR" sz="1600" dirty="0" smtClean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list.add</a:t>
            </a:r>
            <a:r>
              <a:rPr lang="en-US" altLang="ko-KR" sz="1600" dirty="0" smtClean="0">
                <a:latin typeface="+mn-lt"/>
              </a:rPr>
              <a:t>(“</a:t>
            </a:r>
            <a:r>
              <a:rPr lang="en-US" altLang="ko-KR" sz="1600" dirty="0" err="1" smtClean="0">
                <a:latin typeface="+mn-lt"/>
              </a:rPr>
              <a:t>item1</a:t>
            </a:r>
            <a:r>
              <a:rPr lang="en-US" altLang="ko-KR" sz="1600" dirty="0" smtClean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list.add</a:t>
            </a:r>
            <a:r>
              <a:rPr lang="en-US" altLang="ko-KR" sz="1600" dirty="0" smtClean="0">
                <a:latin typeface="+mn-lt"/>
              </a:rPr>
              <a:t>(“</a:t>
            </a:r>
            <a:r>
              <a:rPr lang="en-US" altLang="ko-KR" sz="1600" dirty="0" err="1" smtClean="0">
                <a:latin typeface="+mn-lt"/>
              </a:rPr>
              <a:t>item2</a:t>
            </a:r>
            <a:r>
              <a:rPr lang="en-US" altLang="ko-KR" sz="1600" dirty="0" smtClean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err="1" smtClean="0">
                <a:latin typeface="+mn-lt"/>
              </a:rPr>
              <a:t>list.add</a:t>
            </a:r>
            <a:r>
              <a:rPr lang="en-US" altLang="ko-KR" sz="1600" dirty="0" smtClean="0">
                <a:latin typeface="+mn-lt"/>
              </a:rPr>
              <a:t>(“</a:t>
            </a:r>
            <a:r>
              <a:rPr lang="en-US" altLang="ko-KR" sz="1600" dirty="0" err="1" smtClean="0">
                <a:latin typeface="+mn-lt"/>
              </a:rPr>
              <a:t>item3</a:t>
            </a:r>
            <a:r>
              <a:rPr lang="en-US" altLang="ko-KR" sz="1600" dirty="0" smtClean="0">
                <a:latin typeface="+mn-lt"/>
              </a:rPr>
              <a:t>”); 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try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lt"/>
              </a:rPr>
              <a:t>PrintWriter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 output = new 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lt"/>
              </a:rPr>
              <a:t>PrintWriter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("</a:t>
            </a:r>
            <a:r>
              <a:rPr lang="en-US" altLang="ko-KR" sz="1600" dirty="0" err="1" smtClean="0">
                <a:solidFill>
                  <a:srgbClr val="FF0000"/>
                </a:solidFill>
                <a:latin typeface="+mn-lt"/>
              </a:rPr>
              <a:t>myoutput.txt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"))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for (String s : list)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	</a:t>
            </a:r>
            <a:r>
              <a:rPr lang="en-US" altLang="ko-KR" sz="1600" dirty="0" err="1" smtClean="0">
                <a:latin typeface="+mn-lt"/>
              </a:rPr>
              <a:t>output.println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dirty="0" err="1" smtClean="0">
                <a:latin typeface="+mn-lt"/>
              </a:rPr>
              <a:t>s.toLowerCase</a:t>
            </a:r>
            <a:r>
              <a:rPr lang="en-US" altLang="ko-KR" sz="1600" dirty="0" smtClean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95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종류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466" y="1646174"/>
            <a:ext cx="7818048" cy="35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8687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종류</a:t>
            </a:r>
            <a:endParaRPr lang="ko-KR" altLang="en-US" dirty="0"/>
          </a:p>
        </p:txBody>
      </p:sp>
      <p:pic>
        <p:nvPicPr>
          <p:cNvPr id="15361" name="_x244976584" descr="EMB00004200ba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1104" y="1625096"/>
            <a:ext cx="6355533" cy="446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178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다형성의</a:t>
            </a:r>
            <a:r>
              <a:rPr lang="ko-KR" altLang="en-US" dirty="0"/>
              <a:t> 원칙에 따라 상위 클래스의 참조 변수는 하위 클래스의 객체를 참조할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ko-KR" altLang="en-US" dirty="0"/>
              <a:t>이것은 </a:t>
            </a:r>
            <a:r>
              <a:rPr lang="en-US" altLang="ko-KR" dirty="0"/>
              <a:t>catch </a:t>
            </a:r>
            <a:r>
              <a:rPr lang="ko-KR" altLang="en-US" dirty="0"/>
              <a:t>블록에서 예외를 잡을 때 유용하다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다형성과</a:t>
            </a:r>
            <a:r>
              <a:rPr lang="ko-KR" altLang="en-US" dirty="0" smtClean="0"/>
              <a:t> 예외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9994" y="3055026"/>
            <a:ext cx="3820561" cy="320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62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사는 세상은 완벽하지 </a:t>
            </a:r>
            <a:r>
              <a:rPr lang="ko-KR" altLang="en-US" dirty="0" smtClean="0"/>
              <a:t>않다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9422" y="2636681"/>
            <a:ext cx="4290156" cy="27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1014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다형성과</a:t>
            </a:r>
            <a:r>
              <a:rPr lang="ko-KR" altLang="en-US" dirty="0" smtClean="0"/>
              <a:t> 예외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757027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		// </a:t>
            </a:r>
            <a:r>
              <a:rPr lang="ko-KR" altLang="en-US" sz="1600" dirty="0">
                <a:latin typeface="+mn-lt"/>
              </a:rPr>
              <a:t>예외를 발생하는 </a:t>
            </a:r>
            <a:r>
              <a:rPr lang="ko-KR" altLang="en-US" sz="1600" dirty="0" err="1">
                <a:latin typeface="+mn-lt"/>
              </a:rPr>
              <a:t>메소드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의 하위 클래스를 모두 잡을 수 있다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17724" y="3892136"/>
            <a:ext cx="7747000" cy="1846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(Exception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//Exception</a:t>
            </a:r>
            <a:r>
              <a:rPr lang="ko-KR" altLang="en-US" sz="1600" dirty="0">
                <a:latin typeface="+mn-lt"/>
              </a:rPr>
              <a:t>의 모든 하위 클래스를 잡을 수 있으나 분간할 수 없다</a:t>
            </a:r>
            <a:r>
              <a:rPr lang="en-US" altLang="ko-KR" sz="1600" dirty="0">
                <a:latin typeface="+mn-lt"/>
              </a:rPr>
              <a:t>.!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10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다형성과</a:t>
            </a:r>
            <a:r>
              <a:rPr lang="ko-KR" altLang="en-US" dirty="0" smtClean="0"/>
              <a:t> 예외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312752"/>
            <a:ext cx="7747000" cy="22905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만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ko-KR" altLang="en-US" sz="1600" dirty="0">
                <a:latin typeface="+mn-lt"/>
              </a:rPr>
              <a:t>을 제외한 나머지 예외들이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17724" y="3892136"/>
            <a:ext cx="7747000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getInput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모든 </a:t>
            </a:r>
            <a:r>
              <a:rPr lang="en-US" altLang="ko-KR" sz="1600" dirty="0" err="1">
                <a:latin typeface="+mn-lt"/>
              </a:rPr>
              <a:t>NumberException</a:t>
            </a:r>
            <a:r>
              <a:rPr lang="ko-KR" altLang="en-US" sz="1600" dirty="0">
                <a:latin typeface="+mn-lt"/>
              </a:rPr>
              <a:t>이 잡힌다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TooSmallException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//</a:t>
            </a:r>
            <a:r>
              <a:rPr lang="ko-KR" altLang="en-US" sz="1600" dirty="0">
                <a:latin typeface="+mn-lt"/>
              </a:rPr>
              <a:t>아무 것도 잡히지 않는다</a:t>
            </a:r>
            <a:r>
              <a:rPr lang="en-US" altLang="ko-KR" sz="1600" dirty="0">
                <a:latin typeface="+mn-lt"/>
              </a:rPr>
              <a:t>!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18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throws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메소드한테</a:t>
            </a:r>
            <a:r>
              <a:rPr lang="ko-KR" altLang="en-US" dirty="0"/>
              <a:t> 예외 처리를 </a:t>
            </a:r>
            <a:r>
              <a:rPr lang="ko-KR" altLang="en-US" dirty="0" smtClean="0"/>
              <a:t>맡길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096" y="2874617"/>
            <a:ext cx="7131632" cy="259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329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17724" y="1764572"/>
            <a:ext cx="7747000" cy="24000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writeList</a:t>
            </a:r>
            <a:r>
              <a:rPr lang="en-US" altLang="ko-KR" sz="1600" dirty="0">
                <a:latin typeface="+mn-lt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+mn-lt"/>
              </a:rPr>
              <a:t>throws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IOException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{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 smtClean="0">
                <a:latin typeface="+mn-lt"/>
              </a:rPr>
              <a:t>PrintWriter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PrintWriter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outfile.txt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i="1" dirty="0">
                <a:latin typeface="+mn-lt"/>
              </a:rPr>
              <a:t>SIZE;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out.println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배열 원소 </a:t>
            </a:r>
            <a:r>
              <a:rPr lang="en-US" altLang="ko-KR" sz="1600" dirty="0">
                <a:latin typeface="+mn-lt"/>
              </a:rPr>
              <a:t>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+ " = " + list[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4155541" y="1448554"/>
            <a:ext cx="633742" cy="316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004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4031" y="3015183"/>
            <a:ext cx="5188844" cy="342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 err="1"/>
              <a:t>메소드</a:t>
            </a:r>
            <a:r>
              <a:rPr lang="ko-KR" altLang="en-US" dirty="0"/>
              <a:t> 안에서 예외가 발생하면 런타임 시스템은 그 </a:t>
            </a:r>
            <a:r>
              <a:rPr lang="ko-KR" altLang="en-US" dirty="0" err="1"/>
              <a:t>메소드</a:t>
            </a:r>
            <a:r>
              <a:rPr lang="ko-KR" altLang="en-US" dirty="0"/>
              <a:t> 안에 예외 </a:t>
            </a:r>
            <a:r>
              <a:rPr lang="ko-KR" altLang="en-US" dirty="0" smtClean="0"/>
              <a:t>처리기가 있는 </a:t>
            </a:r>
            <a:r>
              <a:rPr lang="ko-KR" altLang="en-US" dirty="0"/>
              <a:t>지를 살핀다</a:t>
            </a:r>
            <a:r>
              <a:rPr lang="en-US" altLang="ko-KR" dirty="0"/>
              <a:t>. </a:t>
            </a:r>
            <a:r>
              <a:rPr lang="ko-KR" altLang="en-US" dirty="0"/>
              <a:t>만약 그 자리에 예외 처리기가 없다면 호출 </a:t>
            </a:r>
            <a:r>
              <a:rPr lang="ko-KR" altLang="en-US" dirty="0" err="1"/>
              <a:t>스택</a:t>
            </a:r>
            <a:r>
              <a:rPr lang="en-US" altLang="ko-KR" dirty="0"/>
              <a:t>(call stack)</a:t>
            </a:r>
            <a:r>
              <a:rPr lang="ko-KR" altLang="en-US" dirty="0"/>
              <a:t>에 </a:t>
            </a:r>
            <a:r>
              <a:rPr lang="ko-KR" altLang="en-US" dirty="0" smtClean="0"/>
              <a:t>있는 상위 </a:t>
            </a:r>
            <a:r>
              <a:rPr lang="ko-KR" altLang="en-US" dirty="0" err="1"/>
              <a:t>메소드를</a:t>
            </a:r>
            <a:r>
              <a:rPr lang="ko-KR" altLang="en-US" dirty="0"/>
              <a:t> 조사하게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에외를</a:t>
            </a:r>
            <a:r>
              <a:rPr lang="ko-KR" altLang="en-US" dirty="0" smtClean="0"/>
              <a:t> 처리하는 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66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예외를 처리하여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290527"/>
            <a:ext cx="7747000" cy="31234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Test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	</a:t>
            </a:r>
            <a:r>
              <a:rPr lang="en-US" altLang="ko-KR" sz="1600" dirty="0" err="1" smtClean="0">
                <a:latin typeface="+mn-lt"/>
              </a:rPr>
              <a:t>System.</a:t>
            </a:r>
            <a:r>
              <a:rPr lang="en-US" altLang="ko-KR" sz="1600" i="1" dirty="0" err="1" smtClean="0">
                <a:latin typeface="+mn-lt"/>
              </a:rPr>
              <a:t>out</a:t>
            </a:r>
            <a:r>
              <a:rPr lang="en-US" altLang="ko-KR" sz="1600" dirty="0" err="1" smtClean="0">
                <a:latin typeface="+mn-lt"/>
              </a:rPr>
              <a:t>.println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i="1" dirty="0" err="1" smtClean="0">
                <a:latin typeface="+mn-lt"/>
              </a:rPr>
              <a:t>readString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</a:t>
            </a:r>
            <a:r>
              <a:rPr lang="en-US" altLang="ko-KR" sz="1600" dirty="0" err="1">
                <a:latin typeface="+mn-lt"/>
              </a:rPr>
              <a:t>readString</a:t>
            </a:r>
            <a:r>
              <a:rPr lang="en-US" altLang="ko-KR" sz="16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	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[100];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	</a:t>
            </a:r>
            <a:r>
              <a:rPr lang="en-US" altLang="ko-KR" sz="1600" dirty="0" err="1" smtClean="0">
                <a:latin typeface="+mn-lt"/>
              </a:rPr>
              <a:t>System.</a:t>
            </a:r>
            <a:r>
              <a:rPr lang="en-US" altLang="ko-KR" sz="1600" i="1" dirty="0" err="1" smtClean="0">
                <a:latin typeface="+mn-lt"/>
              </a:rPr>
              <a:t>out</a:t>
            </a:r>
            <a:r>
              <a:rPr lang="en-US" altLang="ko-KR" sz="1600" dirty="0" err="1" smtClean="0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문자열을 입력하시오</a:t>
            </a:r>
            <a:r>
              <a:rPr lang="en-US" altLang="ko-KR" sz="1600" dirty="0">
                <a:latin typeface="+mn-lt"/>
              </a:rPr>
              <a:t>:");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u="dbl" dirty="0" smtClean="0">
                <a:latin typeface="+mn-lt"/>
              </a:rPr>
              <a:t>		</a:t>
            </a:r>
            <a:r>
              <a:rPr lang="en-US" altLang="ko-KR" sz="1600" u="dbl" dirty="0" err="1" smtClean="0">
                <a:latin typeface="+mn-lt"/>
              </a:rPr>
              <a:t>System.</a:t>
            </a:r>
            <a:r>
              <a:rPr lang="en-US" altLang="ko-KR" sz="1600" i="1" u="dbl" dirty="0" err="1" smtClean="0">
                <a:latin typeface="+mn-lt"/>
              </a:rPr>
              <a:t>in</a:t>
            </a:r>
            <a:r>
              <a:rPr lang="en-US" altLang="ko-KR" sz="1600" u="dbl" dirty="0" err="1" smtClean="0">
                <a:latin typeface="+mn-lt"/>
              </a:rPr>
              <a:t>.read</a:t>
            </a:r>
            <a:r>
              <a:rPr lang="en-US" altLang="ko-KR" sz="1600" u="dbl" dirty="0" smtClean="0">
                <a:latin typeface="+mn-lt"/>
              </a:rPr>
              <a:t>(</a:t>
            </a:r>
            <a:r>
              <a:rPr lang="en-US" altLang="ko-KR" sz="1600" u="dbl" dirty="0" err="1" smtClean="0">
                <a:latin typeface="+mn-lt"/>
              </a:rPr>
              <a:t>buf</a:t>
            </a:r>
            <a:r>
              <a:rPr lang="en-US" altLang="ko-KR" sz="1600" u="dbl" dirty="0">
                <a:latin typeface="+mn-lt"/>
              </a:rPr>
              <a:t>)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	return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1404" y="5413972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Exception in thread "main" </a:t>
            </a:r>
            <a:r>
              <a:rPr lang="en-US" altLang="ko-KR" sz="1400" dirty="0" err="1"/>
              <a:t>java.lang.Error</a:t>
            </a:r>
            <a:r>
              <a:rPr lang="en-US" altLang="ko-KR" sz="1400" dirty="0"/>
              <a:t>: Unresolved compilation problem: </a:t>
            </a:r>
          </a:p>
          <a:p>
            <a:pPr marL="0" indent="0" latinLnBrk="1">
              <a:buNone/>
            </a:pPr>
            <a:r>
              <a:rPr lang="en-US" altLang="ko-KR" sz="1400" dirty="0"/>
              <a:t>	Unhandled exception type </a:t>
            </a:r>
            <a:r>
              <a:rPr lang="en-US" altLang="ko-KR" sz="1400" dirty="0" err="1"/>
              <a:t>IOException</a:t>
            </a:r>
            <a:endParaRPr lang="en-US" altLang="ko-KR" sz="1400" dirty="0"/>
          </a:p>
          <a:p>
            <a:pPr marL="0" indent="0" latinLnBrk="1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Test.readString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Test.java:9</a:t>
            </a:r>
            <a:r>
              <a:rPr lang="en-US" altLang="ko-KR" sz="1400" dirty="0"/>
              <a:t>)</a:t>
            </a:r>
          </a:p>
          <a:p>
            <a:pPr marL="0" indent="0" latinLnBrk="1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Test.main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Test.java:3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2166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01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41102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import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java.io.IOException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class</a:t>
            </a:r>
            <a:r>
              <a:rPr lang="en-US" altLang="ko-KR" sz="1600" dirty="0" smtClean="0">
                <a:latin typeface="+mj-ea"/>
                <a:ea typeface="+mj-ea"/>
              </a:rPr>
              <a:t> Test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static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void</a:t>
            </a:r>
            <a:r>
              <a:rPr lang="en-US" altLang="ko-KR" sz="1600" dirty="0" smtClean="0">
                <a:latin typeface="+mj-ea"/>
                <a:ea typeface="+mj-ea"/>
              </a:rPr>
              <a:t> main(String[] </a:t>
            </a:r>
            <a:r>
              <a:rPr lang="en-US" altLang="ko-KR" sz="1600" dirty="0" err="1" smtClean="0">
                <a:latin typeface="+mj-ea"/>
                <a:ea typeface="+mj-ea"/>
              </a:rPr>
              <a:t>args</a:t>
            </a:r>
            <a:r>
              <a:rPr lang="en-US" altLang="ko-KR" sz="1600" dirty="0" smtClean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	try</a:t>
            </a:r>
            <a:r>
              <a:rPr lang="en-US" altLang="ko-KR" sz="1600" dirty="0" smtClean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i="1" dirty="0" err="1" smtClean="0">
                <a:latin typeface="+mj-ea"/>
                <a:ea typeface="+mj-ea"/>
              </a:rPr>
              <a:t>readString</a:t>
            </a:r>
            <a:r>
              <a:rPr lang="en-US" altLang="ko-KR" sz="1600" dirty="0" smtClean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} </a:t>
            </a:r>
            <a:r>
              <a:rPr lang="en-US" altLang="ko-KR" sz="1600" b="1" dirty="0" smtClean="0">
                <a:latin typeface="+mj-ea"/>
                <a:ea typeface="+mj-ea"/>
              </a:rPr>
              <a:t>catch</a:t>
            </a:r>
            <a:r>
              <a:rPr lang="en-US" altLang="ko-KR" sz="1600" dirty="0" smtClean="0">
                <a:latin typeface="+mj-ea"/>
                <a:ea typeface="+mj-ea"/>
              </a:rPr>
              <a:t> (</a:t>
            </a:r>
            <a:r>
              <a:rPr lang="en-US" altLang="ko-KR" sz="1600" dirty="0" err="1" smtClean="0">
                <a:latin typeface="+mj-ea"/>
                <a:ea typeface="+mj-ea"/>
              </a:rPr>
              <a:t>IOException</a:t>
            </a:r>
            <a:r>
              <a:rPr lang="en-US" altLang="ko-KR" sz="1600" dirty="0" smtClean="0">
                <a:latin typeface="+mj-ea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e.getMessage</a:t>
            </a:r>
            <a:r>
              <a:rPr lang="en-US" altLang="ko-KR" sz="1600" dirty="0" smtClean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		</a:t>
            </a:r>
            <a:r>
              <a:rPr lang="en-US" altLang="ko-KR" sz="1600" dirty="0" err="1" smtClean="0">
                <a:latin typeface="+mj-ea"/>
                <a:ea typeface="+mj-ea"/>
              </a:rPr>
              <a:t>e.printStackTrace</a:t>
            </a:r>
            <a:r>
              <a:rPr lang="en-US" altLang="ko-KR" sz="1600" dirty="0" smtClean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public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static</a:t>
            </a:r>
            <a:r>
              <a:rPr lang="en-US" altLang="ko-KR" sz="1600" dirty="0" smtClean="0">
                <a:latin typeface="+mj-ea"/>
                <a:ea typeface="+mj-ea"/>
              </a:rPr>
              <a:t> String </a:t>
            </a:r>
            <a:r>
              <a:rPr lang="en-US" altLang="ko-KR" sz="1600" dirty="0" err="1" smtClean="0">
                <a:latin typeface="+mj-ea"/>
                <a:ea typeface="+mj-ea"/>
              </a:rPr>
              <a:t>readString</a:t>
            </a:r>
            <a:r>
              <a:rPr lang="en-US" altLang="ko-KR" sz="1600" dirty="0" smtClean="0">
                <a:latin typeface="+mj-ea"/>
                <a:ea typeface="+mj-ea"/>
              </a:rPr>
              <a:t>() </a:t>
            </a:r>
            <a:r>
              <a:rPr lang="en-US" altLang="ko-KR" sz="1600" b="1" dirty="0" smtClean="0">
                <a:latin typeface="+mj-ea"/>
                <a:ea typeface="+mj-ea"/>
              </a:rPr>
              <a:t>throws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IOException</a:t>
            </a:r>
            <a:r>
              <a:rPr lang="en-US" altLang="ko-KR" sz="1600" dirty="0" smtClean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byte</a:t>
            </a:r>
            <a:r>
              <a:rPr lang="en-US" altLang="ko-KR" sz="1600" dirty="0" smtClean="0">
                <a:latin typeface="+mj-ea"/>
                <a:ea typeface="+mj-ea"/>
              </a:rPr>
              <a:t>[] </a:t>
            </a:r>
            <a:r>
              <a:rPr lang="en-US" altLang="ko-KR" sz="1600" dirty="0" err="1" smtClean="0">
                <a:latin typeface="+mj-ea"/>
                <a:ea typeface="+mj-ea"/>
              </a:rPr>
              <a:t>buf</a:t>
            </a:r>
            <a:r>
              <a:rPr lang="en-US" altLang="ko-KR" sz="1600" dirty="0" smtClean="0">
                <a:latin typeface="+mj-ea"/>
                <a:ea typeface="+mj-ea"/>
              </a:rPr>
              <a:t> = </a:t>
            </a:r>
            <a:r>
              <a:rPr lang="en-US" altLang="ko-KR" sz="1600" b="1" dirty="0" smtClean="0">
                <a:latin typeface="+mj-ea"/>
                <a:ea typeface="+mj-ea"/>
              </a:rPr>
              <a:t>new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byte</a:t>
            </a:r>
            <a:r>
              <a:rPr lang="en-US" altLang="ko-KR" sz="1600" dirty="0" smtClean="0">
                <a:latin typeface="+mj-ea"/>
                <a:ea typeface="+mj-ea"/>
              </a:rPr>
              <a:t>[100];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out</a:t>
            </a:r>
            <a:r>
              <a:rPr lang="en-US" altLang="ko-KR" sz="1600" dirty="0" err="1" smtClean="0">
                <a:latin typeface="+mj-ea"/>
                <a:ea typeface="+mj-ea"/>
              </a:rPr>
              <a:t>.println</a:t>
            </a:r>
            <a:r>
              <a:rPr lang="en-US" altLang="ko-KR" sz="1600" dirty="0" smtClean="0">
                <a:latin typeface="+mj-ea"/>
                <a:ea typeface="+mj-ea"/>
              </a:rPr>
              <a:t>("</a:t>
            </a:r>
            <a:r>
              <a:rPr lang="ko-KR" altLang="en-US" sz="1600" dirty="0" smtClean="0">
                <a:latin typeface="+mj-ea"/>
                <a:ea typeface="+mj-ea"/>
              </a:rPr>
              <a:t>문자열을 입력하시오</a:t>
            </a:r>
            <a:r>
              <a:rPr lang="en-US" altLang="ko-KR" sz="1600" dirty="0" smtClean="0">
                <a:latin typeface="+mj-ea"/>
                <a:ea typeface="+mj-ea"/>
              </a:rPr>
              <a:t>:");</a:t>
            </a:r>
            <a:endParaRPr lang="ko-KR" altLang="en-US" sz="1600" dirty="0" smtClean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System.</a:t>
            </a:r>
            <a:r>
              <a:rPr lang="en-US" altLang="ko-KR" sz="1600" i="1" dirty="0" err="1" smtClean="0">
                <a:latin typeface="+mj-ea"/>
                <a:ea typeface="+mj-ea"/>
              </a:rPr>
              <a:t>in</a:t>
            </a:r>
            <a:r>
              <a:rPr lang="en-US" altLang="ko-KR" sz="1600" dirty="0" err="1" smtClean="0">
                <a:latin typeface="+mj-ea"/>
                <a:ea typeface="+mj-ea"/>
              </a:rPr>
              <a:t>.read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buf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j-ea"/>
                <a:ea typeface="+mj-ea"/>
              </a:rPr>
              <a:t>	return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new</a:t>
            </a:r>
            <a:r>
              <a:rPr lang="en-US" altLang="ko-KR" sz="1600" dirty="0" smtClean="0">
                <a:latin typeface="+mj-ea"/>
                <a:ea typeface="+mj-ea"/>
              </a:rPr>
              <a:t> String(</a:t>
            </a:r>
            <a:r>
              <a:rPr lang="en-US" altLang="ko-KR" sz="1600" dirty="0" err="1" smtClean="0">
                <a:latin typeface="+mj-ea"/>
                <a:ea typeface="+mj-ea"/>
              </a:rPr>
              <a:t>buf</a:t>
            </a:r>
            <a:r>
              <a:rPr lang="en-US" altLang="ko-KR" sz="1600" dirty="0" smtClean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12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566" y="1757315"/>
            <a:ext cx="8164482" cy="478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401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en-US" altLang="ko-KR" dirty="0"/>
              <a:t>throw </a:t>
            </a:r>
            <a:r>
              <a:rPr lang="ko-KR" altLang="en-US" dirty="0"/>
              <a:t>문장을 사용하여서 예외를 생성할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/>
              <a:t>문장은 </a:t>
            </a:r>
            <a:r>
              <a:rPr lang="ko-KR" altLang="en-US" dirty="0" smtClean="0"/>
              <a:t>하나의 </a:t>
            </a:r>
            <a:r>
              <a:rPr lang="ko-KR" altLang="en-US" dirty="0"/>
              <a:t>인수만을 요구하는데 바로 </a:t>
            </a:r>
            <a:r>
              <a:rPr lang="en-US" altLang="ko-KR" dirty="0" err="1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예외는 </a:t>
            </a:r>
            <a:r>
              <a:rPr lang="en-US" altLang="ko-KR" dirty="0" smtClean="0"/>
              <a:t>throw </a:t>
            </a:r>
            <a:r>
              <a:rPr lang="ko-KR" altLang="en-US" dirty="0" smtClean="0"/>
              <a:t>문장으로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120" y="3133962"/>
            <a:ext cx="8837880" cy="1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39900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7"/>
            <a:ext cx="7747000" cy="26164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 </a:t>
            </a:r>
            <a:r>
              <a:rPr lang="en-US" altLang="ko-KR" sz="1600" dirty="0">
                <a:latin typeface="+mn-lt"/>
              </a:rPr>
              <a:t>Object pop() {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Object </a:t>
            </a:r>
            <a:r>
              <a:rPr lang="en-US" altLang="ko-KR" sz="1600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if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(size == 0)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	throw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EmptyStackException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...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return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392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 메시지에서 많은 내용을 알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메시지를 분석한다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528" y="2524509"/>
            <a:ext cx="8177448" cy="251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5607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오류 처리 코드를 정상적인 코드와 분리할 수 있다</a:t>
            </a:r>
            <a:r>
              <a:rPr lang="en-US" altLang="ko-KR" i="1" dirty="0" smtClean="0"/>
              <a:t>.</a:t>
            </a:r>
          </a:p>
          <a:p>
            <a:r>
              <a:rPr lang="ko-KR" altLang="en-US" i="1" dirty="0" smtClean="0"/>
              <a:t>동일한 코드를 예외 처리를 사용하지 않는 경우와 예외 처리를 사용하는 경우로 분리하여 </a:t>
            </a:r>
            <a:r>
              <a:rPr lang="ko-KR" altLang="en-US" i="1" dirty="0" err="1" smtClean="0"/>
              <a:t>비교해보자</a:t>
            </a:r>
            <a:r>
              <a:rPr lang="en-US" altLang="ko-KR" i="1" dirty="0" smtClean="0"/>
              <a:t>.  </a:t>
            </a:r>
            <a:endParaRPr lang="ko-KR" altLang="en-US" i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5248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처리를 사용하지 않는 경우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3"/>
            <a:ext cx="7747000" cy="5549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errorCodeType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readFile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</a:t>
            </a:r>
            <a:r>
              <a:rPr lang="en-US" altLang="ko-KR" sz="1400" b="1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errorCode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</a:t>
            </a:r>
            <a:r>
              <a:rPr lang="ko-KR" altLang="en-US" sz="1400" dirty="0" smtClean="0">
                <a:latin typeface="+mn-lt"/>
              </a:rPr>
              <a:t>파일을 </a:t>
            </a:r>
            <a:r>
              <a:rPr lang="ko-KR" altLang="en-US" sz="1400" dirty="0" err="1">
                <a:latin typeface="+mn-lt"/>
              </a:rPr>
              <a:t>오픈한다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theFileIsOpen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ko-KR" altLang="en-US" sz="1400" dirty="0" smtClean="0">
                <a:latin typeface="+mn-lt"/>
              </a:rPr>
              <a:t>파일의 </a:t>
            </a:r>
            <a:r>
              <a:rPr lang="ko-KR" altLang="en-US" sz="1400" dirty="0">
                <a:latin typeface="+mn-lt"/>
              </a:rPr>
              <a:t>크기를 결정한다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if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gotTheFileLength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ko-KR" altLang="en-US" sz="1400" dirty="0" smtClean="0">
                <a:latin typeface="+mn-lt"/>
              </a:rPr>
              <a:t>메모리를 </a:t>
            </a:r>
            <a:r>
              <a:rPr lang="ko-KR" altLang="en-US" sz="1400" dirty="0">
                <a:latin typeface="+mn-lt"/>
              </a:rPr>
              <a:t>할당한다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gotEnoughMemory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</a:t>
            </a:r>
            <a:r>
              <a:rPr lang="ko-KR" altLang="en-US" sz="1400" dirty="0" smtClean="0">
                <a:latin typeface="+mn-lt"/>
              </a:rPr>
              <a:t>파일을 </a:t>
            </a:r>
            <a:r>
              <a:rPr lang="ko-KR" altLang="en-US" sz="1400" dirty="0">
                <a:latin typeface="+mn-lt"/>
              </a:rPr>
              <a:t>메모리로 읽는다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	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readFailed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	</a:t>
            </a:r>
            <a:r>
              <a:rPr lang="en-US" altLang="ko-KR" sz="1400" dirty="0" err="1" smtClean="0">
                <a:latin typeface="+mn-lt"/>
              </a:rPr>
              <a:t>errorCode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-1;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else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	</a:t>
            </a:r>
            <a:r>
              <a:rPr lang="en-US" altLang="ko-KR" sz="1400" dirty="0" err="1" smtClean="0">
                <a:latin typeface="+mn-lt"/>
              </a:rPr>
              <a:t>errorCode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-2;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} </a:t>
            </a:r>
            <a:r>
              <a:rPr lang="en-US" altLang="ko-KR" sz="1400" b="1" dirty="0">
                <a:latin typeface="+mn-lt"/>
              </a:rPr>
              <a:t>else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</a:t>
            </a:r>
            <a:r>
              <a:rPr lang="en-US" altLang="ko-KR" sz="1400" dirty="0" err="1" smtClean="0">
                <a:latin typeface="+mn-lt"/>
              </a:rPr>
              <a:t>errorCode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-3;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...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457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처리를 사용하는 경우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79863" y="1457608"/>
            <a:ext cx="7747000" cy="48798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 err="1">
                <a:latin typeface="+mn-lt"/>
              </a:rPr>
              <a:t>readFile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try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ko-KR" altLang="en-US" sz="1400" dirty="0">
                <a:latin typeface="+mn-lt"/>
              </a:rPr>
              <a:t>파일을 </a:t>
            </a:r>
            <a:r>
              <a:rPr lang="ko-KR" altLang="en-US" sz="1400" dirty="0" err="1">
                <a:latin typeface="+mn-lt"/>
              </a:rPr>
              <a:t>오픈한다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파일의 크기를 결정한다</a:t>
            </a:r>
            <a:r>
              <a:rPr lang="en-US" altLang="ko-KR" sz="1400" dirty="0">
                <a:latin typeface="+mn-lt"/>
              </a:rPr>
              <a:t>;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메모리를 할당한다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파일을 메모리로 읽는다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파일을 닫는다</a:t>
            </a:r>
            <a:r>
              <a:rPr lang="en-US" altLang="ko-KR" sz="1400" dirty="0">
                <a:latin typeface="+mn-lt"/>
              </a:rPr>
              <a:t>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fileOpenFailed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sizeDeterminationFailed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memoryAllocationFailed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readFailed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r>
              <a:rPr lang="en-US" altLang="ko-KR" sz="1400" b="1" dirty="0">
                <a:latin typeface="+mn-lt"/>
              </a:rPr>
              <a:t>catch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fileCloseFailed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...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78185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예외를 처리하여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290528"/>
            <a:ext cx="7747000" cy="1828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ExceptionTest3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Integer.</a:t>
            </a:r>
            <a:r>
              <a:rPr lang="en-US" altLang="ko-KR" sz="1600" i="1" dirty="0" err="1">
                <a:latin typeface="+mn-lt"/>
              </a:rPr>
              <a:t>parseInt</a:t>
            </a:r>
            <a:r>
              <a:rPr lang="en-US" altLang="ko-KR" sz="1600" dirty="0">
                <a:latin typeface="+mn-lt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Exception in thread "main" </a:t>
            </a:r>
            <a:r>
              <a:rPr lang="en-US" altLang="ko-KR" sz="1400" u="sng" dirty="0" err="1"/>
              <a:t>java.lang.NumberFormatException</a:t>
            </a:r>
            <a:r>
              <a:rPr lang="en-US" altLang="ko-KR" sz="1400" dirty="0"/>
              <a:t>: For input string: "XYZ"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java.lang.NumberFormatException.forInputString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java.lang.Integer.parseInt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java.lang.Integer.parseInt</a:t>
            </a:r>
            <a:r>
              <a:rPr lang="en-US" altLang="ko-KR" sz="1400" dirty="0"/>
              <a:t>(Unknown Source)</a:t>
            </a:r>
          </a:p>
          <a:p>
            <a:pPr marL="0" indent="0">
              <a:buNone/>
            </a:pPr>
            <a:r>
              <a:rPr lang="en-US" altLang="ko-KR" sz="1400" dirty="0"/>
              <a:t>	at </a:t>
            </a:r>
            <a:r>
              <a:rPr lang="en-US" altLang="ko-KR" sz="1400" dirty="0" err="1"/>
              <a:t>numberformat.ExceptionTest3.main</a:t>
            </a:r>
            <a:r>
              <a:rPr lang="en-US" altLang="ko-KR" sz="1400" dirty="0"/>
              <a:t>(</a:t>
            </a:r>
            <a:r>
              <a:rPr lang="en-US" altLang="ko-KR" sz="1400" u="sng" dirty="0" err="1"/>
              <a:t>ExceptionTest3.java:6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700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0329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ExceptionTest3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Integer.</a:t>
            </a:r>
            <a:r>
              <a:rPr lang="en-US" altLang="ko-KR" sz="1600" i="1" dirty="0" err="1">
                <a:latin typeface="+mn-lt"/>
              </a:rPr>
              <a:t>parseInt</a:t>
            </a:r>
            <a:r>
              <a:rPr lang="en-US" altLang="ko-KR" sz="1600" dirty="0">
                <a:latin typeface="+mn-lt"/>
              </a:rPr>
              <a:t>("ABC");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NumberFormatException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NumberFormat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latin typeface="+mn-lt"/>
              </a:rPr>
              <a:t>예외 발생</a:t>
            </a:r>
            <a:r>
              <a:rPr lang="en-US" altLang="ko-KR" sz="1600" dirty="0">
                <a:latin typeface="+mn-lt"/>
              </a:rPr>
              <a:t>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082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단언</a:t>
            </a:r>
            <a:r>
              <a:rPr lang="en-US" altLang="ko-KR" b="1" dirty="0"/>
              <a:t>(assertions)</a:t>
            </a:r>
            <a:r>
              <a:rPr lang="ko-KR" altLang="en-US" dirty="0"/>
              <a:t>은 프로그래머가 현재 시점에서 믿고 있는 내용을 다시 한 번 확인할 때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378" y="2728976"/>
            <a:ext cx="6232133" cy="317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348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단언의 형식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620" y="2004260"/>
            <a:ext cx="8337110" cy="142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93275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0329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java.util.Scanner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AssertionTest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argv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Scanner </a:t>
            </a:r>
            <a:r>
              <a:rPr lang="en-US" altLang="ko-KR" sz="1600" u="sng" dirty="0">
                <a:latin typeface="+mn-lt"/>
              </a:rPr>
              <a:t>input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Scanner(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in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날짜를 입력하시오</a:t>
            </a:r>
            <a:r>
              <a:rPr lang="en-US" altLang="ko-KR" sz="1600" dirty="0">
                <a:latin typeface="+mn-lt"/>
              </a:rPr>
              <a:t>: 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date = </a:t>
            </a:r>
            <a:r>
              <a:rPr lang="en-US" altLang="ko-KR" sz="1600" dirty="0" err="1">
                <a:latin typeface="+mn-lt"/>
              </a:rPr>
              <a:t>input.nextInt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// </a:t>
            </a:r>
            <a:r>
              <a:rPr lang="ko-KR" altLang="en-US" sz="1600" dirty="0">
                <a:latin typeface="+mn-lt"/>
              </a:rPr>
              <a:t>날짜가 </a:t>
            </a:r>
            <a:r>
              <a:rPr lang="en-US" altLang="ko-KR" sz="1600" dirty="0">
                <a:latin typeface="+mn-lt"/>
              </a:rPr>
              <a:t>1 </a:t>
            </a:r>
            <a:r>
              <a:rPr lang="ko-KR" altLang="en-US" sz="1600" dirty="0">
                <a:latin typeface="+mn-lt"/>
              </a:rPr>
              <a:t>이상이고 </a:t>
            </a:r>
            <a:r>
              <a:rPr lang="en-US" altLang="ko-KR" sz="1600" dirty="0">
                <a:latin typeface="+mn-lt"/>
              </a:rPr>
              <a:t>31 </a:t>
            </a:r>
            <a:r>
              <a:rPr lang="ko-KR" altLang="en-US" sz="1600" dirty="0">
                <a:latin typeface="+mn-lt"/>
              </a:rPr>
              <a:t>이하인지를 검증한다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assert</a:t>
            </a:r>
            <a:r>
              <a:rPr lang="en-US" altLang="ko-KR" sz="1600" dirty="0">
                <a:latin typeface="+mn-lt"/>
              </a:rPr>
              <a:t>(date &gt;= 1 &amp;&amp; date &lt;= 31) : "</a:t>
            </a:r>
            <a:r>
              <a:rPr lang="ko-KR" altLang="en-US" sz="1600" dirty="0">
                <a:latin typeface="+mn-lt"/>
              </a:rPr>
              <a:t>잘못된 날짜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date;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.printf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입력된 날짜는 </a:t>
            </a:r>
            <a:r>
              <a:rPr lang="en-US" altLang="ko-KR" sz="1600" dirty="0">
                <a:latin typeface="+mn-lt"/>
              </a:rPr>
              <a:t>%d</a:t>
            </a:r>
            <a:r>
              <a:rPr lang="ko-KR" altLang="en-US" sz="1600" dirty="0">
                <a:latin typeface="+mn-lt"/>
              </a:rPr>
              <a:t>입니다</a:t>
            </a:r>
            <a:r>
              <a:rPr lang="en-US" altLang="ko-KR" sz="1600" dirty="0">
                <a:latin typeface="+mn-lt"/>
              </a:rPr>
              <a:t>.\n", date);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75195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로깅</a:t>
            </a:r>
            <a:r>
              <a:rPr lang="en-US" altLang="ko-KR" b="1" dirty="0"/>
              <a:t>(logging)</a:t>
            </a:r>
            <a:r>
              <a:rPr lang="ko-KR" altLang="en-US" dirty="0"/>
              <a:t>이란 어딘가에 계속하여 기록을 남기는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로깅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6301" y="2789458"/>
            <a:ext cx="50387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077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err="1">
                <a:latin typeface="+mn-lt"/>
              </a:rPr>
              <a:t>im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port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java.util.logging.Logger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LoggingTest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argv</a:t>
            </a:r>
            <a:r>
              <a:rPr lang="en-US" altLang="ko-KR" sz="16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filename = "</a:t>
            </a:r>
            <a:r>
              <a:rPr lang="en-US" altLang="ko-KR" sz="1600" dirty="0" err="1">
                <a:latin typeface="+mn-lt"/>
              </a:rPr>
              <a:t>test.dat</a:t>
            </a:r>
            <a:r>
              <a:rPr lang="en-US" altLang="ko-KR" sz="1600" dirty="0">
                <a:latin typeface="+mn-lt"/>
              </a:rPr>
              <a:t>";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Logger.</a:t>
            </a:r>
            <a:r>
              <a:rPr lang="en-US" altLang="ko-KR" sz="1600" i="1" dirty="0" err="1">
                <a:latin typeface="+mn-lt"/>
              </a:rPr>
              <a:t>getGlobal</a:t>
            </a:r>
            <a:r>
              <a:rPr lang="en-US" altLang="ko-KR" sz="1600" dirty="0">
                <a:latin typeface="+mn-lt"/>
              </a:rPr>
              <a:t>().info(filename + " </a:t>
            </a:r>
            <a:r>
              <a:rPr lang="ko-KR" altLang="en-US" sz="1600" dirty="0">
                <a:latin typeface="+mn-lt"/>
              </a:rPr>
              <a:t>파일을 </a:t>
            </a:r>
            <a:r>
              <a:rPr lang="ko-KR" altLang="en-US" sz="1600" dirty="0" err="1">
                <a:latin typeface="+mn-lt"/>
              </a:rPr>
              <a:t>오픈하였음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");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8</a:t>
            </a:r>
            <a:r>
              <a:rPr lang="ko-KR" altLang="en-US" sz="1400" dirty="0"/>
              <a:t>월 </a:t>
            </a:r>
            <a:r>
              <a:rPr lang="en-US" altLang="ko-KR" sz="1400" dirty="0"/>
              <a:t>15, 2015 1:48:39 </a:t>
            </a:r>
            <a:r>
              <a:rPr lang="ko-KR" altLang="en-US" sz="1400" dirty="0"/>
              <a:t>오후 </a:t>
            </a:r>
            <a:r>
              <a:rPr lang="en-US" altLang="ko-KR" sz="1400" dirty="0" err="1"/>
              <a:t>LoggingTest</a:t>
            </a:r>
            <a:r>
              <a:rPr lang="en-US" altLang="ko-KR" sz="1400" dirty="0"/>
              <a:t> main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정보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test.dat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오픈하였음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38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sec\AppData\Local\Microsoft\Windows\Temporary Internet Files\Content.IE5\TU1TRZ2W\research-66365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5335" y="4143283"/>
            <a:ext cx="2595327" cy="172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디버거를</a:t>
            </a:r>
            <a:r>
              <a:rPr lang="ko-KR" altLang="en-US" dirty="0"/>
              <a:t> 사용하면 프로그램에서 쉽게 </a:t>
            </a:r>
            <a:r>
              <a:rPr lang="ko-KR" altLang="en-US" dirty="0" smtClean="0"/>
              <a:t>오류를 </a:t>
            </a:r>
            <a:r>
              <a:rPr lang="ko-KR" altLang="en-US" dirty="0"/>
              <a:t>감지하고 진단할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디버거는</a:t>
            </a:r>
            <a:r>
              <a:rPr lang="ko-KR" altLang="en-US" dirty="0" smtClean="0"/>
              <a:t> </a:t>
            </a:r>
            <a:r>
              <a:rPr lang="ko-KR" altLang="en-US" dirty="0"/>
              <a:t>중단점을 설정하여서 프로그램의 실행을 </a:t>
            </a:r>
            <a:r>
              <a:rPr lang="ko-KR" altLang="en-US" dirty="0" smtClean="0"/>
              <a:t>제어할 </a:t>
            </a:r>
            <a:r>
              <a:rPr lang="ko-KR" altLang="en-US" dirty="0"/>
              <a:t>수 있으며 문장 단위로 실행하거나 변수의 값을 살펴볼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1195057" y="4025588"/>
            <a:ext cx="7134131" cy="1410795"/>
          </a:xfrm>
          <a:custGeom>
            <a:avLst/>
            <a:gdLst>
              <a:gd name="connsiteX0" fmla="*/ 0 w 7134131"/>
              <a:gd name="connsiteY0" fmla="*/ 1098673 h 1410795"/>
              <a:gd name="connsiteX1" fmla="*/ 1756373 w 7134131"/>
              <a:gd name="connsiteY1" fmla="*/ 3204 h 1410795"/>
              <a:gd name="connsiteX2" fmla="*/ 4906979 w 7134131"/>
              <a:gd name="connsiteY2" fmla="*/ 1406491 h 1410795"/>
              <a:gd name="connsiteX3" fmla="*/ 7134131 w 7134131"/>
              <a:gd name="connsiteY3" fmla="*/ 356289 h 14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131" h="1410795">
                <a:moveTo>
                  <a:pt x="0" y="1098673"/>
                </a:moveTo>
                <a:cubicBezTo>
                  <a:pt x="469271" y="525287"/>
                  <a:pt x="938543" y="-48099"/>
                  <a:pt x="1756373" y="3204"/>
                </a:cubicBezTo>
                <a:cubicBezTo>
                  <a:pt x="2574203" y="54507"/>
                  <a:pt x="4010686" y="1347644"/>
                  <a:pt x="4906979" y="1406491"/>
                </a:cubicBezTo>
                <a:cubicBezTo>
                  <a:pt x="5803272" y="1465338"/>
                  <a:pt x="6468701" y="910813"/>
                  <a:pt x="7134131" y="356289"/>
                </a:cubicBezTo>
              </a:path>
            </a:pathLst>
          </a:custGeom>
          <a:noFill/>
          <a:ln w="762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 descr="C:\Users\sec\AppData\Local\Microsoft\Windows\Temporary Internet Files\Content.IE5\X39SAWIG\ladybug-24622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047121">
            <a:off x="1725014" y="3859026"/>
            <a:ext cx="855223" cy="8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2202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058" y="1833609"/>
            <a:ext cx="7918065" cy="42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24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5738" y="1728883"/>
            <a:ext cx="7351056" cy="450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57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이클립스의</a:t>
            </a:r>
            <a:r>
              <a:rPr lang="ko-KR" altLang="en-US" dirty="0" smtClean="0"/>
              <a:t> 디버깅 명령어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422" y="2251861"/>
            <a:ext cx="7914191" cy="257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542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오류가 </a:t>
            </a:r>
            <a:r>
              <a:rPr lang="ko-KR" altLang="en-US" dirty="0"/>
              <a:t>발생했을 때 오류를 사용자에게 </a:t>
            </a:r>
            <a:r>
              <a:rPr lang="ko-KR" altLang="en-US" dirty="0" err="1"/>
              <a:t>알려주고</a:t>
            </a:r>
            <a:r>
              <a:rPr lang="ko-KR" altLang="en-US" dirty="0"/>
              <a:t> 모든 데이터를 저장하게 한 후에 </a:t>
            </a:r>
            <a:r>
              <a:rPr lang="ko-KR" altLang="en-US" dirty="0" smtClean="0"/>
              <a:t>사용자가 </a:t>
            </a:r>
            <a:r>
              <a:rPr lang="ko-KR" altLang="en-US" dirty="0"/>
              <a:t>우아하게</a:t>
            </a:r>
            <a:r>
              <a:rPr lang="en-US" altLang="ko-KR" b="1" dirty="0"/>
              <a:t>(gracefully) </a:t>
            </a:r>
            <a:r>
              <a:rPr lang="ko-KR" altLang="en-US" dirty="0"/>
              <a:t>프로그램을 종료할 수 있도록 하는 것이 바람직하다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예외처리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1806" y="3417826"/>
            <a:ext cx="5851981" cy="23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698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예외란</a:t>
            </a:r>
            <a:r>
              <a:rPr lang="en-US" altLang="ko-KR" sz="3600"/>
              <a:t>?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예외</a:t>
            </a:r>
            <a:r>
              <a:rPr lang="en-US" altLang="ko-KR"/>
              <a:t>(exception): </a:t>
            </a:r>
            <a:r>
              <a:rPr lang="ko-KR" altLang="en-US"/>
              <a:t>잘못된 코드</a:t>
            </a:r>
            <a:r>
              <a:rPr lang="en-US" altLang="ko-KR"/>
              <a:t>, </a:t>
            </a:r>
            <a:r>
              <a:rPr lang="ko-KR" altLang="en-US"/>
              <a:t>부정확한 데이터</a:t>
            </a:r>
            <a:r>
              <a:rPr lang="en-US" altLang="ko-KR"/>
              <a:t>, </a:t>
            </a:r>
            <a:r>
              <a:rPr lang="ko-KR" altLang="en-US"/>
              <a:t>예외적인 상황에 의하여 발생하는 오류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0</a:t>
            </a:r>
            <a:r>
              <a:rPr lang="ko-KR" altLang="en-US"/>
              <a:t>으로 나누는 것과 같은 잘못된 연산이나 배열의 인덱스가 한계를 넘을 수도 있고</a:t>
            </a:r>
            <a:r>
              <a:rPr lang="en-US" altLang="ko-KR"/>
              <a:t>, </a:t>
            </a:r>
            <a:r>
              <a:rPr lang="ko-KR" altLang="en-US"/>
              <a:t>디스크에서는 하드웨어 에러가 발생할 수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0893" y="3178947"/>
            <a:ext cx="6134193" cy="3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439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511</Words>
  <Application>Microsoft Office PowerPoint</Application>
  <PresentationFormat>화면 슬라이드 쇼(4:3)</PresentationFormat>
  <Paragraphs>250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New_Natural01</vt:lpstr>
      <vt:lpstr>슬라이드 1</vt:lpstr>
      <vt:lpstr>디버깅</vt:lpstr>
      <vt:lpstr>오류 메시지를 분석한다. </vt:lpstr>
      <vt:lpstr>디버깅</vt:lpstr>
      <vt:lpstr>이클립스에서 디버깅</vt:lpstr>
      <vt:lpstr>이클립스에서 디버깅</vt:lpstr>
      <vt:lpstr>이클립스의 디버깅 명령어</vt:lpstr>
      <vt:lpstr>예외처리</vt:lpstr>
      <vt:lpstr>예외란?</vt:lpstr>
      <vt:lpstr>try-catch 블록 </vt:lpstr>
      <vt:lpstr>예외의 예</vt:lpstr>
      <vt:lpstr>try-catch 블록으로 예외 처리</vt:lpstr>
      <vt:lpstr>try/catch 블록에서의 실행 흐름</vt:lpstr>
      <vt:lpstr>finally 블록 </vt:lpstr>
      <vt:lpstr>try-with-resources 문장</vt:lpstr>
      <vt:lpstr>예제</vt:lpstr>
      <vt:lpstr>예외의 종류</vt:lpstr>
      <vt:lpstr>예외의 종류</vt:lpstr>
      <vt:lpstr>다형성과 예외</vt:lpstr>
      <vt:lpstr>다형성과 예외 </vt:lpstr>
      <vt:lpstr>다형성과 예외 </vt:lpstr>
      <vt:lpstr>예외와 메소드</vt:lpstr>
      <vt:lpstr>예제</vt:lpstr>
      <vt:lpstr>에외를 처리하는 절차</vt:lpstr>
      <vt:lpstr>LAB: 예외 처리하기</vt:lpstr>
      <vt:lpstr>SOLUTION </vt:lpstr>
      <vt:lpstr>에외 생성하기</vt:lpstr>
      <vt:lpstr>예외는 throw 문장으로 생성된다.</vt:lpstr>
      <vt:lpstr>예제</vt:lpstr>
      <vt:lpstr>예외 처리의 장점</vt:lpstr>
      <vt:lpstr>예외 처리를 사용하지 않는 경우</vt:lpstr>
      <vt:lpstr>예외 처리를 사용하는 경우</vt:lpstr>
      <vt:lpstr>LAB: 예외 처리하기</vt:lpstr>
      <vt:lpstr>SOLUTION </vt:lpstr>
      <vt:lpstr>단언</vt:lpstr>
      <vt:lpstr>단언의 형식</vt:lpstr>
      <vt:lpstr>예제</vt:lpstr>
      <vt:lpstr>로깅</vt:lpstr>
      <vt:lpstr>예제</vt:lpstr>
      <vt:lpstr>Q &amp; A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643</cp:revision>
  <dcterms:created xsi:type="dcterms:W3CDTF">2007-06-29T06:43:39Z</dcterms:created>
  <dcterms:modified xsi:type="dcterms:W3CDTF">2019-02-12T09:12:47Z</dcterms:modified>
</cp:coreProperties>
</file>