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03" r:id="rId14"/>
    <p:sldId id="307" r:id="rId15"/>
    <p:sldId id="277" r:id="rId16"/>
    <p:sldId id="278" r:id="rId17"/>
    <p:sldId id="279" r:id="rId18"/>
    <p:sldId id="280" r:id="rId19"/>
    <p:sldId id="283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90" r:id="rId28"/>
    <p:sldId id="316" r:id="rId29"/>
    <p:sldId id="295" r:id="rId30"/>
    <p:sldId id="296" r:id="rId31"/>
    <p:sldId id="315" r:id="rId32"/>
    <p:sldId id="317" r:id="rId33"/>
    <p:sldId id="297" r:id="rId34"/>
    <p:sldId id="318" r:id="rId35"/>
    <p:sldId id="319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8" d="100"/>
          <a:sy n="108" d="100"/>
        </p:scale>
        <p:origin x="-1746" y="-90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1OSA4bfKAhUEGKYKHfPLCacQjRwIBw&amp;url=http://www.head-fi.org/t/592076/ibasso-dx100-24-bit-for-bit-pg-1-reviews-impressions-downloads-video-new-firmware-1-4-2/5355&amp;bvm=bv.112064104,d.dGY&amp;psig=AFQjCNGa3FKR3bfiYGUtpRhTYWZ6ZNo0rQ&amp;ust=145335756268485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16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스레드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MyRunnable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6989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어떤 방법이 좋은가</a:t>
            </a:r>
            <a:r>
              <a:rPr lang="en-US" altLang="ko-KR" sz="3600"/>
              <a:t>?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자바에서 다중 상속이 불가능한 것을 감안한다면 </a:t>
            </a:r>
            <a:r>
              <a:rPr lang="en-US" altLang="ko-KR"/>
              <a:t>Runnable </a:t>
            </a:r>
            <a:r>
              <a:rPr lang="ko-KR" altLang="en-US"/>
              <a:t>인터페이스를 사용하는 것이 좋다</a:t>
            </a:r>
            <a:r>
              <a:rPr lang="en-US" altLang="ko-KR"/>
              <a:t>. </a:t>
            </a:r>
          </a:p>
          <a:p>
            <a:r>
              <a:rPr lang="en-US" altLang="ko-KR"/>
              <a:t>Runnable </a:t>
            </a:r>
            <a:r>
              <a:rPr lang="ko-KR" altLang="en-US"/>
              <a:t>인터페이스를 사용하면 고수준의 스레드 관리 </a:t>
            </a:r>
            <a:r>
              <a:rPr lang="en-US" altLang="ko-KR"/>
              <a:t>API</a:t>
            </a:r>
            <a:r>
              <a:rPr lang="ko-KR" altLang="en-US"/>
              <a:t>도 사용할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1431558" name="Picture 6" descr="MCj0420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구현 </a:t>
            </a:r>
          </a:p>
        </p:txBody>
      </p:sp>
      <p:sp>
        <p:nvSpPr>
          <p:cNvPr id="1431560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상속</a:t>
            </a:r>
          </a:p>
        </p:txBody>
      </p:sp>
    </p:spTree>
    <p:extLst>
      <p:ext uri="{BB962C8B-B14F-4D97-AF65-F5344CB8AC3E}">
        <p14:creationId xmlns="" xmlns:p14="http://schemas.microsoft.com/office/powerpoint/2010/main" val="2004760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implements</a:t>
            </a:r>
            <a:r>
              <a:rPr lang="en-US" altLang="ko-KR" sz="1400" dirty="0">
                <a:latin typeface="+mj-ea"/>
                <a:ea typeface="+mj-ea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String 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(String name) {		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= name;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b="1" dirty="0">
                <a:latin typeface="+mj-ea"/>
                <a:ea typeface="+mj-ea"/>
              </a:rPr>
              <a:t>for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= 10;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&gt;= 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</a:t>
            </a:r>
            <a:r>
              <a:rPr lang="en-US" altLang="ko-KR" sz="1400" dirty="0" err="1">
                <a:latin typeface="+mj-ea"/>
                <a:ea typeface="+mj-ea"/>
              </a:rPr>
              <a:t>System.</a:t>
            </a:r>
            <a:r>
              <a:rPr lang="en-US" altLang="ko-KR" sz="1400" i="1" dirty="0" err="1">
                <a:latin typeface="+mj-ea"/>
                <a:ea typeface="+mj-ea"/>
              </a:rPr>
              <a:t>out</a:t>
            </a:r>
            <a:r>
              <a:rPr lang="en-US" altLang="ko-KR" sz="1400" dirty="0" err="1">
                <a:latin typeface="+mj-ea"/>
                <a:ea typeface="+mj-ea"/>
              </a:rPr>
              <a:t>.print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+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TestThread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static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main(String[] </a:t>
            </a:r>
            <a:r>
              <a:rPr lang="en-US" altLang="ko-KR" sz="1400" dirty="0" err="1">
                <a:latin typeface="+mj-ea"/>
                <a:ea typeface="+mj-ea"/>
              </a:rPr>
              <a:t>args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t1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("A"));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t2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("B"));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t1.start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t2.start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pt-BR" altLang="ko-KR" sz="1400" dirty="0"/>
              <a:t>A10 B10 A9 B9 B8 A8 B7 B6 A7 B5 A6 B4 A5 B3 A4 A3 A2 B2 A1 B1 A0 B0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6566" y="5260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0005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919334"/>
            <a:ext cx="7747000" cy="3195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ThreadTest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Runnable task = () -&gt;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Thread(task).start();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6566" y="5260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032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8" y="1459552"/>
            <a:ext cx="6861277" cy="4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065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상태</a:t>
            </a:r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911082" y="2094448"/>
            <a:ext cx="6753225" cy="343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72359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생성 상태와 실행 가능 상태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 상태</a:t>
            </a:r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클래스를 이용하여 새로운 스레드를 생성</a:t>
            </a:r>
          </a:p>
          <a:p>
            <a:pPr lvl="1"/>
            <a:r>
              <a:rPr lang="en-US" altLang="ko-KR"/>
              <a:t>start()</a:t>
            </a:r>
            <a:r>
              <a:rPr lang="ko-KR" altLang="en-US"/>
              <a:t>는 생성된 스레드를 시작</a:t>
            </a:r>
          </a:p>
          <a:p>
            <a:pPr lvl="1"/>
            <a:r>
              <a:rPr lang="en-US" altLang="ko-KR"/>
              <a:t>stop()</a:t>
            </a:r>
            <a:r>
              <a:rPr lang="ko-KR" altLang="en-US"/>
              <a:t>은 생성된 스레드를 멈추게 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실행 가능 상태</a:t>
            </a:r>
          </a:p>
          <a:p>
            <a:pPr lvl="1"/>
            <a:r>
              <a:rPr lang="ko-KR" altLang="en-US"/>
              <a:t>스레드가 스케줄링 큐에 넣어지고 스케줄러에 의해 우선순위에 따라 실행</a:t>
            </a:r>
          </a:p>
        </p:txBody>
      </p:sp>
      <p:pic>
        <p:nvPicPr>
          <p:cNvPr id="1438726" name="Picture 6" descr="MCj029087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1493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중지 상태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가능한 상태에서 다음의 이벤트가 발생하면 실행 중지 상태로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스레드나 다른 스레드가 </a:t>
            </a:r>
            <a:r>
              <a:rPr lang="en-US" altLang="ko-KR"/>
              <a:t>suspend()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wait()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sleep()</a:t>
            </a:r>
            <a:r>
              <a:rPr lang="ko-KR" altLang="en-US"/>
              <a:t>을 호출하는 경우</a:t>
            </a:r>
          </a:p>
          <a:p>
            <a:pPr lvl="1"/>
            <a:r>
              <a:rPr lang="ko-KR" altLang="en-US"/>
              <a:t>스레드가 입출력 작업을 하기 위해 대기하는 경우 </a:t>
            </a:r>
          </a:p>
        </p:txBody>
      </p:sp>
      <p:pic>
        <p:nvPicPr>
          <p:cNvPr id="1439758" name="Picture 14" descr="MCj0217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MCj04404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4134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39750" y="814811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</a:t>
            </a:r>
            <a:r>
              <a:rPr lang="en-US" altLang="ko-KR" sz="1400" b="1" dirty="0">
                <a:latin typeface="+mn-lt"/>
              </a:rPr>
              <a:t>throws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tries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시작합니다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MessageLoop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스레드가</a:t>
            </a:r>
            <a:r>
              <a:rPr lang="ko-KR" altLang="en-US" sz="1400" dirty="0">
                <a:latin typeface="+mn-lt"/>
              </a:rPr>
              <a:t> 끝나기를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t.isAlive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아직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tries++;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(tries &gt; 2)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참을 수 없네요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t.interrupt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메인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강제적인 종료</a:t>
            </a:r>
          </a:p>
        </p:txBody>
      </p:sp>
      <p:pic>
        <p:nvPicPr>
          <p:cNvPr id="1440774" name="Picture 6" descr="MCj019995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94" y="4538474"/>
            <a:ext cx="1458913" cy="1809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0776" name="Line 8"/>
          <p:cNvSpPr>
            <a:spLocks noChangeShapeType="1"/>
          </p:cNvSpPr>
          <p:nvPr/>
        </p:nvSpPr>
        <p:spPr bwMode="auto">
          <a:xfrm>
            <a:off x="4254217" y="4169436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777" name="Freeform 9"/>
          <p:cNvSpPr>
            <a:spLocks/>
          </p:cNvSpPr>
          <p:nvPr/>
        </p:nvSpPr>
        <p:spPr bwMode="auto">
          <a:xfrm>
            <a:off x="5185829" y="4169436"/>
            <a:ext cx="3505200" cy="1074737"/>
          </a:xfrm>
          <a:custGeom>
            <a:avLst/>
            <a:gdLst>
              <a:gd name="T0" fmla="*/ 0 w 2208"/>
              <a:gd name="T1" fmla="*/ 0 h 677"/>
              <a:gd name="T2" fmla="*/ 361 w 2208"/>
              <a:gd name="T3" fmla="*/ 243 h 677"/>
              <a:gd name="T4" fmla="*/ 1673 w 2208"/>
              <a:gd name="T5" fmla="*/ 160 h 677"/>
              <a:gd name="T6" fmla="*/ 2208 w 2208"/>
              <a:gd name="T7" fmla="*/ 677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8" h="677">
                <a:moveTo>
                  <a:pt x="0" y="0"/>
                </a:moveTo>
                <a:cubicBezTo>
                  <a:pt x="41" y="108"/>
                  <a:pt x="82" y="216"/>
                  <a:pt x="361" y="243"/>
                </a:cubicBezTo>
                <a:cubicBezTo>
                  <a:pt x="640" y="270"/>
                  <a:pt x="1365" y="88"/>
                  <a:pt x="1673" y="160"/>
                </a:cubicBezTo>
                <a:cubicBezTo>
                  <a:pt x="1981" y="232"/>
                  <a:pt x="2094" y="454"/>
                  <a:pt x="2208" y="677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944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동기화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  <a:r>
              <a:rPr lang="en-US" altLang="ko-KR" dirty="0"/>
              <a:t>(synchronization): </a:t>
            </a:r>
            <a:r>
              <a:rPr lang="ko-KR" altLang="en-US" dirty="0"/>
              <a:t>한 번에 하나의 </a:t>
            </a:r>
            <a:r>
              <a:rPr lang="ko-KR" altLang="en-US" dirty="0" err="1"/>
              <a:t>스레드</a:t>
            </a:r>
            <a:r>
              <a:rPr lang="ko-KR" altLang="en-US" dirty="0"/>
              <a:t> 만이 공유 데이터를 접근할 수 있도록 제어하는 것이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4" y="2718303"/>
            <a:ext cx="5086492" cy="3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30510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-tasking)</a:t>
            </a:r>
            <a:r>
              <a:rPr lang="ko-KR" altLang="en-US" dirty="0"/>
              <a:t>는 여러 개의 애플리케이션을 동시에 실행하여서 </a:t>
            </a:r>
            <a:r>
              <a:rPr lang="ko-KR" altLang="en-US" dirty="0" smtClean="0"/>
              <a:t>컴퓨터 시스템의 </a:t>
            </a:r>
            <a:r>
              <a:rPr lang="ko-KR" altLang="en-US" dirty="0"/>
              <a:t>성능을 높이기 위한 기법이다</a:t>
            </a:r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멀티태스킹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24" y="2622770"/>
            <a:ext cx="6663042" cy="33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06732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밀폐된 방 안에 자원을 놓고 한 번에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</a:t>
            </a:r>
            <a:r>
              <a:rPr lang="ko-KR" altLang="en-US" dirty="0"/>
              <a:t>방문을 열고 사용할 수 있게 하는 것이다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ko-KR" altLang="en-US" dirty="0" err="1"/>
              <a:t>스레드의</a:t>
            </a:r>
            <a:r>
              <a:rPr lang="ko-KR" altLang="en-US" dirty="0"/>
              <a:t> 작업이 </a:t>
            </a:r>
            <a:r>
              <a:rPr lang="ko-KR" altLang="en-US" dirty="0" err="1" smtClean="0"/>
              <a:t>끝나면다음</a:t>
            </a:r>
            <a:r>
              <a:rPr lang="ko-KR" altLang="en-US" dirty="0" smtClean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사용할 수 있도록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동기화의 기본 해법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31" y="2944168"/>
            <a:ext cx="5110043" cy="34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127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스레드</a:t>
            </a:r>
            <a:r>
              <a:rPr lang="ko-KR" altLang="en-US" b="1" dirty="0"/>
              <a:t>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</a:t>
            </a:r>
            <a:r>
              <a:rPr lang="ko-KR" altLang="en-US" dirty="0" err="1"/>
              <a:t>스레드에서</a:t>
            </a:r>
            <a:r>
              <a:rPr lang="ko-KR" altLang="en-US" dirty="0"/>
              <a:t> 실행되는 두 개의 연산이 동일한 데이터에 적용되면서 서로 겹치는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3041965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3797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하나의 카운터를 공유한다고 가정하자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아주 발견하기 힘든 </a:t>
            </a:r>
            <a:r>
              <a:rPr lang="ko-KR" altLang="en-US" dirty="0" smtClean="0">
                <a:effectLst/>
              </a:rPr>
              <a:t>버그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2498663"/>
            <a:ext cx="6652930" cy="39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824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Counter 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(Counter c)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 = c;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12740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간섭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506994"/>
            <a:ext cx="7747000" cy="59209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20000)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sharedCounter.increment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sharedCounter.decrement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% 40 == 0)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sharedCounter.printCounter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CounterTest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Counter c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Counter();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6816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6555" y="2073324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-8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67" y="2073325"/>
            <a:ext cx="680448" cy="834776"/>
          </a:xfrm>
          <a:prstGeom prst="rect">
            <a:avLst/>
          </a:prstGeom>
        </p:spPr>
      </p:pic>
      <p:pic>
        <p:nvPicPr>
          <p:cNvPr id="12292" name="Picture 4" descr="http://www.head-fi.org/content/type/61/id/587040/width/350/height/35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80" y="2415460"/>
            <a:ext cx="1180054" cy="11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3655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동기화된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(synchronized methods)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7829" y="2408222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deccrement</a:t>
            </a:r>
            <a:r>
              <a:rPr lang="en-US" altLang="ko-KR" sz="1400" dirty="0">
                <a:latin typeface="+mn-lt"/>
              </a:rPr>
              <a:t>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7829" y="4273316"/>
            <a:ext cx="7739062" cy="2426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1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457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44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스레드간의 조정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두개의 스레드가 데이터를 주고 받는 경우에 발생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3" y="2846467"/>
            <a:ext cx="6743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37219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방법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63" y="1859733"/>
            <a:ext cx="5724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4879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wait()</a:t>
            </a:r>
            <a:r>
              <a:rPr lang="ko-KR" altLang="en-US" sz="3600"/>
              <a:t>와 </a:t>
            </a:r>
            <a:r>
              <a:rPr lang="en-US" altLang="ko-KR" sz="3600"/>
              <a:t>notify()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21" y="1564694"/>
            <a:ext cx="45529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4723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스레드란</a:t>
            </a:r>
            <a:r>
              <a:rPr lang="en-US" altLang="ko-KR" sz="3600"/>
              <a:t>?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다중 스레딩</a:t>
            </a:r>
            <a:r>
              <a:rPr lang="en-US" altLang="ko-KR"/>
              <a:t>(multi-threading)</a:t>
            </a:r>
            <a:r>
              <a:rPr lang="ko-KR" altLang="en-US"/>
              <a:t>은 하나의 프로그램이 동시에 여러 가지 작업을 할 수 있도록 하는 것</a:t>
            </a:r>
          </a:p>
          <a:p>
            <a:r>
              <a:rPr lang="ko-KR" altLang="en-US"/>
              <a:t>각각의 작업은 스레드</a:t>
            </a:r>
            <a:r>
              <a:rPr lang="en-US" altLang="ko-KR"/>
              <a:t>(thread)</a:t>
            </a:r>
            <a:r>
              <a:rPr lang="ko-KR" altLang="en-US"/>
              <a:t>라고 불린다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09" y="3119862"/>
            <a:ext cx="7095657" cy="27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24847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생산자</a:t>
            </a:r>
            <a:r>
              <a:rPr lang="en-US" altLang="ko-KR" sz="3600"/>
              <a:t>/</a:t>
            </a:r>
            <a:r>
              <a:rPr lang="ko-KR" altLang="en-US" sz="3600"/>
              <a:t>소비자 문제에 적용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3" y="1502641"/>
            <a:ext cx="5079749" cy="4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496481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</a:t>
            </a:r>
            <a:r>
              <a:rPr lang="ko-KR" altLang="en-US" dirty="0" smtClean="0"/>
              <a:t> 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Buffer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boolean</a:t>
            </a:r>
            <a:r>
              <a:rPr lang="en-US" altLang="ko-KR" sz="1400" dirty="0">
                <a:latin typeface="+mn-lt"/>
              </a:rPr>
              <a:t> 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get()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wait();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1523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Buffer</a:t>
            </a:r>
            <a:r>
              <a:rPr lang="ko-KR" altLang="en-US" dirty="0" smtClean="0"/>
              <a:t> 클래스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put(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data)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(!empty)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wait();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false;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data</a:t>
            </a:r>
            <a:r>
              <a:rPr lang="en-US" altLang="ko-KR" sz="1400" dirty="0">
                <a:latin typeface="+mn-lt"/>
              </a:rPr>
              <a:t> =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3542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생산자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Producer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Producer(Buffer buffer)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buffer.put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생산자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생산하였습니다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6749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소비자</a:t>
            </a:r>
            <a:endParaRPr lang="ko-KR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Consumer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Consumer(Buffer drop)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drop;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 = </a:t>
            </a:r>
            <a:r>
              <a:rPr lang="en-US" altLang="ko-KR" sz="1400" dirty="0" err="1">
                <a:latin typeface="+mn-lt"/>
              </a:rPr>
              <a:t>buffer.get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소비자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data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소비하였습니다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42156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4388" y="2073325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7332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254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프로세스와 스레드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</a:t>
            </a:r>
            <a:r>
              <a:rPr lang="en-US" altLang="ko-KR"/>
              <a:t>(process): </a:t>
            </a:r>
            <a:r>
              <a:rPr lang="ko-KR" altLang="en-US"/>
              <a:t>자신만의 데이터를 가진다</a:t>
            </a:r>
            <a:r>
              <a:rPr lang="en-US" altLang="ko-KR"/>
              <a:t>.</a:t>
            </a:r>
          </a:p>
          <a:p>
            <a:r>
              <a:rPr lang="ko-KR" altLang="en-US"/>
              <a:t>스레드</a:t>
            </a:r>
            <a:r>
              <a:rPr lang="en-US" altLang="ko-KR"/>
              <a:t>(thread): </a:t>
            </a:r>
            <a:r>
              <a:rPr lang="ko-KR" altLang="en-US"/>
              <a:t>동일한 데이터를 공유한다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4" y="2797992"/>
            <a:ext cx="47339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37581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사용하는 이유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브라우저에서 웹 페이지를 보면서 동시에 파일을 다운로드할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워드 프로세서에서 문서를 편집하면서 동시에 인쇄한다</a:t>
            </a:r>
            <a:r>
              <a:rPr lang="en-US" altLang="ko-KR"/>
              <a:t>.</a:t>
            </a:r>
          </a:p>
          <a:p>
            <a:r>
              <a:rPr lang="ko-KR" altLang="en-US"/>
              <a:t>게임 프로그램에서는 응답성을 높이기 위하여 많은 스레드를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GUI</a:t>
            </a:r>
            <a:r>
              <a:rPr lang="ko-KR" altLang="en-US"/>
              <a:t>에서는 마우스와 키보드 입력을 다른 스레드를 생성하여 처리한다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564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생성과 실행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스레드는 </a:t>
            </a:r>
            <a:r>
              <a:rPr lang="en-US" altLang="ko-KR"/>
              <a:t>Thread </a:t>
            </a:r>
            <a:r>
              <a:rPr lang="ko-KR" altLang="en-US"/>
              <a:t>클래스가 담당한다</a:t>
            </a:r>
            <a:r>
              <a:rPr lang="en-US" altLang="ko-KR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2544023"/>
            <a:ext cx="7747000" cy="9415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Thread t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>
                <a:latin typeface="+mn-lt"/>
              </a:rPr>
              <a:t>Thread();	// </a:t>
            </a:r>
            <a:r>
              <a:rPr lang="ko-KR" altLang="en-US" sz="1600" dirty="0" err="1">
                <a:latin typeface="+mn-lt"/>
              </a:rPr>
              <a:t>스레드</a:t>
            </a:r>
            <a:r>
              <a:rPr lang="ko-KR" altLang="en-US" sz="1600" dirty="0">
                <a:latin typeface="+mn-lt"/>
              </a:rPr>
              <a:t> 객체를 생성한다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			// </a:t>
            </a:r>
            <a:r>
              <a:rPr lang="ko-KR" altLang="en-US" sz="1600" dirty="0" err="1">
                <a:latin typeface="+mn-lt"/>
              </a:rPr>
              <a:t>스레드를</a:t>
            </a:r>
            <a:r>
              <a:rPr lang="ko-KR" altLang="en-US" sz="1600" dirty="0">
                <a:latin typeface="+mn-lt"/>
              </a:rPr>
              <a:t> 시작한다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031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재정의한다</a:t>
            </a:r>
            <a:r>
              <a:rPr lang="en-US" altLang="ko-KR" dirty="0"/>
              <a:t>. run() </a:t>
            </a:r>
            <a:r>
              <a:rPr lang="ko-KR" altLang="en-US" dirty="0" err="1"/>
              <a:t>메소드</a:t>
            </a:r>
            <a:r>
              <a:rPr lang="ko-KR" altLang="en-US" dirty="0"/>
              <a:t> 안에 작업을 기술한다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0" fontAlgn="base"/>
            <a:r>
              <a:rPr lang="en-US" altLang="ko-KR" dirty="0" smtClean="0"/>
              <a:t>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run()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클래스를 작성하고 </a:t>
            </a:r>
            <a:r>
              <a:rPr lang="en-US" altLang="ko-KR" dirty="0"/>
              <a:t>,</a:t>
            </a:r>
            <a:r>
              <a:rPr lang="ko-KR" altLang="en-US" dirty="0"/>
              <a:t>이 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생성하는 방법</a:t>
            </a:r>
          </a:p>
        </p:txBody>
      </p:sp>
    </p:spTree>
    <p:extLst>
      <p:ext uri="{BB962C8B-B14F-4D97-AF65-F5344CB8AC3E}">
        <p14:creationId xmlns="" xmlns:p14="http://schemas.microsoft.com/office/powerpoint/2010/main" val="479466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Thread </a:t>
            </a:r>
            <a:r>
              <a:rPr lang="ko-KR" altLang="en-US" sz="3600"/>
              <a:t>클래스를 상속하는 방법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extends</a:t>
            </a:r>
            <a:r>
              <a:rPr lang="en-US" altLang="ko-KR" sz="16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8943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Runnable </a:t>
            </a:r>
            <a:r>
              <a:rPr lang="ko-KR" altLang="en-US" dirty="0"/>
              <a:t>인터페이스를 구현한 클래스를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run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Thread </a:t>
            </a:r>
            <a:r>
              <a:rPr lang="ko-KR" altLang="en-US" dirty="0"/>
              <a:t>객체를 생성하고 이때 </a:t>
            </a:r>
            <a:r>
              <a:rPr lang="en-US" altLang="ko-KR" dirty="0" err="1"/>
              <a:t>MyRunnable</a:t>
            </a:r>
            <a:r>
              <a:rPr lang="en-US" altLang="ko-KR" dirty="0"/>
              <a:t> </a:t>
            </a:r>
            <a:r>
              <a:rPr lang="ko-KR" altLang="en-US" dirty="0"/>
              <a:t>객체를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 smtClean="0"/>
              <a:t>start</a:t>
            </a:r>
            <a:r>
              <a:rPr lang="en-US" altLang="ko-KR" dirty="0"/>
              <a:t>()</a:t>
            </a:r>
            <a:r>
              <a:rPr lang="ko-KR" altLang="en-US" dirty="0"/>
              <a:t>를 호출하여서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pic>
        <p:nvPicPr>
          <p:cNvPr id="1428485" name="Picture 5" descr="MCj025260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070351"/>
            <a:ext cx="1738312" cy="1766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486" name="Picture 6" descr="MCj043492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2" y="40084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8487" name="Freeform 7"/>
          <p:cNvSpPr>
            <a:spLocks/>
          </p:cNvSpPr>
          <p:nvPr/>
        </p:nvSpPr>
        <p:spPr bwMode="auto">
          <a:xfrm>
            <a:off x="3083720" y="3783013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8488" name="Text Box 8"/>
          <p:cNvSpPr txBox="1">
            <a:spLocks noChangeArrowheads="1"/>
          </p:cNvSpPr>
          <p:nvPr/>
        </p:nvSpPr>
        <p:spPr bwMode="auto">
          <a:xfrm>
            <a:off x="2178845" y="6013451"/>
            <a:ext cx="192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일꾼</a:t>
            </a:r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5044282" y="5959476"/>
            <a:ext cx="280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작업의 내용</a:t>
            </a:r>
          </a:p>
        </p:txBody>
      </p:sp>
    </p:spTree>
    <p:extLst>
      <p:ext uri="{BB962C8B-B14F-4D97-AF65-F5344CB8AC3E}">
        <p14:creationId xmlns="" xmlns:p14="http://schemas.microsoft.com/office/powerpoint/2010/main" val="347149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653</Words>
  <Application>Microsoft Office PowerPoint</Application>
  <PresentationFormat>화면 슬라이드 쇼(4:3)</PresentationFormat>
  <Paragraphs>279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New_Natural01</vt:lpstr>
      <vt:lpstr>슬라이드 1</vt:lpstr>
      <vt:lpstr>멀티태스킹</vt:lpstr>
      <vt:lpstr>스레드란?</vt:lpstr>
      <vt:lpstr>프로세스와 스레드</vt:lpstr>
      <vt:lpstr>스레드를 사용하는 이유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람다식을 이용한 스레드 작성</vt:lpstr>
      <vt:lpstr>Thread 클래스 </vt:lpstr>
      <vt:lpstr>스레드 상태</vt:lpstr>
      <vt:lpstr>생성 상태와 실행 가능 상태</vt:lpstr>
      <vt:lpstr>실행 중지 상태</vt:lpstr>
      <vt:lpstr>강제적인 종료</vt:lpstr>
      <vt:lpstr>동기화</vt:lpstr>
      <vt:lpstr>동기화의 기본 해법</vt:lpstr>
      <vt:lpstr>스레드 간섭</vt:lpstr>
      <vt:lpstr>아주 발견하기 힘든 버그</vt:lpstr>
      <vt:lpstr>스레드 간섭</vt:lpstr>
      <vt:lpstr>스레드 간섭</vt:lpstr>
      <vt:lpstr>실행 결과 </vt:lpstr>
      <vt:lpstr>해결 방법</vt:lpstr>
      <vt:lpstr>스레드간의 조정</vt:lpstr>
      <vt:lpstr>2가지의 방법</vt:lpstr>
      <vt:lpstr>wait()와 notify()</vt:lpstr>
      <vt:lpstr>생산자/소비자 문제에 적용</vt:lpstr>
      <vt:lpstr>Buffer  클래스 </vt:lpstr>
      <vt:lpstr>Buffer 클래스 </vt:lpstr>
      <vt:lpstr>생산자</vt:lpstr>
      <vt:lpstr>소비자</vt:lpstr>
      <vt:lpstr>실행 결과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704</cp:revision>
  <dcterms:created xsi:type="dcterms:W3CDTF">2007-06-29T06:43:39Z</dcterms:created>
  <dcterms:modified xsi:type="dcterms:W3CDTF">2019-02-22T05:49:15Z</dcterms:modified>
</cp:coreProperties>
</file>