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21" r:id="rId4"/>
    <p:sldId id="313" r:id="rId5"/>
    <p:sldId id="322" r:id="rId6"/>
    <p:sldId id="325" r:id="rId7"/>
    <p:sldId id="326" r:id="rId8"/>
    <p:sldId id="327" r:id="rId9"/>
    <p:sldId id="332" r:id="rId10"/>
    <p:sldId id="328" r:id="rId11"/>
    <p:sldId id="329" r:id="rId12"/>
    <p:sldId id="330" r:id="rId13"/>
    <p:sldId id="331" r:id="rId14"/>
    <p:sldId id="333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58" d="100"/>
          <a:sy n="158" d="100"/>
        </p:scale>
        <p:origin x="17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11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이행적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폐쇄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0077238-B52E-4778-A842-F384E9FD61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400" dirty="0">
                    <a:latin typeface="+mj-lt"/>
                  </a:rPr>
                  <a:t>중치가 없는 방향 그래프 </a:t>
                </a:r>
                <a:r>
                  <a:rPr lang="en-US" altLang="ko-KR" sz="2400" dirty="0">
                    <a:latin typeface="+mj-lt"/>
                  </a:rPr>
                  <a:t>G</a:t>
                </a:r>
                <a:r>
                  <a:rPr lang="ko-KR" altLang="en-US" sz="2400" dirty="0">
                    <a:latin typeface="+mj-lt"/>
                  </a:rPr>
                  <a:t>에서 임의의 두 정점 </a:t>
                </a:r>
                <a:r>
                  <a:rPr lang="en-US" altLang="ko-KR" sz="2400" dirty="0" err="1">
                    <a:latin typeface="+mj-lt"/>
                  </a:rPr>
                  <a:t>i</a:t>
                </a:r>
                <a:r>
                  <a:rPr lang="ko-KR" altLang="en-US" sz="2400" dirty="0">
                    <a:latin typeface="+mj-lt"/>
                  </a:rPr>
                  <a:t>에서 </a:t>
                </a:r>
                <a:r>
                  <a:rPr lang="en-US" altLang="ko-KR" sz="2400" dirty="0">
                    <a:latin typeface="+mj-lt"/>
                  </a:rPr>
                  <a:t>j</a:t>
                </a:r>
                <a:r>
                  <a:rPr lang="ko-KR" altLang="en-US" sz="2400" dirty="0">
                    <a:latin typeface="+mj-lt"/>
                  </a:rPr>
                  <a:t>까지의 경로가 존재하는지 표현</a:t>
                </a: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 err="1">
                    <a:latin typeface="+mj-lt"/>
                  </a:rPr>
                  <a:t>이행적</a:t>
                </a:r>
                <a:r>
                  <a:rPr lang="ko-KR" altLang="en-US" sz="2400" dirty="0">
                    <a:latin typeface="+mj-lt"/>
                  </a:rPr>
                  <a:t> 폐쇄 행렬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000" dirty="0">
                    <a:latin typeface="+mj-lt"/>
                  </a:rPr>
                  <a:t> : </a:t>
                </a:r>
                <a:r>
                  <a:rPr lang="ko-KR" altLang="en-US" sz="2000" dirty="0">
                    <a:latin typeface="+mj-lt"/>
                  </a:rPr>
                  <a:t>정점 </a:t>
                </a:r>
                <a:r>
                  <a:rPr lang="en-US" altLang="ko-KR" sz="2000" dirty="0" err="1">
                    <a:latin typeface="+mj-lt"/>
                  </a:rPr>
                  <a:t>i</a:t>
                </a:r>
                <a:r>
                  <a:rPr lang="ko-KR" altLang="en-US" sz="2000" dirty="0">
                    <a:latin typeface="+mj-lt"/>
                  </a:rPr>
                  <a:t>에서 </a:t>
                </a:r>
                <a:r>
                  <a:rPr lang="en-US" altLang="ko-KR" sz="2000" dirty="0">
                    <a:latin typeface="+mj-lt"/>
                  </a:rPr>
                  <a:t>j</a:t>
                </a:r>
                <a:r>
                  <a:rPr lang="ko-KR" altLang="en-US" sz="2000" dirty="0">
                    <a:latin typeface="+mj-lt"/>
                  </a:rPr>
                  <a:t>까지 길이가 </a:t>
                </a:r>
                <a:r>
                  <a:rPr lang="en-US" altLang="ko-KR" sz="2000" dirty="0">
                    <a:latin typeface="+mj-lt"/>
                  </a:rPr>
                  <a:t>0</a:t>
                </a:r>
                <a:r>
                  <a:rPr lang="ko-KR" altLang="en-US" sz="2000" dirty="0">
                    <a:latin typeface="+mj-lt"/>
                  </a:rPr>
                  <a:t>보다 큰 경로 존재</a:t>
                </a:r>
                <a:endParaRPr lang="en-US" altLang="ko-KR" sz="20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반사 </a:t>
                </a:r>
                <a:r>
                  <a:rPr lang="ko-KR" altLang="en-US" sz="2400" dirty="0" err="1">
                    <a:latin typeface="+mj-lt"/>
                  </a:rPr>
                  <a:t>이행적</a:t>
                </a:r>
                <a:r>
                  <a:rPr lang="ko-KR" altLang="en-US" sz="2400" dirty="0">
                    <a:latin typeface="+mj-lt"/>
                  </a:rPr>
                  <a:t> 폐쇄 행렬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𝑇𝑟𝑢𝑒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+mj-lt"/>
                  </a:rPr>
                  <a:t> : </a:t>
                </a:r>
                <a:r>
                  <a:rPr lang="ko-KR" altLang="en-US" sz="2000" dirty="0">
                    <a:latin typeface="+mj-lt"/>
                  </a:rPr>
                  <a:t>정점 </a:t>
                </a:r>
                <a:r>
                  <a:rPr lang="en-US" altLang="ko-KR" sz="2000" dirty="0" err="1">
                    <a:latin typeface="+mj-lt"/>
                  </a:rPr>
                  <a:t>i</a:t>
                </a:r>
                <a:r>
                  <a:rPr lang="ko-KR" altLang="en-US" sz="2000" dirty="0">
                    <a:latin typeface="+mj-lt"/>
                  </a:rPr>
                  <a:t>에서 </a:t>
                </a:r>
                <a:r>
                  <a:rPr lang="en-US" altLang="ko-KR" sz="2000" dirty="0">
                    <a:latin typeface="+mj-lt"/>
                  </a:rPr>
                  <a:t>j</a:t>
                </a:r>
                <a:r>
                  <a:rPr lang="ko-KR" altLang="en-US" sz="2000" dirty="0">
                    <a:latin typeface="+mj-lt"/>
                  </a:rPr>
                  <a:t>까지 길이가 </a:t>
                </a:r>
                <a:r>
                  <a:rPr lang="en-US" altLang="ko-KR" sz="2000" dirty="0">
                    <a:latin typeface="+mj-lt"/>
                  </a:rPr>
                  <a:t>0 </a:t>
                </a:r>
                <a:r>
                  <a:rPr lang="ko-KR" altLang="en-US" sz="2000" dirty="0">
                    <a:latin typeface="+mj-lt"/>
                  </a:rPr>
                  <a:t>이상인 경로 존재</a:t>
                </a:r>
                <a:endParaRPr lang="en-US" altLang="ko-K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0077238-B52E-4778-A842-F384E9F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  <a:blipFill>
                <a:blip r:embed="rId2"/>
                <a:stretch>
                  <a:fillRect l="-666"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이행적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폐쇄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E3E01-DB8D-41A0-8777-FA70B438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2" y="1236519"/>
            <a:ext cx="68865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3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이행적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폐쇄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0077238-B52E-4778-A842-F384E9FD61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j-lt"/>
                  </a:rPr>
                  <a:t> : </a:t>
                </a:r>
                <a:r>
                  <a:rPr lang="en-US" altLang="ko-KR" sz="2400" dirty="0" err="1">
                    <a:latin typeface="+mj-lt"/>
                  </a:rPr>
                  <a:t>allshortestPath</a:t>
                </a:r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ko-KR" altLang="en-US" sz="2400" dirty="0">
                    <a:latin typeface="+mj-lt"/>
                  </a:rPr>
                  <a:t>알고리즘 사용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>
                    <a:latin typeface="+mj-lt"/>
                  </a:rPr>
                  <a:t>그래프 </a:t>
                </a:r>
                <a:r>
                  <a:rPr lang="en-US" altLang="ko-KR" sz="2000" dirty="0">
                    <a:latin typeface="+mj-lt"/>
                  </a:rPr>
                  <a:t>G</a:t>
                </a:r>
                <a:r>
                  <a:rPr lang="ko-KR" altLang="en-US" sz="2000" dirty="0">
                    <a:latin typeface="+mj-lt"/>
                  </a:rPr>
                  <a:t>에 간선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+mj-lt"/>
                  </a:rPr>
                  <a:t> </a:t>
                </a:r>
                <a:r>
                  <a:rPr lang="ko-KR" altLang="en-US" sz="2000" dirty="0">
                    <a:latin typeface="+mj-lt"/>
                  </a:rPr>
                  <a:t>있으면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000" b="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>
                    <a:latin typeface="+mj-lt"/>
                  </a:rPr>
                  <a:t>그래프 </a:t>
                </a:r>
                <a:r>
                  <a:rPr lang="en-US" altLang="ko-KR" sz="2000" dirty="0">
                    <a:latin typeface="+mj-lt"/>
                  </a:rPr>
                  <a:t>G</a:t>
                </a:r>
                <a:r>
                  <a:rPr lang="ko-KR" altLang="en-US" sz="2000" dirty="0">
                    <a:latin typeface="+mj-lt"/>
                  </a:rPr>
                  <a:t>에 간선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>
                    <a:latin typeface="+mj-lt"/>
                  </a:rPr>
                  <a:t>가 없으면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0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+mj-lt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ko-KR" altLang="en-US" sz="2400" dirty="0">
                    <a:latin typeface="+mj-lt"/>
                  </a:rPr>
                  <a:t>값을 </a:t>
                </a:r>
                <a:r>
                  <a:rPr lang="en-US" altLang="ko-KR" sz="2400" dirty="0">
                    <a:latin typeface="+mj-lt"/>
                  </a:rPr>
                  <a:t>1</a:t>
                </a:r>
                <a:r>
                  <a:rPr lang="ko-KR" altLang="en-US" sz="2400" dirty="0">
                    <a:latin typeface="+mj-lt"/>
                  </a:rPr>
                  <a:t>로 만든다</a:t>
                </a:r>
                <a:r>
                  <a:rPr lang="en-US" altLang="ko-KR" sz="2400" dirty="0">
                    <a:latin typeface="+mj-lt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 err="1">
                    <a:latin typeface="+mj-lt"/>
                  </a:rPr>
                  <a:t>boolean</a:t>
                </a:r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ko-KR" altLang="en-US" sz="2400" dirty="0">
                    <a:latin typeface="+mj-lt"/>
                  </a:rPr>
                  <a:t>행렬 사용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>
                    <a:latin typeface="+mj-lt"/>
                  </a:rPr>
                  <a:t>인접 행렬과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+mj-lt"/>
                  </a:rPr>
                  <a:t>를 </a:t>
                </a:r>
                <a:r>
                  <a:rPr lang="en-US" altLang="ko-KR" sz="2000" dirty="0">
                    <a:latin typeface="+mj-lt"/>
                  </a:rPr>
                  <a:t>true, false </a:t>
                </a:r>
                <a:r>
                  <a:rPr lang="ko-KR" altLang="en-US" sz="2000" dirty="0">
                    <a:latin typeface="+mj-lt"/>
                  </a:rPr>
                  <a:t>값을 갖는 행렬로 만든다</a:t>
                </a:r>
                <a:r>
                  <a:rPr lang="en-US" altLang="ko-KR" sz="2000" dirty="0">
                    <a:latin typeface="+mj-lt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sz="2000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0077238-B52E-4778-A842-F384E9F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  <a:blipFill>
                <a:blip r:embed="rId2"/>
                <a:stretch>
                  <a:fillRect l="-66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6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이행적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폐쇄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14CFB7-FF54-48DD-B3DB-A945D2F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952594"/>
            <a:ext cx="4305300" cy="383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D09A6-7F3D-4C66-8944-F0403FCB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029" y="952594"/>
            <a:ext cx="3231562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7EBE12-F57A-4DD6-A126-C4B63C0B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675" y="952594"/>
            <a:ext cx="3969591" cy="5386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14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이행적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폐쇄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7DC49-0DDD-4C96-8AD6-1D9E2709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74439"/>
            <a:ext cx="3486150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D8868D-485A-48C6-A3A2-2EEC5328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10" y="874439"/>
            <a:ext cx="25146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50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_11.zip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525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+mj-lt"/>
                  </a:rPr>
                  <a:t> : </a:t>
                </a:r>
                <a:r>
                  <a:rPr lang="ko-KR" altLang="en-US" sz="2400" dirty="0">
                    <a:latin typeface="+mj-lt"/>
                  </a:rPr>
                  <a:t>시작점 </a:t>
                </a:r>
                <a:r>
                  <a:rPr lang="en-US" altLang="ko-KR" sz="2400" dirty="0">
                    <a:latin typeface="+mj-lt"/>
                  </a:rPr>
                  <a:t>v</a:t>
                </a:r>
                <a:r>
                  <a:rPr lang="ko-KR" altLang="en-US" sz="2400" dirty="0">
                    <a:latin typeface="+mj-lt"/>
                  </a:rPr>
                  <a:t>에서 정점 </a:t>
                </a:r>
                <a:r>
                  <a:rPr lang="en-US" altLang="ko-KR" sz="2400" dirty="0">
                    <a:latin typeface="+mj-lt"/>
                  </a:rPr>
                  <a:t>u</a:t>
                </a:r>
                <a:r>
                  <a:rPr lang="ko-KR" altLang="en-US" sz="2400" dirty="0">
                    <a:latin typeface="+mj-lt"/>
                  </a:rPr>
                  <a:t>까지 최대 </a:t>
                </a:r>
                <a:r>
                  <a:rPr lang="en-US" altLang="ko-KR" sz="2400" dirty="0">
                    <a:latin typeface="+mj-lt"/>
                  </a:rPr>
                  <a:t>k</a:t>
                </a:r>
                <a:r>
                  <a:rPr lang="ko-KR" altLang="en-US" sz="2400" dirty="0">
                    <a:latin typeface="+mj-lt"/>
                  </a:rPr>
                  <a:t>개의 아크를 갖는 최단 경로의 길이</a:t>
                </a: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: </a:t>
                </a:r>
                <a:r>
                  <a:rPr lang="ko-KR" altLang="en-US" sz="2400" dirty="0">
                    <a:latin typeface="+mj-lt"/>
                  </a:rPr>
                  <a:t>시작점 </a:t>
                </a:r>
                <a:r>
                  <a:rPr lang="en-US" altLang="ko-KR" sz="2400" dirty="0">
                    <a:latin typeface="+mj-lt"/>
                  </a:rPr>
                  <a:t>v</a:t>
                </a:r>
                <a:r>
                  <a:rPr lang="ko-KR" altLang="en-US" sz="2400" dirty="0">
                    <a:latin typeface="+mj-lt"/>
                  </a:rPr>
                  <a:t>에서 정점 </a:t>
                </a:r>
                <a:r>
                  <a:rPr lang="en-US" altLang="ko-KR" sz="2400" dirty="0">
                    <a:latin typeface="+mj-lt"/>
                  </a:rPr>
                  <a:t>u</a:t>
                </a:r>
                <a:r>
                  <a:rPr lang="ko-KR" altLang="en-US" sz="2400" dirty="0">
                    <a:latin typeface="+mj-lt"/>
                  </a:rPr>
                  <a:t>까지의 최단 경로의 길이</a:t>
                </a: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만일 시작점 </a:t>
                </a:r>
                <a:r>
                  <a:rPr lang="en-US" altLang="ko-KR" sz="2400" dirty="0">
                    <a:latin typeface="+mj-lt"/>
                  </a:rPr>
                  <a:t>v</a:t>
                </a:r>
                <a:r>
                  <a:rPr lang="ko-KR" altLang="en-US" sz="2400" dirty="0">
                    <a:latin typeface="+mj-lt"/>
                  </a:rPr>
                  <a:t>에서 어떤 정점 </a:t>
                </a:r>
                <a:r>
                  <a:rPr lang="en-US" altLang="ko-KR" sz="2400" dirty="0">
                    <a:latin typeface="+mj-lt"/>
                  </a:rPr>
                  <a:t>u</a:t>
                </a:r>
                <a:r>
                  <a:rPr lang="ko-KR" altLang="en-US" sz="2400" dirty="0">
                    <a:latin typeface="+mj-lt"/>
                  </a:rPr>
                  <a:t>까지의 최단 경로가 최대 </a:t>
                </a:r>
                <a:r>
                  <a:rPr lang="en-US" altLang="ko-KR" sz="2400" dirty="0">
                    <a:latin typeface="+mj-lt"/>
                  </a:rPr>
                  <a:t>k</a:t>
                </a:r>
                <a:r>
                  <a:rPr lang="ko-KR" altLang="en-US" sz="2400" dirty="0">
                    <a:latin typeface="+mj-lt"/>
                  </a:rPr>
                  <a:t>개의 간선을 포함할 수 있는 경우</a:t>
                </a: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latin typeface="+mj-lt"/>
                  </a:rPr>
                  <a:t>K-1</a:t>
                </a:r>
                <a:r>
                  <a:rPr lang="ko-KR" altLang="en-US" sz="2400" dirty="0">
                    <a:latin typeface="+mj-lt"/>
                  </a:rPr>
                  <a:t> 개 이하의 간선만 포함 </a:t>
                </a:r>
                <a:r>
                  <a:rPr lang="en-US" altLang="ko-KR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sz="2400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latin typeface="+mj-lt"/>
                  </a:rPr>
                  <a:t>K</a:t>
                </a:r>
                <a:r>
                  <a:rPr lang="ko-KR" altLang="en-US" sz="2400" dirty="0">
                    <a:latin typeface="+mj-lt"/>
                  </a:rPr>
                  <a:t>개의 간선을 포함 </a:t>
                </a:r>
                <a:r>
                  <a:rPr lang="en-US" altLang="ko-KR" sz="2400" dirty="0">
                    <a:latin typeface="+mj-lt"/>
                  </a:rPr>
                  <a:t>: </a:t>
                </a:r>
                <a:r>
                  <a:rPr lang="ko-KR" altLang="en-US" sz="2400" dirty="0">
                    <a:latin typeface="+mj-lt"/>
                  </a:rPr>
                  <a:t>시작점 </a:t>
                </a:r>
                <a:r>
                  <a:rPr lang="en-US" altLang="ko-KR" sz="2400" dirty="0">
                    <a:latin typeface="+mj-lt"/>
                  </a:rPr>
                  <a:t>v</a:t>
                </a:r>
                <a:r>
                  <a:rPr lang="ko-KR" altLang="en-US" sz="2400" dirty="0">
                    <a:latin typeface="+mj-lt"/>
                  </a:rPr>
                  <a:t>에서 정점 </a:t>
                </a:r>
                <a:r>
                  <a:rPr lang="en-US" altLang="ko-KR" sz="2400" dirty="0">
                    <a:latin typeface="+mj-lt"/>
                  </a:rPr>
                  <a:t>u</a:t>
                </a:r>
                <a:r>
                  <a:rPr lang="ko-KR" altLang="en-US" sz="2400" dirty="0">
                    <a:latin typeface="+mj-lt"/>
                  </a:rPr>
                  <a:t>에 인접한 어떤 정점 </a:t>
                </a:r>
                <a:r>
                  <a:rPr lang="en-US" altLang="ko-KR" sz="2400" dirty="0" err="1">
                    <a:latin typeface="+mj-lt"/>
                  </a:rPr>
                  <a:t>i</a:t>
                </a:r>
                <a:r>
                  <a:rPr lang="ko-KR" altLang="en-US" sz="2400" dirty="0">
                    <a:latin typeface="+mj-lt"/>
                  </a:rPr>
                  <a:t>까지의 최단 경로를 포함하므로</a:t>
                </a:r>
                <a:r>
                  <a:rPr lang="en-US" altLang="ko-KR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𝐷𝑖𝑠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𝑤𝑒𝑖𝑔h𝑡𝑠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  <a:blipFill>
                <a:blip r:embed="rId2"/>
                <a:stretch>
                  <a:fillRect l="-666"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25AB7-5831-4838-90A1-6C5B7C6C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81" y="820417"/>
            <a:ext cx="7744633" cy="5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D6B582-38D2-47DB-B72E-03EA2292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204826"/>
            <a:ext cx="8286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AD1100-9FBB-442C-8C00-B1068D2D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69992"/>
            <a:ext cx="39243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4E972E-A4E9-4228-9B67-07CBEC8C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21" y="869992"/>
            <a:ext cx="4772025" cy="521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0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Shortest Path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9BF1F-DB73-4CB0-90CE-B08C3787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1151399"/>
            <a:ext cx="80200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Shortest Path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BC70D9-22EF-48E0-89B5-D6B3993F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81075"/>
            <a:ext cx="8667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Shortest Path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7CAE3C-BFB7-486E-9471-EACEC623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35518"/>
            <a:ext cx="4010025" cy="444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2497ED-C5DD-4B66-B968-73B3307C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25" y="830975"/>
            <a:ext cx="39338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0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F743D6-E177-4603-82C5-7886FF45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173" y="922505"/>
            <a:ext cx="2952750" cy="5267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76031C-F66D-48AC-AAA5-09824981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823313"/>
            <a:ext cx="3371850" cy="556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91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325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동영</cp:lastModifiedBy>
  <cp:revision>923</cp:revision>
  <dcterms:created xsi:type="dcterms:W3CDTF">2019-12-04T08:50:06Z</dcterms:created>
  <dcterms:modified xsi:type="dcterms:W3CDTF">2020-11-08T16:40:32Z</dcterms:modified>
</cp:coreProperties>
</file>