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5" r:id="rId3"/>
    <p:sldId id="306" r:id="rId4"/>
    <p:sldId id="307" r:id="rId5"/>
    <p:sldId id="308" r:id="rId6"/>
    <p:sldId id="309" r:id="rId7"/>
    <p:sldId id="297" r:id="rId8"/>
    <p:sldId id="296" r:id="rId9"/>
    <p:sldId id="310" r:id="rId10"/>
    <p:sldId id="298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4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2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BinaryTreeTest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Main 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483" y="815546"/>
            <a:ext cx="2048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0185E2-FCEC-4E38-853B-DDC52568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83" y="1246433"/>
            <a:ext cx="2190750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77BCA1C-CEAA-469F-9034-D57B6EEC5C99}"/>
              </a:ext>
            </a:extLst>
          </p:cNvPr>
          <p:cNvGrpSpPr/>
          <p:nvPr/>
        </p:nvGrpSpPr>
        <p:grpSpPr>
          <a:xfrm>
            <a:off x="5816737" y="3564994"/>
            <a:ext cx="4100795" cy="2890083"/>
            <a:chOff x="2341032" y="2692962"/>
            <a:chExt cx="3635591" cy="239870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F0993E-09A0-4865-A1A0-2236A13E354A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0DD160-3512-46F0-B463-E900E649917C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F9A574D-6CB2-460A-9E33-5519EA2FE68C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516F1AE-40D5-47EE-944B-7B55C6B45990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ABB6487-283C-45EF-8394-6831351F57ED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95A47AC-351A-4DC7-ACCC-262159EED9D8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A547528-B040-4A75-BA06-533166D9633F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378F669-B9F6-4BDC-8AE4-95C18C62DFA5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9322D63-EF25-4A77-98C7-E3E1D899B4FE}"/>
                </a:ext>
              </a:extLst>
            </p:cNvPr>
            <p:cNvCxnSpPr>
              <a:stCxn id="10" idx="5"/>
              <a:endCxn id="12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873A0EC-4C10-4490-BB18-609B8E03608C}"/>
                </a:ext>
              </a:extLst>
            </p:cNvPr>
            <p:cNvCxnSpPr>
              <a:stCxn id="11" idx="4"/>
              <a:endCxn id="15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F7C7EC1-3AFB-4CA1-BFFD-285DF4195013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79B7E8E-2429-4350-AA16-524A3F15B2D1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58CD6D2-D83A-4879-A019-806A510214F6}"/>
                </a:ext>
              </a:extLst>
            </p:cNvPr>
            <p:cNvCxnSpPr>
              <a:stCxn id="12" idx="4"/>
              <a:endCxn id="16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18992F4-9DC7-4A63-A4B0-11900F6B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1246433"/>
            <a:ext cx="5019675" cy="55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1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Main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문 작성하여 결과화면과 같은 결과를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도출하시오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err="1">
                    <a:latin typeface="+mj-lt"/>
                    <a:ea typeface="나눔스퀘어라운드 Bold" panose="020B0600000101010101" pitchFamily="50" charset="-127"/>
                  </a:rPr>
                  <a:t>BinaryTree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메소드에 대한 설명을 주석으로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처리하시오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소스코드를 압축하여 스마트 캠퍼스에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_02.zip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양식이 틀릴 경우 감점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 작성 필수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처음 보는 사람이 봤을 때 이해할 수 있도록 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4832092"/>
              </a:xfrm>
              <a:prstGeom prst="rect">
                <a:avLst/>
              </a:prstGeom>
              <a:blipFill>
                <a:blip r:embed="rId2"/>
                <a:stretch>
                  <a:fillRect l="-563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Tree :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계층적 자료구조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Array, Linked List, Queue, Stack :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선형 자료구조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8318B0-A00C-4557-AEFC-90949AACEBAE}"/>
              </a:ext>
            </a:extLst>
          </p:cNvPr>
          <p:cNvGrpSpPr/>
          <p:nvPr/>
        </p:nvGrpSpPr>
        <p:grpSpPr>
          <a:xfrm>
            <a:off x="1840318" y="2095710"/>
            <a:ext cx="6411855" cy="3959821"/>
            <a:chOff x="1840318" y="2095710"/>
            <a:chExt cx="6411855" cy="395982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A08FD0B-2012-4485-BC5C-D3AFAAFBFD10}"/>
                </a:ext>
              </a:extLst>
            </p:cNvPr>
            <p:cNvGrpSpPr/>
            <p:nvPr/>
          </p:nvGrpSpPr>
          <p:grpSpPr>
            <a:xfrm>
              <a:off x="3452133" y="2095710"/>
              <a:ext cx="4800040" cy="3959821"/>
              <a:chOff x="2305614" y="2692962"/>
              <a:chExt cx="4255512" cy="328656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6490229-3855-4A58-9C2B-CE11219497DB}"/>
                  </a:ext>
                </a:extLst>
              </p:cNvPr>
              <p:cNvSpPr/>
              <p:nvPr/>
            </p:nvSpPr>
            <p:spPr>
              <a:xfrm>
                <a:off x="3814945" y="2692962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1D4DDEC-3BBB-44B3-BF90-5DB21B14EA70}"/>
                  </a:ext>
                </a:extLst>
              </p:cNvPr>
              <p:cNvSpPr/>
              <p:nvPr/>
            </p:nvSpPr>
            <p:spPr>
              <a:xfrm>
                <a:off x="3098034" y="3700980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61BE05A-A968-4D4D-85B7-3F54CB620FB1}"/>
                  </a:ext>
                </a:extLst>
              </p:cNvPr>
              <p:cNvSpPr/>
              <p:nvPr/>
            </p:nvSpPr>
            <p:spPr>
              <a:xfrm>
                <a:off x="4479978" y="3652373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BA20896-D29D-47D1-8546-43521CA5A995}"/>
                  </a:ext>
                </a:extLst>
              </p:cNvPr>
              <p:cNvSpPr/>
              <p:nvPr/>
            </p:nvSpPr>
            <p:spPr>
              <a:xfrm>
                <a:off x="5985062" y="4548481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735B17F-976F-4744-9A55-E700086E367C}"/>
                  </a:ext>
                </a:extLst>
              </p:cNvPr>
              <p:cNvSpPr/>
              <p:nvPr/>
            </p:nvSpPr>
            <p:spPr>
              <a:xfrm>
                <a:off x="2526252" y="5475473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4548DCA-C706-4C45-B747-50B79C74A98A}"/>
                  </a:ext>
                </a:extLst>
              </p:cNvPr>
              <p:cNvSpPr/>
              <p:nvPr/>
            </p:nvSpPr>
            <p:spPr>
              <a:xfrm>
                <a:off x="3828032" y="5464975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C683B35-37E9-4805-8B5F-6AD55A0B3F66}"/>
                  </a:ext>
                </a:extLst>
              </p:cNvPr>
              <p:cNvSpPr/>
              <p:nvPr/>
            </p:nvSpPr>
            <p:spPr>
              <a:xfrm>
                <a:off x="5117179" y="4541310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503707B-41F0-46CC-B90F-C16A75D38C0C}"/>
                  </a:ext>
                </a:extLst>
              </p:cNvPr>
              <p:cNvSpPr/>
              <p:nvPr/>
            </p:nvSpPr>
            <p:spPr>
              <a:xfrm>
                <a:off x="3376618" y="4579101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BE9EB6D-F13F-4F6D-8384-CF3A8B8AAB37}"/>
                  </a:ext>
                </a:extLst>
              </p:cNvPr>
              <p:cNvSpPr/>
              <p:nvPr/>
            </p:nvSpPr>
            <p:spPr>
              <a:xfrm>
                <a:off x="2305614" y="4558674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52F73A9-4824-4B19-9C4D-982DD07DC79D}"/>
                  </a:ext>
                </a:extLst>
              </p:cNvPr>
              <p:cNvSpPr/>
              <p:nvPr/>
            </p:nvSpPr>
            <p:spPr>
              <a:xfrm>
                <a:off x="4783967" y="5446624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93AFBD4-FC00-46B8-A825-CE4AA282B1E2}"/>
                  </a:ext>
                </a:extLst>
              </p:cNvPr>
              <p:cNvSpPr/>
              <p:nvPr/>
            </p:nvSpPr>
            <p:spPr>
              <a:xfrm>
                <a:off x="4249296" y="4545055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B38C79C6-1FDC-4CFE-987A-4DD4BC40BE15}"/>
                  </a:ext>
                </a:extLst>
              </p:cNvPr>
              <p:cNvCxnSpPr>
                <a:stCxn id="17" idx="3"/>
                <a:endCxn id="18" idx="0"/>
              </p:cNvCxnSpPr>
              <p:nvPr/>
            </p:nvCxnSpPr>
            <p:spPr>
              <a:xfrm flipH="1">
                <a:off x="3386066" y="3123201"/>
                <a:ext cx="513241" cy="577780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0C35E96A-04F0-4FE7-9A91-2E233904AACF}"/>
                  </a:ext>
                </a:extLst>
              </p:cNvPr>
              <p:cNvCxnSpPr>
                <a:stCxn id="17" idx="5"/>
                <a:endCxn id="19" idx="0"/>
              </p:cNvCxnSpPr>
              <p:nvPr/>
            </p:nvCxnSpPr>
            <p:spPr>
              <a:xfrm>
                <a:off x="4306647" y="3123201"/>
                <a:ext cx="461363" cy="529172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1D34CC6D-26A5-40D2-8B99-2CECC199E89C}"/>
                  </a:ext>
                </a:extLst>
              </p:cNvPr>
              <p:cNvCxnSpPr>
                <a:stCxn id="18" idx="4"/>
                <a:endCxn id="25" idx="0"/>
              </p:cNvCxnSpPr>
              <p:nvPr/>
            </p:nvCxnSpPr>
            <p:spPr>
              <a:xfrm flipH="1">
                <a:off x="2593646" y="4205036"/>
                <a:ext cx="792420" cy="353637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86241A96-62B9-44BF-8C1B-0C80EF99F320}"/>
                  </a:ext>
                </a:extLst>
              </p:cNvPr>
              <p:cNvCxnSpPr>
                <a:stCxn id="18" idx="4"/>
                <a:endCxn id="24" idx="0"/>
              </p:cNvCxnSpPr>
              <p:nvPr/>
            </p:nvCxnSpPr>
            <p:spPr>
              <a:xfrm>
                <a:off x="3386066" y="4205036"/>
                <a:ext cx="278584" cy="374065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4F5CBD60-9981-40A4-BF51-D8E9EE2124B2}"/>
                  </a:ext>
                </a:extLst>
              </p:cNvPr>
              <p:cNvCxnSpPr>
                <a:stCxn id="19" idx="4"/>
                <a:endCxn id="20" idx="0"/>
              </p:cNvCxnSpPr>
              <p:nvPr/>
            </p:nvCxnSpPr>
            <p:spPr>
              <a:xfrm>
                <a:off x="4768010" y="4156429"/>
                <a:ext cx="1505084" cy="392051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76E1C6-54D7-4DF5-9102-F7FB621B88AA}"/>
                  </a:ext>
                </a:extLst>
              </p:cNvPr>
              <p:cNvCxnSpPr>
                <a:stCxn id="19" idx="4"/>
                <a:endCxn id="27" idx="0"/>
              </p:cNvCxnSpPr>
              <p:nvPr/>
            </p:nvCxnSpPr>
            <p:spPr>
              <a:xfrm flipH="1">
                <a:off x="4537328" y="4156429"/>
                <a:ext cx="230682" cy="388626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AEB201CD-35AE-402F-A74D-1578604C9B38}"/>
                  </a:ext>
                </a:extLst>
              </p:cNvPr>
              <p:cNvCxnSpPr>
                <a:stCxn id="27" idx="4"/>
                <a:endCxn id="26" idx="0"/>
              </p:cNvCxnSpPr>
              <p:nvPr/>
            </p:nvCxnSpPr>
            <p:spPr>
              <a:xfrm>
                <a:off x="4537328" y="5049111"/>
                <a:ext cx="534671" cy="397513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6C9EE8A1-CCF6-44CD-ADE7-E719710A46A4}"/>
                  </a:ext>
                </a:extLst>
              </p:cNvPr>
              <p:cNvCxnSpPr>
                <a:stCxn id="24" idx="4"/>
                <a:endCxn id="22" idx="0"/>
              </p:cNvCxnSpPr>
              <p:nvPr/>
            </p:nvCxnSpPr>
            <p:spPr>
              <a:xfrm>
                <a:off x="3664650" y="5083157"/>
                <a:ext cx="451414" cy="381818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8B27E16-2C11-4453-B390-B533885E5F5C}"/>
                  </a:ext>
                </a:extLst>
              </p:cNvPr>
              <p:cNvCxnSpPr>
                <a:stCxn id="24" idx="4"/>
                <a:endCxn id="21" idx="0"/>
              </p:cNvCxnSpPr>
              <p:nvPr/>
            </p:nvCxnSpPr>
            <p:spPr>
              <a:xfrm flipH="1">
                <a:off x="2814284" y="5083157"/>
                <a:ext cx="850366" cy="392316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AD12AA3-9A96-4070-81F3-D5D8B5F7AA42}"/>
                  </a:ext>
                </a:extLst>
              </p:cNvPr>
              <p:cNvCxnSpPr>
                <a:stCxn id="19" idx="4"/>
                <a:endCxn id="23" idx="0"/>
              </p:cNvCxnSpPr>
              <p:nvPr/>
            </p:nvCxnSpPr>
            <p:spPr>
              <a:xfrm>
                <a:off x="4768010" y="4156429"/>
                <a:ext cx="637201" cy="384881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98E8796-5853-4038-8562-81408C8BA3D4}"/>
                </a:ext>
              </a:extLst>
            </p:cNvPr>
            <p:cNvCxnSpPr/>
            <p:nvPr/>
          </p:nvCxnSpPr>
          <p:spPr>
            <a:xfrm>
              <a:off x="2757686" y="2425996"/>
              <a:ext cx="4190663" cy="101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90B32A-335F-465C-8F84-6C8461A0BFD5}"/>
                </a:ext>
              </a:extLst>
            </p:cNvPr>
            <p:cNvCxnSpPr/>
            <p:nvPr/>
          </p:nvCxnSpPr>
          <p:spPr>
            <a:xfrm flipV="1">
              <a:off x="2760864" y="4633797"/>
              <a:ext cx="4317585" cy="380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CB0C2A7-9075-4D8A-8F9F-AD11A97FC0E3}"/>
                </a:ext>
              </a:extLst>
            </p:cNvPr>
            <p:cNvCxnSpPr/>
            <p:nvPr/>
          </p:nvCxnSpPr>
          <p:spPr>
            <a:xfrm flipV="1">
              <a:off x="2757686" y="3531887"/>
              <a:ext cx="4190663" cy="50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EFC21EA-C1F5-48D9-8DA0-4CC65698A6D6}"/>
                </a:ext>
              </a:extLst>
            </p:cNvPr>
            <p:cNvCxnSpPr/>
            <p:nvPr/>
          </p:nvCxnSpPr>
          <p:spPr>
            <a:xfrm>
              <a:off x="2777397" y="5739226"/>
              <a:ext cx="438550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3BA934-02AA-41D8-8247-B2584BA3752A}"/>
                </a:ext>
              </a:extLst>
            </p:cNvPr>
            <p:cNvSpPr txBox="1"/>
            <p:nvPr/>
          </p:nvSpPr>
          <p:spPr>
            <a:xfrm>
              <a:off x="1840319" y="2241330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Level 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732B15-87FB-43AF-9CBE-715B8A73F802}"/>
                </a:ext>
              </a:extLst>
            </p:cNvPr>
            <p:cNvSpPr txBox="1"/>
            <p:nvPr/>
          </p:nvSpPr>
          <p:spPr>
            <a:xfrm>
              <a:off x="1840318" y="3352239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Level 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1BE2CF-F79D-4655-8709-7C3DED639D72}"/>
                </a:ext>
              </a:extLst>
            </p:cNvPr>
            <p:cNvSpPr txBox="1"/>
            <p:nvPr/>
          </p:nvSpPr>
          <p:spPr>
            <a:xfrm>
              <a:off x="1840319" y="4487216"/>
              <a:ext cx="917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Level 2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117551-749F-4E23-AAA9-613B5707C482}"/>
                </a:ext>
              </a:extLst>
            </p:cNvPr>
            <p:cNvSpPr txBox="1"/>
            <p:nvPr/>
          </p:nvSpPr>
          <p:spPr>
            <a:xfrm>
              <a:off x="1860030" y="5554560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Level 3</a:t>
              </a:r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7684400-AD7C-49D1-BDB1-67916797886A}"/>
              </a:ext>
            </a:extLst>
          </p:cNvPr>
          <p:cNvSpPr txBox="1"/>
          <p:nvPr/>
        </p:nvSpPr>
        <p:spPr>
          <a:xfrm>
            <a:off x="7392635" y="1984208"/>
            <a:ext cx="4658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C00000"/>
                </a:solidFill>
              </a:rPr>
              <a:t>루트노드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부모가 없는 최상위 노드</a:t>
            </a:r>
            <a:endParaRPr lang="en-US" altLang="ko-KR" dirty="0"/>
          </a:p>
          <a:p>
            <a:r>
              <a:rPr lang="ko-KR" altLang="en-US" sz="2000" dirty="0" err="1">
                <a:solidFill>
                  <a:srgbClr val="C00000"/>
                </a:solidFill>
              </a:rPr>
              <a:t>단말노드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자식이 없는 노드</a:t>
            </a:r>
            <a:endParaRPr lang="en-US" altLang="ko-KR" dirty="0"/>
          </a:p>
          <a:p>
            <a:r>
              <a:rPr lang="ko-KR" altLang="en-US" sz="2000" dirty="0" err="1">
                <a:solidFill>
                  <a:srgbClr val="C00000"/>
                </a:solidFill>
              </a:rPr>
              <a:t>내부노드</a:t>
            </a:r>
            <a:r>
              <a:rPr lang="en-US" altLang="ko-KR" dirty="0"/>
              <a:t> : </a:t>
            </a:r>
            <a:r>
              <a:rPr lang="ko-KR" altLang="en-US" dirty="0"/>
              <a:t>단말 노드가 아닌 노드</a:t>
            </a:r>
            <a:endParaRPr lang="en-US" altLang="ko-KR" dirty="0"/>
          </a:p>
          <a:p>
            <a:r>
              <a:rPr lang="ko-KR" altLang="en-US" sz="2000" dirty="0">
                <a:solidFill>
                  <a:srgbClr val="C00000"/>
                </a:solidFill>
              </a:rPr>
              <a:t>간선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노드들을 연결하는 선</a:t>
            </a:r>
            <a:endParaRPr lang="en-US" altLang="ko-KR" dirty="0"/>
          </a:p>
          <a:p>
            <a:r>
              <a:rPr lang="ko-KR" altLang="en-US" sz="2000" dirty="0">
                <a:solidFill>
                  <a:srgbClr val="C00000"/>
                </a:solidFill>
              </a:rPr>
              <a:t>차수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노드가 지닌 자식의 수</a:t>
            </a:r>
            <a:endParaRPr lang="en-US" altLang="ko-KR" dirty="0"/>
          </a:p>
          <a:p>
            <a:r>
              <a:rPr lang="en-US" altLang="ko-KR" sz="2000" dirty="0">
                <a:solidFill>
                  <a:srgbClr val="C00000"/>
                </a:solidFill>
              </a:rPr>
              <a:t>Level</a:t>
            </a:r>
            <a:r>
              <a:rPr lang="en-US" altLang="ko-KR" dirty="0"/>
              <a:t> : </a:t>
            </a:r>
            <a:r>
              <a:rPr lang="ko-KR" altLang="en-US" dirty="0"/>
              <a:t>특정한 깊이</a:t>
            </a:r>
          </a:p>
        </p:txBody>
      </p:sp>
    </p:spTree>
    <p:extLst>
      <p:ext uri="{BB962C8B-B14F-4D97-AF65-F5344CB8AC3E}">
        <p14:creationId xmlns:p14="http://schemas.microsoft.com/office/powerpoint/2010/main" val="264078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만약 트리를 리스트로 표현한다면 아래와 같은 구조를 가지게 된다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366C757-8264-477E-85CA-ECF872587472}"/>
              </a:ext>
            </a:extLst>
          </p:cNvPr>
          <p:cNvGrpSpPr/>
          <p:nvPr/>
        </p:nvGrpSpPr>
        <p:grpSpPr>
          <a:xfrm>
            <a:off x="410744" y="1651240"/>
            <a:ext cx="6370365" cy="1473926"/>
            <a:chOff x="1923403" y="2313677"/>
            <a:chExt cx="6370365" cy="147392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8FCAD66-B4AE-48A8-B3DF-8603239E9647}"/>
                </a:ext>
              </a:extLst>
            </p:cNvPr>
            <p:cNvGrpSpPr/>
            <p:nvPr/>
          </p:nvGrpSpPr>
          <p:grpSpPr>
            <a:xfrm>
              <a:off x="1923403" y="2313677"/>
              <a:ext cx="6370365" cy="1473926"/>
              <a:chOff x="950306" y="2873871"/>
              <a:chExt cx="5647696" cy="122332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152A8AB-8F1C-497A-BF42-0AF803AECBE4}"/>
                  </a:ext>
                </a:extLst>
              </p:cNvPr>
              <p:cNvSpPr/>
              <p:nvPr/>
            </p:nvSpPr>
            <p:spPr>
              <a:xfrm>
                <a:off x="950306" y="2873871"/>
                <a:ext cx="5760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8AE1D93-921A-476D-913D-94CDDC22117F}"/>
                  </a:ext>
                </a:extLst>
              </p:cNvPr>
              <p:cNvSpPr/>
              <p:nvPr/>
            </p:nvSpPr>
            <p:spPr>
              <a:xfrm>
                <a:off x="2364480" y="2873871"/>
                <a:ext cx="1151405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링크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66DA806-65DC-4EFC-8E79-93D037959E82}"/>
                  </a:ext>
                </a:extLst>
              </p:cNvPr>
              <p:cNvSpPr/>
              <p:nvPr/>
            </p:nvSpPr>
            <p:spPr>
              <a:xfrm>
                <a:off x="2401057" y="3556242"/>
                <a:ext cx="10826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링크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47D67AE-473D-47AE-BD66-A1C4C2341672}"/>
                  </a:ext>
                </a:extLst>
              </p:cNvPr>
              <p:cNvSpPr/>
              <p:nvPr/>
            </p:nvSpPr>
            <p:spPr>
              <a:xfrm>
                <a:off x="3958197" y="2873871"/>
                <a:ext cx="10826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링크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CFAB35C-01A9-4883-8586-197EC41320CE}"/>
                  </a:ext>
                </a:extLst>
              </p:cNvPr>
              <p:cNvSpPr/>
              <p:nvPr/>
            </p:nvSpPr>
            <p:spPr>
              <a:xfrm>
                <a:off x="5515338" y="3593143"/>
                <a:ext cx="10826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링크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894E3EE-F609-4AE4-B6BD-613C8AA4EE3E}"/>
                  </a:ext>
                </a:extLst>
              </p:cNvPr>
              <p:cNvSpPr/>
              <p:nvPr/>
            </p:nvSpPr>
            <p:spPr>
              <a:xfrm>
                <a:off x="3958197" y="3578556"/>
                <a:ext cx="1082664" cy="504056"/>
              </a:xfrm>
              <a:prstGeom prst="ellipse">
                <a:avLst/>
              </a:prstGeom>
              <a:ln w="762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링크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74943012-2150-4490-9F06-C793727EFF8C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>
                <a:off x="1526370" y="3125899"/>
                <a:ext cx="838110" cy="0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4B749E37-516D-4DC4-87D5-A64B2AAC5473}"/>
                  </a:ext>
                </a:extLst>
              </p:cNvPr>
              <p:cNvCxnSpPr>
                <a:stCxn id="41" idx="6"/>
                <a:endCxn id="44" idx="2"/>
              </p:cNvCxnSpPr>
              <p:nvPr/>
            </p:nvCxnSpPr>
            <p:spPr>
              <a:xfrm flipV="1">
                <a:off x="1538112" y="3808270"/>
                <a:ext cx="862944" cy="27691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69A25B7-2BDE-4EFB-98E6-02816B278519}"/>
                  </a:ext>
                </a:extLst>
              </p:cNvPr>
              <p:cNvCxnSpPr>
                <a:stCxn id="43" idx="6"/>
                <a:endCxn id="45" idx="2"/>
              </p:cNvCxnSpPr>
              <p:nvPr/>
            </p:nvCxnSpPr>
            <p:spPr>
              <a:xfrm>
                <a:off x="3515885" y="3125899"/>
                <a:ext cx="442312" cy="0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C0C5A43B-1DF7-493A-BDBE-43B5F581E109}"/>
                  </a:ext>
                </a:extLst>
              </p:cNvPr>
              <p:cNvCxnSpPr>
                <a:stCxn id="44" idx="6"/>
                <a:endCxn id="47" idx="2"/>
              </p:cNvCxnSpPr>
              <p:nvPr/>
            </p:nvCxnSpPr>
            <p:spPr>
              <a:xfrm>
                <a:off x="3483721" y="3808270"/>
                <a:ext cx="474476" cy="22314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19014DE0-52AF-44BE-951A-D316B3C3FC43}"/>
                  </a:ext>
                </a:extLst>
              </p:cNvPr>
              <p:cNvCxnSpPr>
                <a:stCxn id="47" idx="6"/>
                <a:endCxn id="46" idx="2"/>
              </p:cNvCxnSpPr>
              <p:nvPr/>
            </p:nvCxnSpPr>
            <p:spPr>
              <a:xfrm>
                <a:off x="5040861" y="3830584"/>
                <a:ext cx="474477" cy="14587"/>
              </a:xfrm>
              <a:prstGeom prst="straightConnector1">
                <a:avLst/>
              </a:prstGeom>
              <a:ln w="57150">
                <a:solidFill>
                  <a:srgbClr val="6633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4B5CBF1-10C2-4B0A-80F5-72EE75642A0C}"/>
                </a:ext>
              </a:extLst>
            </p:cNvPr>
            <p:cNvSpPr/>
            <p:nvPr/>
          </p:nvSpPr>
          <p:spPr>
            <a:xfrm>
              <a:off x="1936648" y="3169194"/>
              <a:ext cx="649776" cy="607312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이진트리란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하나의 노드가 최대 두 개의 자식 노드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왼쪽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, 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오른쪽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)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을 가지는 구성된 트리다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서브 트리는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null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값을 가질 수 있다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 (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일정한 구조를 위함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415E1-E0E9-44E2-85FF-10C7D3BE808B}"/>
              </a:ext>
            </a:extLst>
          </p:cNvPr>
          <p:cNvGrpSpPr/>
          <p:nvPr/>
        </p:nvGrpSpPr>
        <p:grpSpPr>
          <a:xfrm>
            <a:off x="3668546" y="3031181"/>
            <a:ext cx="4100795" cy="2890083"/>
            <a:chOff x="2341032" y="2692962"/>
            <a:chExt cx="3635591" cy="239870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44F1D4F-4BF0-41B0-AF5B-786FD956830B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9563E0F-36E1-4E0B-8769-F469F8E14548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AEA624-F4D8-4065-8914-9D294E385EA2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AF29672-E6E3-437D-8B4E-559E9D017AE6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D824B65-AFD2-400E-9D51-87576A5C4BEE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45DD6E2-0D98-4F07-9CBC-1A2BA47A8451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9051BF-D067-4CBC-BE14-D40E5A71EA89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2A2044A-99AE-4164-91BE-01DC9E9F6465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769CE70-A231-4373-AF0C-B933629A8BDE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89732E9-6AAD-4A0D-B826-D38D9E803018}"/>
                </a:ext>
              </a:extLst>
            </p:cNvPr>
            <p:cNvCxnSpPr>
              <a:stCxn id="21" idx="4"/>
              <a:endCxn id="25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08C9894-EAB6-4270-94D1-4B00E5FA8743}"/>
                </a:ext>
              </a:extLst>
            </p:cNvPr>
            <p:cNvCxnSpPr>
              <a:stCxn id="21" idx="4"/>
              <a:endCxn id="24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0197DA9-071B-4C8D-88D7-EA6E1E54630E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273914D-09EF-42A7-BF48-1FF69F62F82A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8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배열을 이용해서 순차적으로 표현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각 노드에 번호를 순서대로 정한다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인덱스는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0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이 아니고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1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부터 사용한다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즉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1 = root node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0BCBDA-83BF-4CDF-8E05-FB0C79E9EBC6}"/>
              </a:ext>
            </a:extLst>
          </p:cNvPr>
          <p:cNvSpPr/>
          <p:nvPr/>
        </p:nvSpPr>
        <p:spPr>
          <a:xfrm>
            <a:off x="7976526" y="718157"/>
            <a:ext cx="3637958" cy="338049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C9A737-16F7-433E-B7EA-33E556152B87}"/>
              </a:ext>
            </a:extLst>
          </p:cNvPr>
          <p:cNvCxnSpPr>
            <a:endCxn id="33" idx="2"/>
          </p:cNvCxnSpPr>
          <p:nvPr/>
        </p:nvCxnSpPr>
        <p:spPr>
          <a:xfrm flipV="1">
            <a:off x="9786272" y="4098656"/>
            <a:ext cx="9233" cy="6434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1A520-D496-466C-966A-3A3E33E35A54}"/>
              </a:ext>
            </a:extLst>
          </p:cNvPr>
          <p:cNvSpPr/>
          <p:nvPr/>
        </p:nvSpPr>
        <p:spPr>
          <a:xfrm>
            <a:off x="8716272" y="4855483"/>
            <a:ext cx="23860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Array</a:t>
            </a:r>
            <a:r>
              <a:rPr lang="ko-KR" altLang="en-US" dirty="0"/>
              <a:t>는 </a:t>
            </a:r>
            <a:r>
              <a:rPr lang="ko-KR" altLang="en-US" sz="2000" b="1" dirty="0">
                <a:solidFill>
                  <a:srgbClr val="C00000"/>
                </a:solidFill>
              </a:rPr>
              <a:t>공간 효율성이 떨어진다</a:t>
            </a:r>
            <a:r>
              <a:rPr lang="en-US" altLang="ko-KR" sz="2000" b="1" dirty="0">
                <a:solidFill>
                  <a:srgbClr val="C0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(ex. </a:t>
            </a:r>
            <a:r>
              <a:rPr lang="ko-KR" altLang="en-US" dirty="0"/>
              <a:t>편향 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6349D5C-6478-4190-9EE9-4FC4F2F9748D}"/>
              </a:ext>
            </a:extLst>
          </p:cNvPr>
          <p:cNvGrpSpPr/>
          <p:nvPr/>
        </p:nvGrpSpPr>
        <p:grpSpPr>
          <a:xfrm>
            <a:off x="8436544" y="1355144"/>
            <a:ext cx="1057714" cy="1322015"/>
            <a:chOff x="8436544" y="1355144"/>
            <a:chExt cx="1057714" cy="132201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64B1BE-76AA-4964-9919-BF58BB92F530}"/>
                </a:ext>
              </a:extLst>
            </p:cNvPr>
            <p:cNvSpPr/>
            <p:nvPr/>
          </p:nvSpPr>
          <p:spPr>
            <a:xfrm>
              <a:off x="9197030" y="1355144"/>
              <a:ext cx="297228" cy="277804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990AE69-B1AF-4F38-A2B1-AC25683B6FAC}"/>
                </a:ext>
              </a:extLst>
            </p:cNvPr>
            <p:cNvSpPr/>
            <p:nvPr/>
          </p:nvSpPr>
          <p:spPr>
            <a:xfrm>
              <a:off x="8827130" y="1910700"/>
              <a:ext cx="297228" cy="277804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A3BBCEA-9DCD-4E44-8204-4EFFB5602DD1}"/>
                </a:ext>
              </a:extLst>
            </p:cNvPr>
            <p:cNvSpPr/>
            <p:nvPr/>
          </p:nvSpPr>
          <p:spPr>
            <a:xfrm>
              <a:off x="8436544" y="2399355"/>
              <a:ext cx="297228" cy="277804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5D78333-67D9-4BB1-B978-223EBA61144C}"/>
                </a:ext>
              </a:extLst>
            </p:cNvPr>
            <p:cNvCxnSpPr>
              <a:stCxn id="37" idx="3"/>
              <a:endCxn id="38" idx="0"/>
            </p:cNvCxnSpPr>
            <p:nvPr/>
          </p:nvCxnSpPr>
          <p:spPr>
            <a:xfrm flipH="1">
              <a:off x="8975744" y="1592264"/>
              <a:ext cx="264814" cy="318436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4E9BF1C-C6A7-47E8-9B09-274B6FD8A5E8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>
            <a:xfrm flipH="1">
              <a:off x="8585158" y="2188503"/>
              <a:ext cx="390586" cy="21085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B759058-4D3E-49FA-8788-5CA43BABB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5066"/>
              </p:ext>
            </p:extLst>
          </p:nvPr>
        </p:nvGraphicFramePr>
        <p:xfrm>
          <a:off x="9954275" y="809009"/>
          <a:ext cx="1357870" cy="317345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78935">
                  <a:extLst>
                    <a:ext uri="{9D8B030D-6E8A-4147-A177-3AD203B41FA5}">
                      <a16:colId xmlns:a16="http://schemas.microsoft.com/office/drawing/2014/main" val="2544683274"/>
                    </a:ext>
                  </a:extLst>
                </a:gridCol>
                <a:gridCol w="678935">
                  <a:extLst>
                    <a:ext uri="{9D8B030D-6E8A-4147-A177-3AD203B41FA5}">
                      <a16:colId xmlns:a16="http://schemas.microsoft.com/office/drawing/2014/main" val="353424731"/>
                    </a:ext>
                  </a:extLst>
                </a:gridCol>
              </a:tblGrid>
              <a:tr h="613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93420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91524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81759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53988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71200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50386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85376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8631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3704FF-9128-41CC-94C7-D300A131F29A}"/>
              </a:ext>
            </a:extLst>
          </p:cNvPr>
          <p:cNvGrpSpPr/>
          <p:nvPr/>
        </p:nvGrpSpPr>
        <p:grpSpPr>
          <a:xfrm>
            <a:off x="1686320" y="2612022"/>
            <a:ext cx="4056023" cy="2740877"/>
            <a:chOff x="2341032" y="2692962"/>
            <a:chExt cx="3635591" cy="239870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ECAC02-3F7F-41F6-AC16-3A73F457D248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B71FAB2-64DF-4D01-82C1-E407BEC45372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C8E351-843E-4EE2-B349-6D136A5F9C59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802B41A-15FA-4EFE-A7EA-924BD9FE0A23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08B550-46B7-4719-95A3-4BA65226C33D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86FEA76-7ADE-425A-8D78-B9F625DB1926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B862287-F119-498D-85A0-DBB611BEBE10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EBD0D96-7ADB-4959-9249-17AAF9B52777}"/>
                </a:ext>
              </a:extLst>
            </p:cNvPr>
            <p:cNvCxnSpPr>
              <a:stCxn id="44" idx="3"/>
              <a:endCxn id="45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6EB73FF-3063-4816-9528-39A34B7D9C0A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21C2197-45B9-4108-961D-C56B97C07885}"/>
                </a:ext>
              </a:extLst>
            </p:cNvPr>
            <p:cNvCxnSpPr>
              <a:stCxn id="45" idx="4"/>
              <a:endCxn id="49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98602D2-4ADA-4845-A996-DACA8558BFB6}"/>
                </a:ext>
              </a:extLst>
            </p:cNvPr>
            <p:cNvCxnSpPr>
              <a:stCxn id="45" idx="4"/>
              <a:endCxn id="48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B553456-C4D0-461E-BD76-D29299ABD963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0536461-83AD-4146-BE49-50CFC369EAC7}"/>
                </a:ext>
              </a:extLst>
            </p:cNvPr>
            <p:cNvCxnSpPr>
              <a:stCxn id="46" idx="4"/>
              <a:endCxn id="50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EF860CE-30A9-45E6-A439-0C10BA80D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06183"/>
              </p:ext>
            </p:extLst>
          </p:nvPr>
        </p:nvGraphicFramePr>
        <p:xfrm>
          <a:off x="5937674" y="2419167"/>
          <a:ext cx="1720182" cy="2926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60091">
                  <a:extLst>
                    <a:ext uri="{9D8B030D-6E8A-4147-A177-3AD203B41FA5}">
                      <a16:colId xmlns:a16="http://schemas.microsoft.com/office/drawing/2014/main" val="2544683274"/>
                    </a:ext>
                  </a:extLst>
                </a:gridCol>
                <a:gridCol w="860091">
                  <a:extLst>
                    <a:ext uri="{9D8B030D-6E8A-4147-A177-3AD203B41FA5}">
                      <a16:colId xmlns:a16="http://schemas.microsoft.com/office/drawing/2014/main" val="353424731"/>
                    </a:ext>
                  </a:extLst>
                </a:gridCol>
              </a:tblGrid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93420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91524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81759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53988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71200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50386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85376"/>
                  </a:ext>
                </a:extLst>
              </a:tr>
              <a:tr h="360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8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1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Tree – Linked List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002477-60FD-4897-B938-EC4074E39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26841"/>
              </p:ext>
            </p:extLst>
          </p:nvPr>
        </p:nvGraphicFramePr>
        <p:xfrm>
          <a:off x="2765421" y="1106661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5292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8307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607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63300"/>
                          </a:solidFill>
                        </a:rPr>
                        <a:t>Left</a:t>
                      </a:r>
                      <a:endParaRPr lang="ko-KR" altLang="en-US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63300"/>
                          </a:solidFill>
                        </a:rPr>
                        <a:t>Item</a:t>
                      </a:r>
                      <a:endParaRPr lang="ko-KR" altLang="en-US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663300"/>
                          </a:solidFill>
                        </a:rPr>
                        <a:t>Right</a:t>
                      </a:r>
                      <a:endParaRPr lang="ko-KR" altLang="en-US" dirty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112131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DBDEAB-1774-4036-BC6B-6728F620FD3D}"/>
              </a:ext>
            </a:extLst>
          </p:cNvPr>
          <p:cNvGrpSpPr/>
          <p:nvPr/>
        </p:nvGrpSpPr>
        <p:grpSpPr>
          <a:xfrm>
            <a:off x="3763023" y="2801708"/>
            <a:ext cx="4100795" cy="2890083"/>
            <a:chOff x="2341032" y="2692962"/>
            <a:chExt cx="3635591" cy="239870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6701EF5-96F3-474B-B973-5424A743E4D8}"/>
                </a:ext>
              </a:extLst>
            </p:cNvPr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407044B-32DD-4BB7-8892-E972A063217A}"/>
                </a:ext>
              </a:extLst>
            </p:cNvPr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CA73755-84E6-4643-8DA3-ABFE7D29E64A}"/>
                </a:ext>
              </a:extLst>
            </p:cNvPr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768C2E4-6635-4B41-8A4D-7BF36D8169F8}"/>
                </a:ext>
              </a:extLst>
            </p:cNvPr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8889DF6-C3E5-40FC-8717-F80B2F6C1F60}"/>
                </a:ext>
              </a:extLst>
            </p:cNvPr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356AE45-C4E1-4D6A-AAB6-5CEF0706D7B5}"/>
                </a:ext>
              </a:extLst>
            </p:cNvPr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D7BCA4E-E10A-4D1C-B87B-1A0297416EFF}"/>
                </a:ext>
              </a:extLst>
            </p:cNvPr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7C586C0-6BB7-480A-A37D-87DDB27498E6}"/>
                </a:ext>
              </a:extLst>
            </p:cNvPr>
            <p:cNvCxnSpPr>
              <a:stCxn id="32" idx="3"/>
              <a:endCxn id="58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DC0523F-6D37-4E34-9575-6033A3AE1DCF}"/>
                </a:ext>
              </a:extLst>
            </p:cNvPr>
            <p:cNvCxnSpPr>
              <a:stCxn id="32" idx="5"/>
              <a:endCxn id="59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6028F75-5FFA-4D48-8C6B-4797D5A6C8CE}"/>
                </a:ext>
              </a:extLst>
            </p:cNvPr>
            <p:cNvCxnSpPr>
              <a:stCxn id="58" idx="4"/>
              <a:endCxn id="62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1A383F3-97C7-4338-A865-1796C9135FB9}"/>
                </a:ext>
              </a:extLst>
            </p:cNvPr>
            <p:cNvCxnSpPr>
              <a:stCxn id="58" idx="4"/>
              <a:endCxn id="61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9E4E083-86AB-4D05-B1A1-382E3C10DD9E}"/>
                </a:ext>
              </a:extLst>
            </p:cNvPr>
            <p:cNvCxnSpPr>
              <a:stCxn id="59" idx="4"/>
              <a:endCxn id="60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A106023-8D3F-490E-852F-61D5BAB4484F}"/>
                </a:ext>
              </a:extLst>
            </p:cNvPr>
            <p:cNvCxnSpPr>
              <a:stCxn id="59" idx="4"/>
              <a:endCxn id="63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4F7DA5-EFE7-4A9E-A52A-FD7CC34E4986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5750423" y="1477501"/>
            <a:ext cx="62998" cy="13242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TreeNode.java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( Methods 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707AE5-80F7-41EC-9E23-0B0EA5A9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333270"/>
            <a:ext cx="4181475" cy="3981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661758-8821-422F-8CD2-BE62CF45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4" y="1333270"/>
            <a:ext cx="310515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09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BinaryTree.java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97D4A3-DF1A-40F8-9FDE-716A05A2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3" y="1373199"/>
            <a:ext cx="4686300" cy="460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8E3CFF-CFB9-4C65-9586-153D78AA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32" y="1373199"/>
            <a:ext cx="335280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26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BinaryTree.java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5A27DC-1CC9-4A43-8D64-EB0BE08E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7" y="1968555"/>
            <a:ext cx="7191375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56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23241</TotalTime>
  <Words>328</Words>
  <Application>Microsoft Office PowerPoint</Application>
  <PresentationFormat>와이드스크린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김동영</cp:lastModifiedBy>
  <cp:revision>888</cp:revision>
  <dcterms:created xsi:type="dcterms:W3CDTF">2019-12-04T08:50:06Z</dcterms:created>
  <dcterms:modified xsi:type="dcterms:W3CDTF">2020-09-03T11:11:54Z</dcterms:modified>
</cp:coreProperties>
</file>