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4" r:id="rId3"/>
    <p:sldId id="306" r:id="rId4"/>
    <p:sldId id="295" r:id="rId5"/>
    <p:sldId id="307" r:id="rId6"/>
    <p:sldId id="308" r:id="rId7"/>
    <p:sldId id="300" r:id="rId8"/>
    <p:sldId id="310" r:id="rId9"/>
    <p:sldId id="309" r:id="rId10"/>
    <p:sldId id="311" r:id="rId11"/>
    <p:sldId id="312" r:id="rId12"/>
    <p:sldId id="313" r:id="rId13"/>
    <p:sldId id="301" r:id="rId14"/>
    <p:sldId id="30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xmlns="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9188" autoAdjust="0"/>
  </p:normalViewPr>
  <p:slideViewPr>
    <p:cSldViewPr snapToGrid="0">
      <p:cViewPr varScale="1">
        <p:scale>
          <a:sx n="116" d="100"/>
          <a:sy n="116" d="100"/>
        </p:scale>
        <p:origin x="-2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4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BinarySearchTree.java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60" y="926496"/>
            <a:ext cx="4781550" cy="2105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5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BinarySearchTree.java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47" y="815545"/>
            <a:ext cx="10913478" cy="5939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37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BinarySearchTree.java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85" y="815547"/>
            <a:ext cx="7734300" cy="5881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65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  <a:ea typeface="나눔스퀘어라운드 Bold" panose="020B0600000101010101" pitchFamily="50" charset="-127"/>
              </a:rPr>
              <a:t>Main </a:t>
            </a:r>
            <a:r>
              <a:rPr lang="ko-KR" altLang="en-US" sz="2000" dirty="0" smtClean="0">
                <a:latin typeface="+mj-lt"/>
                <a:ea typeface="나눔스퀘어라운드 Bold" panose="020B0600000101010101" pitchFamily="50" charset="-127"/>
              </a:rPr>
              <a:t>파일 </a:t>
            </a:r>
            <a:r>
              <a:rPr lang="en-US" altLang="ko-KR" sz="2000" dirty="0" smtClean="0">
                <a:latin typeface="+mj-lt"/>
                <a:ea typeface="나눔스퀘어라운드 Bold" panose="020B0600000101010101" pitchFamily="50" charset="-127"/>
              </a:rPr>
              <a:t>2</a:t>
            </a:r>
            <a:r>
              <a:rPr lang="ko-KR" altLang="en-US" sz="2000" dirty="0" smtClean="0">
                <a:latin typeface="+mj-lt"/>
                <a:ea typeface="나눔스퀘어라운드 Bold" panose="020B0600000101010101" pitchFamily="50" charset="-127"/>
              </a:rPr>
              <a:t>개는 </a:t>
            </a:r>
            <a:r>
              <a:rPr lang="en-US" altLang="ko-KR" sz="2000" dirty="0" err="1" smtClean="0">
                <a:latin typeface="+mj-lt"/>
                <a:ea typeface="나눔스퀘어라운드 Bold" panose="020B0600000101010101" pitchFamily="50" charset="-127"/>
              </a:rPr>
              <a:t>Smartlead</a:t>
            </a:r>
            <a:r>
              <a:rPr lang="ko-KR" altLang="en-US" sz="2000" dirty="0" smtClean="0">
                <a:latin typeface="+mj-lt"/>
                <a:ea typeface="나눔스퀘어라운드 Bold" panose="020B0600000101010101" pitchFamily="50" charset="-127"/>
              </a:rPr>
              <a:t>를 통해서 제공 </a:t>
            </a:r>
            <a:r>
              <a:rPr lang="en-US" altLang="ko-KR" sz="2000" dirty="0" smtClean="0">
                <a:latin typeface="+mj-lt"/>
                <a:ea typeface="나눔스퀘어라운드 Bold" panose="020B0600000101010101" pitchFamily="50" charset="-127"/>
              </a:rPr>
              <a:t>( notepad (.java)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lt"/>
                <a:ea typeface="나눔스퀘어라운드 Bold" panose="020B0600000101010101" pitchFamily="50" charset="-127"/>
              </a:rPr>
              <a:t>둘 중 하나의 결과를 만들 수 있도록 </a:t>
            </a:r>
            <a:r>
              <a:rPr lang="en-US" altLang="ko-KR" sz="2000" dirty="0" err="1" smtClean="0">
                <a:latin typeface="+mj-lt"/>
                <a:ea typeface="나눔스퀘어라운드 Bold" panose="020B0600000101010101" pitchFamily="50" charset="-127"/>
              </a:rPr>
              <a:t>BinarySearchTree</a:t>
            </a:r>
            <a:r>
              <a:rPr lang="en-US" altLang="ko-KR" sz="2000" dirty="0" smtClean="0">
                <a:latin typeface="+mj-lt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err="1" smtClean="0">
                <a:latin typeface="+mj-lt"/>
                <a:ea typeface="나눔스퀘어라운드 Bold" panose="020B0600000101010101" pitchFamily="50" charset="-127"/>
              </a:rPr>
              <a:t>메소드</a:t>
            </a:r>
            <a:r>
              <a:rPr lang="ko-KR" altLang="en-US" sz="2000" dirty="0" smtClean="0">
                <a:latin typeface="+mj-lt"/>
                <a:ea typeface="나눔스퀘어라운드 Bold" panose="020B0600000101010101" pitchFamily="50" charset="-127"/>
              </a:rPr>
              <a:t> 구현</a:t>
            </a:r>
            <a:endParaRPr lang="en-US" altLang="ko-KR" sz="20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lt"/>
                <a:ea typeface="나눔스퀘어라운드 Bold" panose="020B0600000101010101" pitchFamily="50" charset="-127"/>
              </a:rPr>
              <a:t>두 </a:t>
            </a:r>
            <a:r>
              <a:rPr lang="en-US" altLang="ko-KR" sz="2000" dirty="0" smtClean="0">
                <a:latin typeface="+mj-lt"/>
                <a:ea typeface="나눔스퀘어라운드 Bold" panose="020B0600000101010101" pitchFamily="50" charset="-127"/>
              </a:rPr>
              <a:t>main</a:t>
            </a:r>
            <a:r>
              <a:rPr lang="ko-KR" altLang="en-US" sz="2000" dirty="0" smtClean="0">
                <a:latin typeface="+mj-lt"/>
                <a:ea typeface="나눔스퀘어라운드 Bold" panose="020B0600000101010101" pitchFamily="50" charset="-127"/>
              </a:rPr>
              <a:t>에 대해서 모두 결과가 나오도록 만들 필요는 </a:t>
            </a:r>
            <a:r>
              <a:rPr lang="en-US" altLang="ko-KR" sz="2000" dirty="0" smtClean="0">
                <a:latin typeface="+mj-lt"/>
                <a:ea typeface="나눔스퀘어라운드 Bold" panose="020B0600000101010101" pitchFamily="50" charset="-127"/>
              </a:rPr>
              <a:t>X / </a:t>
            </a:r>
            <a:r>
              <a:rPr lang="ko-KR" altLang="en-US" sz="2000" dirty="0" smtClean="0">
                <a:latin typeface="+mj-lt"/>
                <a:ea typeface="나눔스퀘어라운드 Bold" panose="020B0600000101010101" pitchFamily="50" charset="-127"/>
              </a:rPr>
              <a:t>하지만 해당 원리는 정확히 이해 필요</a:t>
            </a:r>
            <a:endParaRPr lang="en-US" altLang="ko-KR" sz="20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5" y="2970385"/>
            <a:ext cx="41433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39145" y="2449157"/>
            <a:ext cx="4948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BSTIntegerMain.java 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결과화면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5" y="2970385"/>
            <a:ext cx="37814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4205" y="2449157"/>
            <a:ext cx="4948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BSTMain.java 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결과화면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9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Main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과 같은 결과를 만드는 </a:t>
                </a:r>
                <a:r>
                  <a:rPr lang="en-US" altLang="ko-KR" sz="2200" dirty="0" err="1" smtClean="0">
                    <a:latin typeface="+mj-lt"/>
                    <a:ea typeface="나눔스퀘어라운드 Bold" panose="020B0600000101010101" pitchFamily="50" charset="-127"/>
                  </a:rPr>
                  <a:t>BinarySearchTree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의 </a:t>
                </a:r>
                <a:r>
                  <a:rPr lang="ko-KR" altLang="en-US" sz="2200" dirty="0" err="1" smtClean="0">
                    <a:latin typeface="+mj-lt"/>
                    <a:ea typeface="나눔스퀘어라운드 Bold" panose="020B0600000101010101" pitchFamily="50" charset="-127"/>
                  </a:rPr>
                  <a:t>메소드들을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 구현하시오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Main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에 대한 주석은 필요 없지만 구현한 </a:t>
                </a:r>
                <a:r>
                  <a:rPr lang="ko-KR" altLang="en-US" sz="2200" dirty="0" err="1" smtClean="0">
                    <a:latin typeface="+mj-lt"/>
                    <a:ea typeface="나눔스퀘어라운드 Bold" panose="020B0600000101010101" pitchFamily="50" charset="-127"/>
                  </a:rPr>
                  <a:t>메소드들에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 대한 설명을 </a:t>
                </a:r>
                <a:r>
                  <a:rPr lang="ko-KR" altLang="en-US" sz="2200" dirty="0" err="1" smtClean="0">
                    <a:latin typeface="+mj-lt"/>
                    <a:ea typeface="나눔스퀘어라운드 Bold" panose="020B0600000101010101" pitchFamily="50" charset="-127"/>
                  </a:rPr>
                  <a:t>주석처리해서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 설명하시오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소스파일을 압축하여 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( 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총 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4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개 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) 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제출 양식에 맞춰서 제출하시오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주석이 부족할 시 감점 존재</a:t>
                </a:r>
                <a:endParaRPr lang="en-US" altLang="ko-KR" sz="2200" dirty="0" smtClean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제출 양식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주차</a:t>
                </a:r>
                <a:endParaRPr lang="en-US" altLang="ko-KR" sz="2200" dirty="0"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Algo_20200000_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홍길동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_04.zip 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파일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3477875"/>
              </a:xfrm>
              <a:prstGeom prst="rect">
                <a:avLst/>
              </a:prstGeom>
              <a:blipFill rotWithShape="1">
                <a:blip r:embed="rId2"/>
                <a:stretch>
                  <a:fillRect l="-563" t="-1404" r="-922"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Search Tree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이진 탐색 트리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( Binary Search Tree : BST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모든 원소는 키 값을 가진다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 (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저번 시간까지의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Item)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왼쪽 서브 트리 원소들의 키는 루트의 키보다 작다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오른쪽 서브 트리 원소들의 키는 루트의 키보다 크다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3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 Search Tree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68752" y="2155865"/>
            <a:ext cx="4100795" cy="2890083"/>
            <a:chOff x="2341032" y="2692962"/>
            <a:chExt cx="3635591" cy="2398707"/>
          </a:xfrm>
        </p:grpSpPr>
        <p:sp>
          <p:nvSpPr>
            <p:cNvPr id="8" name="타원 7"/>
            <p:cNvSpPr/>
            <p:nvPr/>
          </p:nvSpPr>
          <p:spPr>
            <a:xfrm>
              <a:off x="3814945" y="2692962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098034" y="3700980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479978" y="365237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77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400559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88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376618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37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341032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306647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56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직선 화살표 연결선 14"/>
            <p:cNvCxnSpPr>
              <a:stCxn id="8" idx="3"/>
              <a:endCxn id="9" idx="0"/>
            </p:cNvCxnSpPr>
            <p:nvPr/>
          </p:nvCxnSpPr>
          <p:spPr>
            <a:xfrm flipH="1">
              <a:off x="3386066" y="3123201"/>
              <a:ext cx="513241" cy="577780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5"/>
              <a:endCxn id="10" idx="0"/>
            </p:cNvCxnSpPr>
            <p:nvPr/>
          </p:nvCxnSpPr>
          <p:spPr>
            <a:xfrm>
              <a:off x="4306647" y="3123201"/>
              <a:ext cx="461363" cy="5291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4"/>
              <a:endCxn id="13" idx="0"/>
            </p:cNvCxnSpPr>
            <p:nvPr/>
          </p:nvCxnSpPr>
          <p:spPr>
            <a:xfrm flipH="1">
              <a:off x="2629064" y="4205036"/>
              <a:ext cx="757002" cy="382577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9" idx="4"/>
              <a:endCxn id="12" idx="0"/>
            </p:cNvCxnSpPr>
            <p:nvPr/>
          </p:nvCxnSpPr>
          <p:spPr>
            <a:xfrm>
              <a:off x="3386066" y="4205036"/>
              <a:ext cx="278584" cy="37406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0" idx="4"/>
              <a:endCxn id="11" idx="0"/>
            </p:cNvCxnSpPr>
            <p:nvPr/>
          </p:nvCxnSpPr>
          <p:spPr>
            <a:xfrm>
              <a:off x="4768010" y="4156429"/>
              <a:ext cx="920581" cy="4226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4"/>
              <a:endCxn id="14" idx="0"/>
            </p:cNvCxnSpPr>
            <p:nvPr/>
          </p:nvCxnSpPr>
          <p:spPr>
            <a:xfrm flipH="1">
              <a:off x="4594679" y="4156429"/>
              <a:ext cx="173331" cy="431184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567205" y="2155865"/>
            <a:ext cx="4100795" cy="2890083"/>
            <a:chOff x="2341032" y="2692962"/>
            <a:chExt cx="3635591" cy="2398707"/>
          </a:xfrm>
        </p:grpSpPr>
        <p:sp>
          <p:nvSpPr>
            <p:cNvPr id="22" name="타원 21"/>
            <p:cNvSpPr/>
            <p:nvPr/>
          </p:nvSpPr>
          <p:spPr>
            <a:xfrm>
              <a:off x="3814945" y="2692962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098034" y="3700980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479978" y="365237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400559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70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376618" y="4579101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341032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4306647" y="4587613"/>
              <a:ext cx="576064" cy="504056"/>
            </a:xfrm>
            <a:prstGeom prst="ellipse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60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" name="직선 화살표 연결선 28"/>
            <p:cNvCxnSpPr>
              <a:stCxn id="22" idx="3"/>
              <a:endCxn id="23" idx="0"/>
            </p:cNvCxnSpPr>
            <p:nvPr/>
          </p:nvCxnSpPr>
          <p:spPr>
            <a:xfrm flipH="1">
              <a:off x="3386066" y="3123201"/>
              <a:ext cx="513241" cy="577780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2" idx="5"/>
              <a:endCxn id="24" idx="0"/>
            </p:cNvCxnSpPr>
            <p:nvPr/>
          </p:nvCxnSpPr>
          <p:spPr>
            <a:xfrm>
              <a:off x="4306647" y="3123201"/>
              <a:ext cx="461363" cy="5291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3" idx="4"/>
              <a:endCxn id="27" idx="0"/>
            </p:cNvCxnSpPr>
            <p:nvPr/>
          </p:nvCxnSpPr>
          <p:spPr>
            <a:xfrm flipH="1">
              <a:off x="2629064" y="4205036"/>
              <a:ext cx="757002" cy="382577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3" idx="4"/>
              <a:endCxn id="26" idx="0"/>
            </p:cNvCxnSpPr>
            <p:nvPr/>
          </p:nvCxnSpPr>
          <p:spPr>
            <a:xfrm>
              <a:off x="3386066" y="4205036"/>
              <a:ext cx="278584" cy="374065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4" idx="4"/>
              <a:endCxn id="25" idx="0"/>
            </p:cNvCxnSpPr>
            <p:nvPr/>
          </p:nvCxnSpPr>
          <p:spPr>
            <a:xfrm>
              <a:off x="4768010" y="4156429"/>
              <a:ext cx="920581" cy="422672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4" idx="4"/>
              <a:endCxn id="28" idx="0"/>
            </p:cNvCxnSpPr>
            <p:nvPr/>
          </p:nvCxnSpPr>
          <p:spPr>
            <a:xfrm flipH="1">
              <a:off x="4594679" y="4156429"/>
              <a:ext cx="173331" cy="431184"/>
            </a:xfrm>
            <a:prstGeom prst="straightConnector1">
              <a:avLst/>
            </a:prstGeom>
            <a:ln w="57150">
              <a:solidFill>
                <a:srgbClr val="66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/>
          <p:nvPr/>
        </p:nvSpPr>
        <p:spPr>
          <a:xfrm>
            <a:off x="1514831" y="1720493"/>
            <a:ext cx="4662497" cy="45143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6832301" y="1996055"/>
            <a:ext cx="3451019" cy="3722850"/>
            <a:chOff x="6936846" y="2123344"/>
            <a:chExt cx="3162934" cy="3466239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6947503" y="2277979"/>
              <a:ext cx="3152277" cy="306404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6936846" y="2123344"/>
              <a:ext cx="3162934" cy="346623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70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탐색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2613" y="815546"/>
                <a:ext cx="1190397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TreeNode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의 값이 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Null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이 아닐 때까지 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Searching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찾으려는 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Object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의 값과 해당 </a:t>
                </a:r>
                <a:r>
                  <a:rPr lang="ko-KR" altLang="en-US" sz="2200" dirty="0" err="1" smtClean="0">
                    <a:latin typeface="+mj-lt"/>
                    <a:ea typeface="나눔스퀘어라운드 Bold" panose="020B0600000101010101" pitchFamily="50" charset="-127"/>
                  </a:rPr>
                  <a:t>노드의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key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값을 비교하여 크기에 따른 탐색이 변화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같은 경우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찾고자 한 </a:t>
                </a:r>
                <a:r>
                  <a:rPr lang="ko-KR" altLang="en-US" sz="2200" dirty="0" err="1" smtClean="0">
                    <a:latin typeface="+mj-lt"/>
                    <a:ea typeface="나눔스퀘어라운드 Bold" panose="020B0600000101010101" pitchFamily="50" charset="-127"/>
                  </a:rPr>
                  <a:t>노드</a:t>
                </a:r>
                <a:endParaRPr lang="en-US" altLang="ko-KR" sz="2200" dirty="0" smtClean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다른 경우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비교 후 크기에 따라서 추가적인 탐색 수행</a:t>
                </a:r>
                <a:endParaRPr lang="en-US" altLang="ko-KR" sz="2200" dirty="0" smtClean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Null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인 경우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2200" dirty="0" smtClean="0">
                    <a:latin typeface="+mj-lt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200" dirty="0" smtClean="0">
                    <a:latin typeface="+mj-lt"/>
                    <a:ea typeface="나눔스퀘어라운드 Bold" panose="020B0600000101010101" pitchFamily="50" charset="-127"/>
                  </a:rPr>
                  <a:t>탐색 실패</a:t>
                </a:r>
                <a:endParaRPr lang="en-US" altLang="ko-KR" sz="2200" dirty="0" smtClean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 smtClean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2462213"/>
              </a:xfrm>
              <a:prstGeom prst="rect">
                <a:avLst/>
              </a:prstGeom>
              <a:blipFill rotWithShape="1">
                <a:blip r:embed="rId2"/>
                <a:stretch>
                  <a:fillRect l="-563" t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8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삽입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613" y="815546"/>
            <a:ext cx="119039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삽입하고자 하는 위치를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searching ( 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이진 탐색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트리의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규칙을 기준으로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삽입하고자 하는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노드에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도착했을 경우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( 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해당 </a:t>
            </a:r>
            <a:r>
              <a:rPr lang="en-US" altLang="ko-KR" sz="2200" dirty="0" err="1" smtClean="0">
                <a:latin typeface="+mj-lt"/>
                <a:ea typeface="나눔스퀘어라운드 Bold" panose="020B0600000101010101" pitchFamily="50" charset="-127"/>
              </a:rPr>
              <a:t>TreeNode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의 값이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null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인 경우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삽입할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노드를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생성 후 해당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노드의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상위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노드의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키와 비교하여 위치 결정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75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613" y="815546"/>
            <a:ext cx="11903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자식이 없는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해당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노드를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null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로 만든다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자식이 하나인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삭제되는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노드에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그 자식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노드를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위치 시킨다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자식이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두개인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삭제되는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노드에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왼쪽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서브트리에서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제일 큰 원소 또는 오른쪽 </a:t>
            </a:r>
            <a:r>
              <a:rPr lang="ko-KR" altLang="en-US" sz="2200" dirty="0" err="1" smtClean="0">
                <a:latin typeface="+mj-lt"/>
                <a:ea typeface="나눔스퀘어라운드 Bold" panose="020B0600000101010101" pitchFamily="50" charset="-127"/>
              </a:rPr>
              <a:t>서브트리에서</a:t>
            </a: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 제일 작은 원소로 대체한다</a:t>
            </a:r>
            <a:r>
              <a:rPr lang="en-US" altLang="ko-KR" sz="2200" dirty="0" smtClean="0">
                <a:latin typeface="+mj-lt"/>
                <a:ea typeface="나눔스퀘어라운드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05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TreeNode.java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3" y="1355254"/>
            <a:ext cx="444817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25" y="1355253"/>
            <a:ext cx="338403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BinarySearchTree.java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16" y="955589"/>
            <a:ext cx="10736775" cy="5593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41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BinarySearchTree.java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397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 smtClean="0">
                <a:latin typeface="+mj-lt"/>
                <a:ea typeface="나눔스퀘어라운드 Bold" panose="020B0600000101010101" pitchFamily="50" charset="-127"/>
              </a:rPr>
              <a:t>코드</a:t>
            </a: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 smtClean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98" y="815547"/>
            <a:ext cx="4999723" cy="5727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47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23035</TotalTime>
  <Words>307</Words>
  <Application>Microsoft Office PowerPoint</Application>
  <PresentationFormat>사용자 지정</PresentationFormat>
  <Paragraphs>77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master</cp:lastModifiedBy>
  <cp:revision>884</cp:revision>
  <dcterms:created xsi:type="dcterms:W3CDTF">2019-12-04T08:50:06Z</dcterms:created>
  <dcterms:modified xsi:type="dcterms:W3CDTF">2020-09-19T17:15:44Z</dcterms:modified>
</cp:coreProperties>
</file>