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4" r:id="rId3"/>
    <p:sldId id="305" r:id="rId4"/>
    <p:sldId id="306" r:id="rId5"/>
    <p:sldId id="307" r:id="rId6"/>
    <p:sldId id="308" r:id="rId7"/>
    <p:sldId id="309" r:id="rId8"/>
    <p:sldId id="311" r:id="rId9"/>
    <p:sldId id="313" r:id="rId10"/>
    <p:sldId id="310" r:id="rId11"/>
    <p:sldId id="312" r:id="rId12"/>
    <p:sldId id="30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동영" initials="김" lastIdx="0" clrIdx="0">
    <p:extLst>
      <p:ext uri="{19B8F6BF-5375-455C-9EA6-DF929625EA0E}">
        <p15:presenceInfo xmlns:p15="http://schemas.microsoft.com/office/powerpoint/2012/main" userId="S::M19039@hallym.ac.kr::dfd68adc-851e-4400-9257-ee210b3ce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9188" autoAdjust="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7A457-6784-4608-8695-E931B074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F9526A-A80E-4A36-91FA-6A22CA11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0B8BF-85F8-46CC-B252-E4002B1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9AB69-2091-4ABE-87FC-4E291C6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552AB-2193-4619-AB67-1D13F255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2EEA-60CA-4B75-A9CC-DDC7D32F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E685E-7DFA-4C3F-9AFF-6C850D98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3394D-6493-4F1E-812D-E28DE9E3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B48E0-E66C-401F-BA7A-B9CD34FD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531AD-16E5-4183-9C8D-3149C4B1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67B6ED-9716-4BDE-91D7-C61142A85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5BF2C-9CD1-467F-8CFF-09EEC0AE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8D478-127E-4776-9152-50C4E41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5D6FB-EBA6-4459-B572-6D83A25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9E467-47F3-45F7-AA8D-D356993A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17ED-1BDF-49B6-9D72-940F5C69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C3F6B-EDC8-4761-943B-E66B978C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C9DFF-E1F9-47A7-9192-F6F42C4D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17667-2826-418E-A4F4-9902CD9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74A9A-A5DC-479E-B38E-CF28F5D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D248-FAD7-4280-AE9A-C600887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D6C1A-EC0C-453C-AF7F-2631B30C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217B2-2F57-40EA-99E2-F2E32843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81CB7-9E9E-42B4-8E55-6E66C85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6725A-BC8D-4CB2-A3C5-8FB04066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1C5B-615D-4E7B-86D5-5BCA487A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936D-CA33-4FE2-BE76-03E570303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F86C3-0955-4B65-831C-85EBC65B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BEDE9-732F-4841-A223-3C11197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C9378-E9A4-4E10-8DE3-5B8905EE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B7BA0-C813-4458-88D1-7345FBB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A58FB-C71B-4D04-B00F-D91D7F23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DE5EB-05F6-4F96-B3ED-E36E0DC4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3B766-A5C1-4221-B5BF-EA1386EC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E3DD05-B7C6-40D3-87DC-CE81B7758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30EE44-909D-4A8E-961F-DB425BF9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BE9C33-9BB0-4440-AA34-DE4D8B11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F1C8E3-06B5-468F-8B82-AB177B4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C091C-9140-4ABE-AA90-777D4AA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0EF70-F3E3-47DD-94BA-FEDBAAB4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7F97B-0596-485A-8389-7EC4D1F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5C9A2-68A0-4F4E-89FA-7FE6A560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9B627-565E-4588-A6E4-F042FFEF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806878-00E7-4533-AA8B-E678BC4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7D427-AB1F-44D9-839A-6AA7A920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922A8-90B6-4AE6-AB06-C719DFF3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14283-A868-45FA-9C4A-76989D00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852A4-159C-4B3F-BAF7-889CF443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58CDE-B498-49D9-A7AB-F66840E7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DF3CE-9175-42EB-99F2-D120FE87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C41BC-67EF-4B88-8EBE-5E13607C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BD628-27A8-4B8F-89B9-F2E999E1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245A-4830-426C-8134-C7F599D1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1D2A64-B986-403F-AB31-D2F22712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A71E2-4449-4F4A-BFEA-2ACC9AAA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7E7F8-C3EB-4BD3-A1B5-B87165FA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F01A7-41D0-4FCF-B619-50B245CE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2B7B6-3957-4F7B-ADE6-65AF7816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A1EC8F-787D-40D3-97D4-7A9FCB38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ABF42-E842-458D-A932-103DE2E8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17A89-0EFE-4579-8D37-1E5FF418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9D65-EB81-42D4-98EB-B49DC1C5B9E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7A26C-9342-49C0-8BB7-D1379674C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180BE-2CCF-4848-B58C-B68858EA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ngyoung021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95CBA-0A4F-4ED2-B4EF-90E2CF21846D}"/>
              </a:ext>
            </a:extLst>
          </p:cNvPr>
          <p:cNvSpPr txBox="1"/>
          <p:nvPr/>
        </p:nvSpPr>
        <p:spPr>
          <a:xfrm>
            <a:off x="1284913" y="1952461"/>
            <a:ext cx="962217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알고리즘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2020-02 7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주차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30CA-B530-4462-889A-1508DA848847}"/>
              </a:ext>
            </a:extLst>
          </p:cNvPr>
          <p:cNvSpPr txBox="1"/>
          <p:nvPr/>
        </p:nvSpPr>
        <p:spPr>
          <a:xfrm>
            <a:off x="1384183" y="3582100"/>
            <a:ext cx="9622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김동영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Email :dongyoung0218@gmail.com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 : dongyyyyy@github.com</a:t>
            </a:r>
          </a:p>
        </p:txBody>
      </p:sp>
    </p:spTree>
    <p:extLst>
      <p:ext uri="{BB962C8B-B14F-4D97-AF65-F5344CB8AC3E}">
        <p14:creationId xmlns:p14="http://schemas.microsoft.com/office/powerpoint/2010/main" val="4877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인접 리스트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15" y="861770"/>
            <a:ext cx="7587252" cy="5652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9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인접 리스트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3" y="893538"/>
            <a:ext cx="34480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26" y="893538"/>
            <a:ext cx="10668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0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양식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새로 구현한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메소드에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 대해서 설명을 주석을 통해 적으시오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소스파일을 압축해서 같이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제출하시오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주석이 부족할 시 감점 존재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제출 양식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/>
                        <a:ea typeface="나눔스퀘어라운드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Algo_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학번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이름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주차</a:t>
                </a:r>
                <a:endParaRPr lang="en-US" altLang="ko-KR" sz="2200" dirty="0">
                  <a:ea typeface="나눔스퀘어라운드 Bold" panose="020B0600000101010101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Algo_20200000_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홍길동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_07.zip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파일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blipFill rotWithShape="1">
                <a:blip r:embed="rId2"/>
                <a:stretch>
                  <a:fillRect l="-563" t="-1743" b="-3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2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2613" y="720999"/>
            <a:ext cx="11903978" cy="5979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endParaRPr lang="en-US" altLang="ko-KR" sz="2400" dirty="0">
              <a:latin typeface="+mj-lt"/>
            </a:endParaRPr>
          </a:p>
          <a:p>
            <a:pPr>
              <a:lnSpc>
                <a:spcPct val="70000"/>
              </a:lnSpc>
            </a:pPr>
            <a:r>
              <a:rPr lang="ko-KR" altLang="en-US" sz="2400" b="1" dirty="0">
                <a:latin typeface="+mj-lt"/>
              </a:rPr>
              <a:t>그래프의 정의</a:t>
            </a:r>
          </a:p>
          <a:p>
            <a:pPr lvl="1">
              <a:lnSpc>
                <a:spcPct val="70000"/>
              </a:lnSpc>
            </a:pPr>
            <a:r>
              <a:rPr lang="en-US" altLang="ko-KR" sz="2000" dirty="0">
                <a:latin typeface="+mj-lt"/>
              </a:rPr>
              <a:t>G = (V, E) : </a:t>
            </a:r>
            <a:r>
              <a:rPr lang="ko-KR" altLang="en-US" sz="2000" dirty="0">
                <a:latin typeface="+mj-lt"/>
              </a:rPr>
              <a:t>그래프 </a:t>
            </a:r>
            <a:r>
              <a:rPr lang="en-US" altLang="ko-KR" sz="2000" dirty="0">
                <a:latin typeface="+mj-lt"/>
              </a:rPr>
              <a:t>G</a:t>
            </a:r>
            <a:r>
              <a:rPr lang="ko-KR" altLang="en-US" sz="2000" dirty="0">
                <a:latin typeface="+mj-lt"/>
              </a:rPr>
              <a:t>는 </a:t>
            </a:r>
            <a:r>
              <a:rPr lang="en-US" altLang="ko-KR" sz="2000" dirty="0">
                <a:latin typeface="+mj-lt"/>
              </a:rPr>
              <a:t>2</a:t>
            </a:r>
            <a:r>
              <a:rPr lang="ko-KR" altLang="en-US" sz="2000" dirty="0">
                <a:latin typeface="+mj-lt"/>
              </a:rPr>
              <a:t>개의 집합 </a:t>
            </a:r>
            <a:r>
              <a:rPr lang="en-US" altLang="ko-KR" sz="2000" dirty="0">
                <a:latin typeface="+mj-lt"/>
              </a:rPr>
              <a:t>V</a:t>
            </a:r>
            <a:r>
              <a:rPr lang="ko-KR" altLang="en-US" sz="2000" dirty="0">
                <a:latin typeface="+mj-lt"/>
              </a:rPr>
              <a:t>와 </a:t>
            </a:r>
            <a:r>
              <a:rPr lang="en-US" altLang="ko-KR" sz="2000" dirty="0">
                <a:latin typeface="+mj-lt"/>
              </a:rPr>
              <a:t>E</a:t>
            </a:r>
            <a:r>
              <a:rPr lang="ko-KR" altLang="en-US" sz="2000" dirty="0">
                <a:latin typeface="+mj-lt"/>
              </a:rPr>
              <a:t>로 구성</a:t>
            </a:r>
          </a:p>
          <a:p>
            <a:pPr lvl="1">
              <a:lnSpc>
                <a:spcPct val="70000"/>
              </a:lnSpc>
            </a:pPr>
            <a:r>
              <a:rPr lang="en-US" altLang="ko-KR" sz="2000" dirty="0">
                <a:latin typeface="+mj-lt"/>
              </a:rPr>
              <a:t>V : </a:t>
            </a:r>
            <a:r>
              <a:rPr lang="ko-KR" altLang="en-US" sz="2000" dirty="0">
                <a:latin typeface="+mj-lt"/>
              </a:rPr>
              <a:t>공백이 아닌 노드 또는 정점</a:t>
            </a:r>
            <a:r>
              <a:rPr lang="en-US" altLang="ko-KR" sz="2000" dirty="0">
                <a:latin typeface="+mj-lt"/>
              </a:rPr>
              <a:t>(vertex)</a:t>
            </a:r>
            <a:r>
              <a:rPr lang="ko-KR" altLang="en-US" sz="2000" dirty="0">
                <a:latin typeface="+mj-lt"/>
              </a:rPr>
              <a:t>의 </a:t>
            </a:r>
            <a:r>
              <a:rPr lang="ko-KR" altLang="en-US" sz="2000" dirty="0" err="1">
                <a:latin typeface="+mj-lt"/>
              </a:rPr>
              <a:t>유한집합</a:t>
            </a:r>
            <a:endParaRPr lang="ko-KR" altLang="en-US" sz="2000" dirty="0">
              <a:latin typeface="+mj-lt"/>
            </a:endParaRPr>
          </a:p>
          <a:p>
            <a:pPr lvl="2">
              <a:lnSpc>
                <a:spcPct val="70000"/>
              </a:lnSpc>
            </a:pPr>
            <a:r>
              <a:rPr lang="ko-KR" altLang="en-US" sz="1800" dirty="0">
                <a:latin typeface="+mj-lt"/>
              </a:rPr>
              <a:t> </a:t>
            </a:r>
            <a:r>
              <a:rPr lang="en-US" altLang="ko-KR" sz="1800" dirty="0">
                <a:latin typeface="+mj-lt"/>
              </a:rPr>
              <a:t>V</a:t>
            </a:r>
            <a:r>
              <a:rPr lang="ko-KR" altLang="en-US" sz="1800" dirty="0">
                <a:latin typeface="+mj-lt"/>
              </a:rPr>
              <a:t>만 표현 </a:t>
            </a:r>
            <a:r>
              <a:rPr lang="en-US" altLang="ko-KR" sz="1800" dirty="0">
                <a:latin typeface="+mj-lt"/>
              </a:rPr>
              <a:t>: V(G)</a:t>
            </a:r>
            <a:r>
              <a:rPr lang="ko-KR" altLang="en-US" sz="1800" dirty="0">
                <a:latin typeface="+mj-lt"/>
              </a:rPr>
              <a:t>로 표기</a:t>
            </a:r>
          </a:p>
          <a:p>
            <a:pPr lvl="1">
              <a:lnSpc>
                <a:spcPct val="70000"/>
              </a:lnSpc>
            </a:pPr>
            <a:r>
              <a:rPr lang="en-US" altLang="ko-KR" sz="2000" dirty="0">
                <a:latin typeface="+mj-lt"/>
              </a:rPr>
              <a:t>E :  </a:t>
            </a:r>
            <a:r>
              <a:rPr lang="ko-KR" altLang="en-US" sz="2000" dirty="0">
                <a:latin typeface="+mj-lt"/>
              </a:rPr>
              <a:t>상이한 두 정점을 잇는 간선</a:t>
            </a:r>
            <a:r>
              <a:rPr lang="en-US" altLang="ko-KR" sz="2000" dirty="0">
                <a:latin typeface="+mj-lt"/>
              </a:rPr>
              <a:t>(edge)</a:t>
            </a:r>
            <a:r>
              <a:rPr lang="ko-KR" altLang="en-US" sz="2000" dirty="0">
                <a:latin typeface="+mj-lt"/>
              </a:rPr>
              <a:t>의 </a:t>
            </a:r>
            <a:r>
              <a:rPr lang="ko-KR" altLang="en-US" sz="2000" dirty="0" err="1">
                <a:latin typeface="+mj-lt"/>
              </a:rPr>
              <a:t>유한집합</a:t>
            </a:r>
            <a:endParaRPr lang="ko-KR" altLang="en-US" sz="2000" dirty="0">
              <a:latin typeface="+mj-lt"/>
            </a:endParaRPr>
          </a:p>
          <a:p>
            <a:pPr lvl="2">
              <a:lnSpc>
                <a:spcPct val="70000"/>
              </a:lnSpc>
            </a:pPr>
            <a:r>
              <a:rPr lang="ko-KR" altLang="en-US" sz="1800" dirty="0">
                <a:latin typeface="+mj-lt"/>
              </a:rPr>
              <a:t> </a:t>
            </a:r>
            <a:r>
              <a:rPr lang="en-US" altLang="ko-KR" sz="1800" dirty="0">
                <a:latin typeface="+mj-lt"/>
              </a:rPr>
              <a:t>E</a:t>
            </a:r>
            <a:r>
              <a:rPr lang="ko-KR" altLang="en-US" sz="1800" dirty="0">
                <a:latin typeface="+mj-lt"/>
              </a:rPr>
              <a:t>만 표현 </a:t>
            </a:r>
            <a:r>
              <a:rPr lang="en-US" altLang="ko-KR" sz="1800" dirty="0">
                <a:latin typeface="+mj-lt"/>
              </a:rPr>
              <a:t>: E(G)</a:t>
            </a:r>
            <a:r>
              <a:rPr lang="ko-KR" altLang="en-US" sz="1800" dirty="0">
                <a:latin typeface="+mj-lt"/>
              </a:rPr>
              <a:t>로 표기</a:t>
            </a:r>
          </a:p>
          <a:p>
            <a:pPr>
              <a:lnSpc>
                <a:spcPct val="70000"/>
              </a:lnSpc>
            </a:pPr>
            <a:endParaRPr lang="ko-KR" altLang="en-US" sz="2400" dirty="0">
              <a:latin typeface="+mj-lt"/>
            </a:endParaRPr>
          </a:p>
          <a:p>
            <a:pPr>
              <a:lnSpc>
                <a:spcPct val="70000"/>
              </a:lnSpc>
            </a:pPr>
            <a:r>
              <a:rPr lang="ko-KR" altLang="en-US" sz="2400" b="1" dirty="0" err="1">
                <a:latin typeface="+mj-lt"/>
              </a:rPr>
              <a:t>무방향</a:t>
            </a:r>
            <a:r>
              <a:rPr lang="ko-KR" altLang="en-US" sz="2400" b="1" dirty="0">
                <a:latin typeface="+mj-lt"/>
              </a:rPr>
              <a:t> 그래프</a:t>
            </a:r>
            <a:r>
              <a:rPr lang="en-US" altLang="ko-KR" sz="2400" b="1" dirty="0">
                <a:latin typeface="+mj-lt"/>
              </a:rPr>
              <a:t>(undirected graph)</a:t>
            </a:r>
          </a:p>
          <a:p>
            <a:pPr lvl="1">
              <a:lnSpc>
                <a:spcPct val="70000"/>
              </a:lnSpc>
            </a:pPr>
            <a:r>
              <a:rPr lang="ko-KR" altLang="en-US" sz="2000" dirty="0">
                <a:latin typeface="+mj-lt"/>
              </a:rPr>
              <a:t>간선을 표현하는 두 정점의 쌍에 순서가 없는 그래프</a:t>
            </a:r>
          </a:p>
          <a:p>
            <a:pPr lvl="1">
              <a:lnSpc>
                <a:spcPct val="70000"/>
              </a:lnSpc>
            </a:pPr>
            <a:r>
              <a:rPr lang="en-US" altLang="ko-KR" sz="2000" dirty="0">
                <a:latin typeface="+mj-lt"/>
              </a:rPr>
              <a:t>(v</a:t>
            </a:r>
            <a:r>
              <a:rPr lang="en-US" altLang="ko-KR" sz="2000" baseline="-10000" dirty="0">
                <a:latin typeface="+mj-lt"/>
              </a:rPr>
              <a:t>0</a:t>
            </a:r>
            <a:r>
              <a:rPr lang="en-US" altLang="ko-KR" sz="2000" dirty="0">
                <a:latin typeface="+mj-lt"/>
              </a:rPr>
              <a:t>, v</a:t>
            </a:r>
            <a:r>
              <a:rPr lang="en-US" altLang="ko-KR" sz="2000" baseline="-10000" dirty="0">
                <a:latin typeface="+mj-lt"/>
              </a:rPr>
              <a:t>1</a:t>
            </a:r>
            <a:r>
              <a:rPr lang="en-US" altLang="ko-KR" sz="2000" dirty="0">
                <a:latin typeface="+mj-lt"/>
              </a:rPr>
              <a:t>) = (v</a:t>
            </a:r>
            <a:r>
              <a:rPr lang="en-US" altLang="ko-KR" sz="2000" baseline="-10000" dirty="0">
                <a:latin typeface="+mj-lt"/>
              </a:rPr>
              <a:t>1</a:t>
            </a:r>
            <a:r>
              <a:rPr lang="en-US" altLang="ko-KR" sz="2000" dirty="0">
                <a:latin typeface="+mj-lt"/>
              </a:rPr>
              <a:t>, v</a:t>
            </a:r>
            <a:r>
              <a:rPr lang="en-US" altLang="ko-KR" sz="2000" baseline="-10000" dirty="0">
                <a:latin typeface="+mj-lt"/>
              </a:rPr>
              <a:t>0</a:t>
            </a:r>
            <a:r>
              <a:rPr lang="en-US" altLang="ko-KR" sz="2000" dirty="0">
                <a:latin typeface="+mj-lt"/>
              </a:rPr>
              <a:t>)</a:t>
            </a:r>
          </a:p>
          <a:p>
            <a:pPr lvl="1">
              <a:lnSpc>
                <a:spcPct val="70000"/>
              </a:lnSpc>
            </a:pPr>
            <a:endParaRPr lang="en-US" altLang="ko-KR" sz="2000" dirty="0">
              <a:latin typeface="+mj-lt"/>
            </a:endParaRPr>
          </a:p>
          <a:p>
            <a:pPr>
              <a:lnSpc>
                <a:spcPct val="70000"/>
              </a:lnSpc>
            </a:pPr>
            <a:r>
              <a:rPr lang="ko-KR" altLang="en-US" sz="2400" b="1" dirty="0">
                <a:latin typeface="+mj-lt"/>
              </a:rPr>
              <a:t>방향 그래프</a:t>
            </a:r>
            <a:r>
              <a:rPr lang="en-US" altLang="ko-KR" sz="2400" b="1" dirty="0">
                <a:latin typeface="+mj-lt"/>
              </a:rPr>
              <a:t>(directed graph)</a:t>
            </a:r>
          </a:p>
          <a:p>
            <a:pPr lvl="1">
              <a:lnSpc>
                <a:spcPct val="70000"/>
              </a:lnSpc>
            </a:pPr>
            <a:r>
              <a:rPr lang="ko-KR" altLang="en-US" sz="2000" dirty="0" err="1">
                <a:latin typeface="+mj-lt"/>
              </a:rPr>
              <a:t>유방향</a:t>
            </a:r>
            <a:r>
              <a:rPr lang="ko-KR" altLang="en-US" sz="2000" dirty="0">
                <a:latin typeface="+mj-lt"/>
              </a:rPr>
              <a:t> 그래프 또는 </a:t>
            </a:r>
            <a:r>
              <a:rPr lang="ko-KR" altLang="en-US" sz="2000" dirty="0" err="1">
                <a:latin typeface="+mj-lt"/>
              </a:rPr>
              <a:t>다이그래프</a:t>
            </a:r>
            <a:r>
              <a:rPr lang="en-US" altLang="ko-KR" sz="2000" dirty="0">
                <a:latin typeface="+mj-lt"/>
              </a:rPr>
              <a:t>(digraph)</a:t>
            </a:r>
          </a:p>
          <a:p>
            <a:pPr lvl="1">
              <a:lnSpc>
                <a:spcPct val="70000"/>
              </a:lnSpc>
            </a:pPr>
            <a:r>
              <a:rPr lang="ko-KR" altLang="en-US" sz="2000" dirty="0">
                <a:latin typeface="+mj-lt"/>
              </a:rPr>
              <a:t>간선을 표현하는 두 정점의 쌍에 순서가 있는 그래프</a:t>
            </a:r>
          </a:p>
          <a:p>
            <a:pPr lvl="1">
              <a:lnSpc>
                <a:spcPct val="70000"/>
              </a:lnSpc>
            </a:pPr>
            <a:r>
              <a:rPr lang="en-US" altLang="ko-KR" sz="2000" dirty="0" err="1">
                <a:latin typeface="+mj-lt"/>
              </a:rPr>
              <a:t>v</a:t>
            </a:r>
            <a:r>
              <a:rPr lang="en-US" altLang="ko-KR" sz="2000" baseline="-10000" dirty="0" err="1">
                <a:latin typeface="+mj-lt"/>
              </a:rPr>
              <a:t>j</a:t>
            </a:r>
            <a:r>
              <a:rPr lang="en-US" altLang="ko-KR" sz="2000" dirty="0">
                <a:latin typeface="+mj-lt"/>
              </a:rPr>
              <a:t> → </a:t>
            </a:r>
            <a:r>
              <a:rPr lang="en-US" altLang="ko-KR" sz="2000" dirty="0" err="1">
                <a:latin typeface="+mj-lt"/>
              </a:rPr>
              <a:t>v</a:t>
            </a:r>
            <a:r>
              <a:rPr lang="en-US" altLang="ko-KR" sz="2000" baseline="-10000" dirty="0" err="1">
                <a:latin typeface="+mj-lt"/>
              </a:rPr>
              <a:t>k</a:t>
            </a:r>
            <a:r>
              <a:rPr lang="ko-KR" altLang="en-US" sz="2000" dirty="0">
                <a:latin typeface="+mj-lt"/>
              </a:rPr>
              <a:t>를 </a:t>
            </a:r>
            <a:r>
              <a:rPr lang="en-US" altLang="ko-KR" sz="2000" dirty="0">
                <a:latin typeface="+mj-lt"/>
              </a:rPr>
              <a:t>&lt; </a:t>
            </a:r>
            <a:r>
              <a:rPr lang="en-US" altLang="ko-KR" sz="2000" dirty="0" err="1">
                <a:latin typeface="+mj-lt"/>
              </a:rPr>
              <a:t>v</a:t>
            </a:r>
            <a:r>
              <a:rPr lang="en-US" altLang="ko-KR" sz="2000" baseline="-10000" dirty="0" err="1">
                <a:latin typeface="+mj-lt"/>
              </a:rPr>
              <a:t>j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v</a:t>
            </a:r>
            <a:r>
              <a:rPr lang="en-US" altLang="ko-KR" sz="2000" baseline="-10000" dirty="0" err="1">
                <a:latin typeface="+mj-lt"/>
              </a:rPr>
              <a:t>k</a:t>
            </a:r>
            <a:r>
              <a:rPr lang="en-US" altLang="ko-KR" sz="2000" dirty="0">
                <a:latin typeface="+mj-lt"/>
              </a:rPr>
              <a:t> &gt;</a:t>
            </a:r>
            <a:r>
              <a:rPr lang="ko-KR" altLang="en-US" sz="2000" dirty="0">
                <a:latin typeface="+mj-lt"/>
              </a:rPr>
              <a:t>로 표현 </a:t>
            </a:r>
            <a:r>
              <a:rPr lang="en-US" altLang="ko-KR" sz="2000" dirty="0">
                <a:latin typeface="+mj-lt"/>
              </a:rPr>
              <a:t>(</a:t>
            </a:r>
            <a:r>
              <a:rPr lang="en-US" altLang="ko-KR" sz="2000" dirty="0" err="1">
                <a:latin typeface="+mj-lt"/>
              </a:rPr>
              <a:t>v</a:t>
            </a:r>
            <a:r>
              <a:rPr lang="en-US" altLang="ko-KR" sz="2000" baseline="-10000" dirty="0" err="1">
                <a:latin typeface="+mj-lt"/>
              </a:rPr>
              <a:t>j</a:t>
            </a:r>
            <a:r>
              <a:rPr lang="ko-KR" altLang="en-US" sz="2000" dirty="0">
                <a:latin typeface="+mj-lt"/>
              </a:rPr>
              <a:t>는 꼬리</a:t>
            </a:r>
            <a:r>
              <a:rPr lang="en-US" altLang="ko-KR" sz="2000" dirty="0">
                <a:latin typeface="+mj-lt"/>
              </a:rPr>
              <a:t>(tail), </a:t>
            </a:r>
            <a:r>
              <a:rPr lang="en-US" altLang="ko-KR" sz="2000" dirty="0" err="1">
                <a:latin typeface="+mj-lt"/>
              </a:rPr>
              <a:t>v</a:t>
            </a:r>
            <a:r>
              <a:rPr lang="en-US" altLang="ko-KR" sz="2000" baseline="-10000" dirty="0" err="1">
                <a:latin typeface="+mj-lt"/>
              </a:rPr>
              <a:t>k</a:t>
            </a:r>
            <a:r>
              <a:rPr lang="ko-KR" altLang="en-US" sz="2000" dirty="0">
                <a:latin typeface="+mj-lt"/>
              </a:rPr>
              <a:t>는 머리</a:t>
            </a:r>
            <a:r>
              <a:rPr lang="en-US" altLang="ko-KR" sz="2000" dirty="0">
                <a:latin typeface="+mj-lt"/>
              </a:rPr>
              <a:t>(head))</a:t>
            </a:r>
          </a:p>
          <a:p>
            <a:pPr lvl="1">
              <a:lnSpc>
                <a:spcPct val="70000"/>
              </a:lnSpc>
            </a:pPr>
            <a:r>
              <a:rPr lang="en-US" altLang="ko-KR" sz="2000" dirty="0">
                <a:latin typeface="+mj-lt"/>
              </a:rPr>
              <a:t>&lt; </a:t>
            </a:r>
            <a:r>
              <a:rPr lang="en-US" altLang="ko-KR" sz="2000" dirty="0" err="1">
                <a:latin typeface="+mj-lt"/>
              </a:rPr>
              <a:t>v</a:t>
            </a:r>
            <a:r>
              <a:rPr lang="en-US" altLang="ko-KR" sz="2000" baseline="-10000" dirty="0" err="1">
                <a:latin typeface="+mj-lt"/>
              </a:rPr>
              <a:t>j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v</a:t>
            </a:r>
            <a:r>
              <a:rPr lang="en-US" altLang="ko-KR" sz="2000" baseline="-10000" dirty="0" err="1">
                <a:latin typeface="+mj-lt"/>
              </a:rPr>
              <a:t>k</a:t>
            </a:r>
            <a:r>
              <a:rPr lang="en-US" altLang="ko-KR" sz="2000" dirty="0">
                <a:latin typeface="+mj-lt"/>
              </a:rPr>
              <a:t> &gt; ≠ &lt; </a:t>
            </a:r>
            <a:r>
              <a:rPr lang="en-US" altLang="ko-KR" sz="2000" dirty="0" err="1">
                <a:latin typeface="+mj-lt"/>
              </a:rPr>
              <a:t>v</a:t>
            </a:r>
            <a:r>
              <a:rPr lang="en-US" altLang="ko-KR" sz="2000" baseline="-10000" dirty="0" err="1">
                <a:latin typeface="+mj-lt"/>
              </a:rPr>
              <a:t>k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v</a:t>
            </a:r>
            <a:r>
              <a:rPr lang="en-US" altLang="ko-KR" sz="2000" baseline="-10000" dirty="0" err="1">
                <a:latin typeface="+mj-lt"/>
              </a:rPr>
              <a:t>j</a:t>
            </a:r>
            <a:r>
              <a:rPr lang="en-US" altLang="ko-KR" sz="2000" dirty="0">
                <a:latin typeface="+mj-lt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178033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367331"/>
            <a:ext cx="8648700" cy="46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2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2613" y="849663"/>
            <a:ext cx="11903978" cy="5850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ko-KR" altLang="en-US" dirty="0">
                <a:latin typeface="+mj-lt"/>
              </a:rPr>
              <a:t>인접 행렬</a:t>
            </a:r>
            <a:endParaRPr lang="en-US" altLang="ko-KR" dirty="0">
              <a:latin typeface="+mj-lt"/>
            </a:endParaRPr>
          </a:p>
          <a:p>
            <a:pPr>
              <a:lnSpc>
                <a:spcPct val="70000"/>
              </a:lnSpc>
            </a:pPr>
            <a:endParaRPr lang="en-US" altLang="ko-KR" dirty="0">
              <a:latin typeface="+mj-lt"/>
            </a:endParaRPr>
          </a:p>
          <a:p>
            <a:pPr>
              <a:lnSpc>
                <a:spcPct val="70000"/>
              </a:lnSpc>
            </a:pPr>
            <a:r>
              <a:rPr lang="ko-KR" altLang="en-US" dirty="0">
                <a:latin typeface="+mj-lt"/>
              </a:rPr>
              <a:t>인접 리스트</a:t>
            </a:r>
            <a:endParaRPr lang="en-US" altLang="ko-KR" dirty="0">
              <a:latin typeface="+mj-lt"/>
            </a:endParaRPr>
          </a:p>
          <a:p>
            <a:pPr>
              <a:lnSpc>
                <a:spcPct val="70000"/>
              </a:lnSpc>
            </a:pPr>
            <a:endParaRPr lang="en-US" altLang="ko-KR" dirty="0">
              <a:latin typeface="+mj-lt"/>
            </a:endParaRPr>
          </a:p>
          <a:p>
            <a:pPr>
              <a:lnSpc>
                <a:spcPct val="70000"/>
              </a:lnSpc>
            </a:pPr>
            <a:r>
              <a:rPr lang="ko-KR" altLang="en-US" dirty="0">
                <a:latin typeface="+mj-lt"/>
              </a:rPr>
              <a:t>인접 다중 리스트</a:t>
            </a:r>
            <a:endParaRPr lang="en-US" altLang="ko-KR" dirty="0">
              <a:latin typeface="+mj-lt"/>
            </a:endParaRPr>
          </a:p>
          <a:p>
            <a:pPr>
              <a:lnSpc>
                <a:spcPct val="70000"/>
              </a:lnSpc>
            </a:pP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091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2613" y="849663"/>
                <a:ext cx="11903978" cy="58505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r>
                  <a:rPr lang="ko-KR" altLang="en-US" sz="2400" dirty="0">
                    <a:latin typeface="+mj-lt"/>
                  </a:rPr>
                  <a:t>인접 행렬</a:t>
                </a:r>
                <a:endParaRPr lang="en-US" altLang="ko-KR" sz="2400" dirty="0">
                  <a:latin typeface="+mj-lt"/>
                </a:endParaRPr>
              </a:p>
              <a:p>
                <a:pPr lvl="1">
                  <a:lnSpc>
                    <a:spcPct val="7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𝑛</m:t>
                    </m:r>
                    <m:r>
                      <a:rPr lang="en-US" altLang="ko-KR" sz="1800" b="0" i="1" smtClean="0">
                        <a:latin typeface="Cambria Math"/>
                      </a:rPr>
                      <m:t>≥1 </m:t>
                    </m:r>
                  </m:oMath>
                </a14:m>
                <a:r>
                  <a:rPr lang="ko-KR" altLang="en-US" sz="1800" dirty="0">
                    <a:latin typeface="+mj-lt"/>
                  </a:rPr>
                  <a:t>개의 정점을 가지는 그래프 </a:t>
                </a:r>
                <a:r>
                  <a:rPr lang="en-US" altLang="ko-KR" sz="1800" dirty="0">
                    <a:latin typeface="+mj-lt"/>
                  </a:rPr>
                  <a:t>G = (V,E)</a:t>
                </a:r>
                <a:r>
                  <a:rPr lang="ko-KR" altLang="en-US" sz="1800" dirty="0">
                    <a:latin typeface="+mj-lt"/>
                  </a:rPr>
                  <a:t>에 대해</a:t>
                </a:r>
                <a:r>
                  <a:rPr lang="en-US" altLang="ko-KR" sz="1800" dirty="0">
                    <a:latin typeface="+mj-lt"/>
                  </a:rPr>
                  <a:t>, </a:t>
                </a:r>
                <a:r>
                  <a:rPr lang="ko-KR" altLang="en-US" sz="1800" dirty="0">
                    <a:latin typeface="+mj-lt"/>
                  </a:rPr>
                  <a:t>크기가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𝑛</m:t>
                    </m:r>
                    <m:r>
                      <a:rPr lang="en-US" altLang="ko-KR" sz="1800" b="0" i="1" smtClean="0">
                        <a:latin typeface="Cambria Math"/>
                      </a:rPr>
                      <m:t>×</m:t>
                    </m:r>
                    <m:r>
                      <a:rPr lang="en-US" altLang="ko-KR" sz="1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1800" dirty="0">
                    <a:latin typeface="+mj-lt"/>
                  </a:rPr>
                  <a:t>인 </a:t>
                </a:r>
                <a:r>
                  <a:rPr lang="en-US" altLang="ko-KR" sz="1800" dirty="0">
                    <a:latin typeface="+mj-lt"/>
                  </a:rPr>
                  <a:t>2</a:t>
                </a:r>
                <a:r>
                  <a:rPr lang="ko-KR" altLang="en-US" sz="1800" dirty="0">
                    <a:latin typeface="+mj-lt"/>
                  </a:rPr>
                  <a:t>차원 배열</a:t>
                </a:r>
                <a:endParaRPr lang="en-US" altLang="ko-KR" sz="1800" dirty="0">
                  <a:latin typeface="+mj-lt"/>
                </a:endParaRPr>
              </a:p>
              <a:p>
                <a:pPr lvl="1">
                  <a:lnSpc>
                    <a:spcPct val="70000"/>
                  </a:lnSpc>
                </a:pPr>
                <a:endParaRPr lang="en-US" altLang="ko-KR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49663"/>
                <a:ext cx="11903978" cy="5850541"/>
              </a:xfrm>
              <a:prstGeom prst="rect">
                <a:avLst/>
              </a:prstGeom>
              <a:blipFill rotWithShape="1">
                <a:blip r:embed="rId2"/>
                <a:stretch>
                  <a:fillRect l="-666" t="-2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707" y="1982884"/>
            <a:ext cx="7480085" cy="46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8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2613" y="849663"/>
                <a:ext cx="11903978" cy="58505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r>
                  <a:rPr lang="ko-KR" altLang="en-US" sz="2400" dirty="0">
                    <a:latin typeface="+mj-lt"/>
                  </a:rPr>
                  <a:t>인접 리스트</a:t>
                </a:r>
                <a:endParaRPr lang="en-US" altLang="ko-KR" sz="2400" dirty="0">
                  <a:latin typeface="+mj-lt"/>
                </a:endParaRPr>
              </a:p>
              <a:p>
                <a:pPr lvl="1">
                  <a:lnSpc>
                    <a:spcPct val="7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1800" dirty="0">
                    <a:latin typeface="+mj-lt"/>
                  </a:rPr>
                  <a:t>개의 정점 각각에 대한 인접한 정점들을 리스트로 만든다</a:t>
                </a:r>
                <a:endParaRPr lang="en-US" altLang="ko-KR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49663"/>
                <a:ext cx="11903978" cy="5850541"/>
              </a:xfrm>
              <a:prstGeom prst="rect">
                <a:avLst/>
              </a:prstGeom>
              <a:blipFill rotWithShape="1">
                <a:blip r:embed="rId2"/>
                <a:stretch>
                  <a:fillRect l="-666" t="-2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89" y="1799531"/>
            <a:ext cx="7139122" cy="45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9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2613" y="849663"/>
            <a:ext cx="11903978" cy="5850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ko-KR" altLang="en-US" sz="2400" dirty="0">
                <a:latin typeface="+mj-lt"/>
              </a:rPr>
              <a:t>인접 다중 리스트</a:t>
            </a:r>
            <a:endParaRPr lang="en-US" altLang="ko-KR" sz="2400" dirty="0">
              <a:latin typeface="+mj-lt"/>
            </a:endParaRPr>
          </a:p>
          <a:p>
            <a:pPr lvl="1">
              <a:lnSpc>
                <a:spcPct val="70000"/>
              </a:lnSpc>
            </a:pPr>
            <a:r>
              <a:rPr lang="ko-KR" altLang="en-US" sz="1800" dirty="0" err="1">
                <a:latin typeface="+mj-lt"/>
              </a:rPr>
              <a:t>노드들의</a:t>
            </a:r>
            <a:r>
              <a:rPr lang="ko-KR" altLang="en-US" sz="1800" dirty="0">
                <a:latin typeface="+mj-lt"/>
              </a:rPr>
              <a:t> 여러 리스트들이 공용하는 리스트</a:t>
            </a:r>
            <a:endParaRPr lang="en-US" altLang="ko-KR" sz="1800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16" y="1613552"/>
            <a:ext cx="6720668" cy="477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7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인접 행렬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2" y="833905"/>
            <a:ext cx="11903979" cy="586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08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인접 리스트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847" y="841997"/>
            <a:ext cx="7402780" cy="5850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14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23239</TotalTime>
  <Words>275</Words>
  <Application>Microsoft Office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나눔스퀘어라운드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동영</dc:creator>
  <cp:lastModifiedBy>김동영</cp:lastModifiedBy>
  <cp:revision>910</cp:revision>
  <dcterms:created xsi:type="dcterms:W3CDTF">2019-12-04T08:50:06Z</dcterms:created>
  <dcterms:modified xsi:type="dcterms:W3CDTF">2020-10-12T02:02:38Z</dcterms:modified>
</cp:coreProperties>
</file>