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4" r:id="rId3"/>
    <p:sldId id="313" r:id="rId4"/>
    <p:sldId id="314" r:id="rId5"/>
    <p:sldId id="315" r:id="rId6"/>
    <p:sldId id="312" r:id="rId7"/>
    <p:sldId id="321" r:id="rId8"/>
    <p:sldId id="316" r:id="rId9"/>
    <p:sldId id="317" r:id="rId10"/>
    <p:sldId id="318" r:id="rId11"/>
    <p:sldId id="319" r:id="rId12"/>
    <p:sldId id="320" r:id="rId13"/>
    <p:sldId id="322" r:id="rId14"/>
    <p:sldId id="323" r:id="rId15"/>
    <p:sldId id="324" r:id="rId16"/>
    <p:sldId id="30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74" d="100"/>
          <a:sy n="74" d="100"/>
        </p:scale>
        <p:origin x="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9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Kruscal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EF3D60-B062-409D-A62D-88B129B9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7" y="1007485"/>
            <a:ext cx="9458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2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Kruscal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385A9F0-4BF9-4E5F-B8E0-A8716A3974E5}"/>
              </a:ext>
            </a:extLst>
          </p:cNvPr>
          <p:cNvSpPr txBox="1">
            <a:spLocks noChangeArrowheads="1"/>
          </p:cNvSpPr>
          <p:nvPr/>
        </p:nvSpPr>
        <p:spPr>
          <a:xfrm>
            <a:off x="1803400" y="1116676"/>
            <a:ext cx="8648700" cy="5558444"/>
          </a:xfrm>
          <a:prstGeom prst="rect">
            <a:avLst/>
          </a:prstGeom>
          <a:solidFill>
            <a:srgbClr val="CCECFF"/>
          </a:solidFill>
          <a:ln/>
          <a:extLs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err="1"/>
              <a:t>Kruskal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G,n</a:t>
            </a:r>
            <a:r>
              <a:rPr lang="en-US" altLang="ko-KR" sz="1800" dirty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	//G=(E,V)</a:t>
            </a:r>
            <a:r>
              <a:rPr lang="ko-KR" altLang="en-US" sz="1800" dirty="0"/>
              <a:t>이고 </a:t>
            </a:r>
            <a:r>
              <a:rPr lang="en-US" altLang="ko-KR" sz="1800" dirty="0"/>
              <a:t>n=|V|, |V|</a:t>
            </a:r>
            <a:r>
              <a:rPr lang="ko-KR" altLang="en-US" sz="1800" dirty="0"/>
              <a:t>는 정점 수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T </a:t>
            </a:r>
            <a:r>
              <a:rPr lang="en-US" altLang="ko-KR" sz="1800" dirty="0">
                <a:sym typeface="Symbol" panose="05050102010706020507" pitchFamily="18" charset="2"/>
              </a:rPr>
              <a:t> </a:t>
            </a:r>
            <a:r>
              <a:rPr lang="en-US" altLang="ko-KR" sz="1400" dirty="0">
                <a:sym typeface="Symbol" panose="05050102010706020507" pitchFamily="18" charset="2"/>
              </a:rPr>
              <a:t></a:t>
            </a:r>
            <a:r>
              <a:rPr lang="en-US" altLang="ko-KR" sz="1800" dirty="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>
                <a:sym typeface="Symbol" panose="05050102010706020507" pitchFamily="18" charset="2"/>
              </a:rPr>
              <a:t>    </a:t>
            </a:r>
            <a:r>
              <a:rPr lang="en-US" altLang="ko-KR" sz="1800" dirty="0" err="1">
                <a:sym typeface="Symbol" panose="05050102010706020507" pitchFamily="18" charset="2"/>
              </a:rPr>
              <a:t>edgelist</a:t>
            </a:r>
            <a:r>
              <a:rPr lang="en-US" altLang="ko-KR" sz="1800" dirty="0">
                <a:sym typeface="Symbol" panose="05050102010706020507" pitchFamily="18" charset="2"/>
              </a:rPr>
              <a:t>  E(G);	// </a:t>
            </a:r>
            <a:r>
              <a:rPr lang="ko-KR" altLang="en-US" sz="1800" dirty="0">
                <a:sym typeface="Symbol" panose="05050102010706020507" pitchFamily="18" charset="2"/>
              </a:rPr>
              <a:t>그래프 </a:t>
            </a:r>
            <a:r>
              <a:rPr lang="en-US" altLang="ko-KR" sz="1800" dirty="0">
                <a:sym typeface="Symbol" panose="05050102010706020507" pitchFamily="18" charset="2"/>
              </a:rPr>
              <a:t>G</a:t>
            </a:r>
            <a:r>
              <a:rPr lang="ko-KR" altLang="en-US" sz="1800" dirty="0">
                <a:sym typeface="Symbol" panose="05050102010706020507" pitchFamily="18" charset="2"/>
              </a:rPr>
              <a:t>의 간선 리스트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>
                <a:sym typeface="Symbol" panose="05050102010706020507" pitchFamily="18" charset="2"/>
              </a:rPr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S</a:t>
            </a:r>
            <a:r>
              <a:rPr lang="en-US" altLang="ko-KR" sz="1800" baseline="-25000" dirty="0"/>
              <a:t>0 </a:t>
            </a:r>
            <a:r>
              <a:rPr lang="en-US" altLang="ko-KR" sz="1800" dirty="0">
                <a:sym typeface="Symbol" panose="05050102010706020507" pitchFamily="18" charset="2"/>
              </a:rPr>
              <a:t></a:t>
            </a:r>
            <a:r>
              <a:rPr lang="en-US" altLang="ko-KR" sz="1800" baseline="-25000" dirty="0"/>
              <a:t> </a:t>
            </a:r>
            <a:r>
              <a:rPr lang="en-US" altLang="ko-KR" sz="1800" dirty="0"/>
              <a:t>{0}, S</a:t>
            </a:r>
            <a:r>
              <a:rPr lang="en-US" altLang="ko-KR" sz="1800" baseline="-25000" dirty="0"/>
              <a:t>1 </a:t>
            </a:r>
            <a:r>
              <a:rPr lang="en-US" altLang="ko-KR" sz="1800" dirty="0">
                <a:sym typeface="Symbol" panose="05050102010706020507" pitchFamily="18" charset="2"/>
              </a:rPr>
              <a:t></a:t>
            </a:r>
            <a:r>
              <a:rPr lang="en-US" altLang="ko-KR" sz="1800" baseline="-25000" dirty="0"/>
              <a:t> </a:t>
            </a:r>
            <a:r>
              <a:rPr lang="en-US" altLang="ko-KR" sz="1800" dirty="0"/>
              <a:t>{1} , ... ,S</a:t>
            </a:r>
            <a:r>
              <a:rPr lang="en-US" altLang="ko-KR" sz="1800" baseline="-25000" dirty="0"/>
              <a:t>n-1 </a:t>
            </a:r>
            <a:r>
              <a:rPr lang="en-US" altLang="ko-KR" sz="1800" dirty="0">
                <a:sym typeface="Symbol" panose="05050102010706020507" pitchFamily="18" charset="2"/>
              </a:rPr>
              <a:t></a:t>
            </a:r>
            <a:r>
              <a:rPr lang="en-US" altLang="ko-KR" sz="1800" dirty="0"/>
              <a:t>{n-1};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    while (|E(T)|&lt;n-1 and |</a:t>
            </a:r>
            <a:r>
              <a:rPr lang="en-US" altLang="ko-KR" sz="1800" dirty="0" err="1"/>
              <a:t>edgeList</a:t>
            </a:r>
            <a:r>
              <a:rPr lang="en-US" altLang="ko-KR" sz="1800" dirty="0"/>
              <a:t>|&gt;0) do  { 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 	   // |E(T)|</a:t>
            </a:r>
            <a:r>
              <a:rPr lang="ko-KR" altLang="en-US" sz="1800" dirty="0"/>
              <a:t>는 </a:t>
            </a:r>
            <a:r>
              <a:rPr lang="en-US" altLang="ko-KR" sz="1800" dirty="0"/>
              <a:t>T</a:t>
            </a:r>
            <a:r>
              <a:rPr lang="ko-KR" altLang="en-US" sz="1800" dirty="0"/>
              <a:t>에 포함된 간선 수</a:t>
            </a:r>
            <a:r>
              <a:rPr lang="en-US" altLang="ko-KR" sz="1800" dirty="0"/>
              <a:t>, |</a:t>
            </a:r>
            <a:r>
              <a:rPr lang="en-US" altLang="ko-KR" sz="1800" dirty="0" err="1"/>
              <a:t>edgeList</a:t>
            </a:r>
            <a:r>
              <a:rPr lang="en-US" altLang="ko-KR" sz="1800" dirty="0"/>
              <a:t>|</a:t>
            </a:r>
            <a:r>
              <a:rPr lang="ko-KR" altLang="en-US" sz="1800" dirty="0"/>
              <a:t>는 검사할 간선 수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select least-cost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j) from </a:t>
            </a:r>
            <a:r>
              <a:rPr lang="en-US" altLang="ko-KR" sz="1800" dirty="0" err="1"/>
              <a:t>edgeList</a:t>
            </a:r>
            <a:r>
              <a:rPr lang="en-US" altLang="ko-KR" sz="1800" dirty="0"/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edgeList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anose="05050102010706020507" pitchFamily="18" charset="2"/>
              </a:rPr>
              <a:t>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edgeList</a:t>
            </a:r>
            <a:r>
              <a:rPr lang="en-US" altLang="ko-KR" sz="1800" dirty="0"/>
              <a:t> - {(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j)};   // </a:t>
            </a:r>
            <a:r>
              <a:rPr lang="ko-KR" altLang="en-US" sz="1800" dirty="0"/>
              <a:t>간선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j)</a:t>
            </a:r>
            <a:r>
              <a:rPr lang="ko-KR" altLang="en-US" sz="1800" dirty="0"/>
              <a:t>를 </a:t>
            </a:r>
            <a:r>
              <a:rPr lang="en-US" altLang="ko-KR" sz="1800" dirty="0" err="1"/>
              <a:t>edgeList</a:t>
            </a:r>
            <a:r>
              <a:rPr lang="ko-KR" altLang="en-US" sz="1800" dirty="0"/>
              <a:t>에서 삭제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if ({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j} !</a:t>
            </a:r>
            <a:r>
              <a:rPr lang="en-US" altLang="ko-KR" sz="1800" dirty="0">
                <a:latin typeface="굴림" panose="020B0600000101010101" pitchFamily="50" charset="-127"/>
              </a:rPr>
              <a:t>⊆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</a:t>
            </a:r>
            <a:r>
              <a:rPr lang="en-US" altLang="ko-KR" sz="1800" baseline="-25000" dirty="0" err="1"/>
              <a:t>k</a:t>
            </a:r>
            <a:r>
              <a:rPr lang="en-US" altLang="ko-KR" sz="1800" dirty="0"/>
              <a:t> for any k) then 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            T </a:t>
            </a:r>
            <a:r>
              <a:rPr lang="en-US" altLang="ko-KR" sz="1800" dirty="0">
                <a:sym typeface="Symbol" panose="05050102010706020507" pitchFamily="18" charset="2"/>
              </a:rPr>
              <a:t></a:t>
            </a:r>
            <a:r>
              <a:rPr lang="en-US" altLang="ko-KR" sz="1800" dirty="0"/>
              <a:t> T ∪ {(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j)};   // </a:t>
            </a:r>
            <a:r>
              <a:rPr lang="ko-KR" altLang="en-US" sz="1800" dirty="0"/>
              <a:t>간선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j)</a:t>
            </a:r>
            <a:r>
              <a:rPr lang="ko-KR" altLang="en-US" sz="1800" dirty="0"/>
              <a:t>를 </a:t>
            </a:r>
            <a:r>
              <a:rPr lang="en-US" altLang="ko-KR" sz="1800" dirty="0"/>
              <a:t>T</a:t>
            </a:r>
            <a:r>
              <a:rPr lang="ko-KR" altLang="en-US" sz="1800" dirty="0"/>
              <a:t>에 첨가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S</a:t>
            </a:r>
            <a:r>
              <a:rPr lang="en-US" altLang="ko-KR" sz="1800" baseline="-25000" dirty="0"/>
              <a:t>i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anose="05050102010706020507" pitchFamily="18" charset="2"/>
              </a:rPr>
              <a:t></a:t>
            </a:r>
            <a:r>
              <a:rPr lang="en-US" altLang="ko-KR" sz="1800" dirty="0"/>
              <a:t> S</a:t>
            </a:r>
            <a:r>
              <a:rPr lang="en-US" altLang="ko-KR" sz="1800" baseline="-25000" dirty="0"/>
              <a:t>i</a:t>
            </a:r>
            <a:r>
              <a:rPr lang="en-US" altLang="ko-KR" sz="1800" dirty="0"/>
              <a:t> ∪ </a:t>
            </a:r>
            <a:r>
              <a:rPr lang="en-US" altLang="ko-KR" sz="1800" dirty="0" err="1"/>
              <a:t>S</a:t>
            </a:r>
            <a:r>
              <a:rPr lang="en-US" altLang="ko-KR" sz="1800" baseline="-25000" dirty="0" err="1"/>
              <a:t>j</a:t>
            </a:r>
            <a:r>
              <a:rPr lang="en-US" altLang="ko-KR" sz="1800" dirty="0"/>
              <a:t>;   // </a:t>
            </a:r>
            <a:r>
              <a:rPr lang="ko-KR" altLang="en-US" sz="1800" dirty="0"/>
              <a:t>간선이 부속된 두 정점 그룹을 합병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    if (|E(T)|&lt;n-1) then 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        print ('no spanning tree');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    return 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end </a:t>
            </a:r>
            <a:r>
              <a:rPr lang="en-US" altLang="ko-KR" sz="1800" dirty="0" err="1"/>
              <a:t>Kruskal</a:t>
            </a:r>
            <a:r>
              <a:rPr lang="en-US" altLang="ko-KR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43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B0818C-C9C7-4C26-8248-C1B818E1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958137"/>
            <a:ext cx="3028950" cy="5172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112231-39F2-4CC5-9B46-7EEA9510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908" y="958137"/>
            <a:ext cx="3133725" cy="5172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EBE84B-FE04-455D-8F4E-BE6967FE5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978" y="958137"/>
            <a:ext cx="2895600" cy="508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57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2D8F86-3047-4DD4-B4A7-359C2533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69791"/>
            <a:ext cx="3667125" cy="5547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8BBE2A-B0EC-4796-B824-13266C3F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39" y="869791"/>
            <a:ext cx="3971925" cy="4772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0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342F87-DD66-456D-B885-8CFCC9D9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36234"/>
            <a:ext cx="4219575" cy="5673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77782A-93B9-42E0-8085-5FE16CDA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22" y="836234"/>
            <a:ext cx="6924675" cy="500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39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60A193-88DC-4EC1-90AC-982F5B9C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915841"/>
            <a:ext cx="7486650" cy="437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D25E80-88B0-4506-8AD7-633C94F2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891" y="915841"/>
            <a:ext cx="295275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95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새로 구현한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메소드에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 대해서 설명을 주석을 통해 적으시오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소스파일을 압축해서 같이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_09.zip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blipFill>
                <a:blip r:embed="rId2"/>
                <a:stretch>
                  <a:fillRect l="-563" t="-1961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2613" y="897775"/>
            <a:ext cx="11903978" cy="5802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3000" dirty="0">
                <a:latin typeface="+mj-lt"/>
              </a:rPr>
              <a:t>DFS : </a:t>
            </a:r>
            <a:r>
              <a:rPr lang="ko-KR" altLang="en-US" sz="3000" dirty="0">
                <a:latin typeface="+mj-lt"/>
              </a:rPr>
              <a:t>깊이 우선 탐색</a:t>
            </a:r>
            <a:endParaRPr lang="en-US" altLang="ko-KR" sz="3000" dirty="0">
              <a:latin typeface="+mj-lt"/>
            </a:endParaRPr>
          </a:p>
          <a:p>
            <a:pPr lvl="1">
              <a:lnSpc>
                <a:spcPct val="70000"/>
              </a:lnSpc>
            </a:pPr>
            <a:r>
              <a:rPr lang="en-US" altLang="ko-KR" sz="3000" dirty="0">
                <a:latin typeface="+mj-lt"/>
              </a:rPr>
              <a:t>Stack </a:t>
            </a:r>
            <a:r>
              <a:rPr lang="ko-KR" altLang="en-US" sz="3000" dirty="0">
                <a:latin typeface="+mj-lt"/>
              </a:rPr>
              <a:t>사용</a:t>
            </a:r>
            <a:endParaRPr lang="en-US" altLang="ko-KR" sz="30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F881B0-B0B0-4272-B691-36D910E4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899550"/>
            <a:ext cx="8653932" cy="43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85FE56-2E21-44CF-9120-069C6148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171490"/>
            <a:ext cx="8648700" cy="54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2613" y="897775"/>
            <a:ext cx="11903978" cy="5802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3000" dirty="0">
                <a:latin typeface="+mj-lt"/>
              </a:rPr>
              <a:t>BFS : </a:t>
            </a:r>
            <a:r>
              <a:rPr lang="ko-KR" altLang="en-US" sz="3000" dirty="0">
                <a:latin typeface="+mj-lt"/>
              </a:rPr>
              <a:t>너비 우선 탐색</a:t>
            </a:r>
            <a:endParaRPr lang="en-US" altLang="ko-KR" sz="3000" dirty="0">
              <a:latin typeface="+mj-lt"/>
            </a:endParaRPr>
          </a:p>
          <a:p>
            <a:pPr lvl="1">
              <a:lnSpc>
                <a:spcPct val="70000"/>
              </a:lnSpc>
            </a:pPr>
            <a:r>
              <a:rPr lang="en-US" altLang="ko-KR" sz="3000" dirty="0">
                <a:latin typeface="+mj-lt"/>
              </a:rPr>
              <a:t>Queue </a:t>
            </a:r>
            <a:r>
              <a:rPr lang="ko-KR" altLang="en-US" sz="3000" dirty="0">
                <a:latin typeface="+mj-lt"/>
              </a:rPr>
              <a:t>사용</a:t>
            </a:r>
            <a:endParaRPr lang="en-US" altLang="ko-KR" sz="30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ED85E9-5090-454E-B220-721E0F5F4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781424"/>
            <a:ext cx="8648700" cy="4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5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E9FD59-E5E5-4301-927A-54BCAF09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098076"/>
            <a:ext cx="8648700" cy="53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9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BFS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7A05EB-9691-4676-AB6F-E35F75F2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127037"/>
            <a:ext cx="3648075" cy="4514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C5D631-830A-4923-8087-5A8C24C0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1219200"/>
            <a:ext cx="3781425" cy="441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70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BFS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B3C4A5-4D4D-4299-B809-A159E85B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51" y="1127037"/>
            <a:ext cx="2179901" cy="3532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845E70-A6F9-4A27-B2C0-F269C675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1127037"/>
            <a:ext cx="2905125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12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최소 비용 신장 트리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+mj-lt"/>
                  </a:rPr>
                  <a:t>최소 비용 신장 트리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트리를 구성하는 간선들의 가중치를 합한 것이 최소가 되는 신장 트리</a:t>
                </a:r>
                <a:endParaRPr lang="en-US" altLang="ko-KR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+mj-lt"/>
                  </a:rPr>
                  <a:t>갈망 기법  </a:t>
                </a:r>
                <a:r>
                  <a:rPr lang="en-US" altLang="ko-KR" sz="2400" dirty="0">
                    <a:latin typeface="+mj-lt"/>
                  </a:rPr>
                  <a:t>(Greedy method)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최적의 해를 단계별로 구함</a:t>
                </a:r>
                <a:endParaRPr lang="en-US" altLang="ko-KR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각 단계에서 생성되는 중간 해법이 그 단계까지의 최적</a:t>
                </a:r>
                <a:endParaRPr lang="en-US" altLang="ko-KR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+mj-lt"/>
                  </a:rPr>
                  <a:t>신장 트리의 제한조건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전체 </a:t>
                </a:r>
                <a:r>
                  <a:rPr lang="en-US" altLang="ko-KR" dirty="0">
                    <a:latin typeface="+mj-lt"/>
                  </a:rPr>
                  <a:t>: </a:t>
                </a:r>
                <a:r>
                  <a:rPr lang="ko-KR" altLang="en-US" dirty="0">
                    <a:latin typeface="+mj-lt"/>
                  </a:rPr>
                  <a:t>가중치가 부여된 </a:t>
                </a:r>
                <a:r>
                  <a:rPr lang="ko-KR" altLang="en-US" dirty="0" err="1">
                    <a:latin typeface="+mj-lt"/>
                  </a:rPr>
                  <a:t>무방향</a:t>
                </a:r>
                <a:r>
                  <a:rPr lang="ko-KR" altLang="en-US" dirty="0">
                    <a:latin typeface="+mj-lt"/>
                  </a:rPr>
                  <a:t> 그래프</a:t>
                </a:r>
                <a:endParaRPr lang="en-US" altLang="ko-KR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dirty="0">
                    <a:latin typeface="+mj-lt"/>
                  </a:rPr>
                  <a:t>의 간선만 사용</a:t>
                </a:r>
                <a:endParaRPr lang="en-US" altLang="ko-KR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사이클을 생성하는 간선 사용 금지</a:t>
                </a:r>
                <a:endParaRPr lang="en-US" altLang="ko-KR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  <a:blipFill>
                <a:blip r:embed="rId2"/>
                <a:stretch>
                  <a:fillRect l="-666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05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Kruscal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+mj-lt"/>
                  </a:rPr>
                  <a:t>방법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한번의 하나의 간선을 선택하여</a:t>
                </a:r>
                <a:r>
                  <a:rPr lang="en-US" altLang="ko-KR" dirty="0">
                    <a:latin typeface="+mj-lt"/>
                  </a:rPr>
                  <a:t>, </a:t>
                </a:r>
                <a:r>
                  <a:rPr lang="ko-KR" altLang="en-US" dirty="0">
                    <a:latin typeface="+mj-lt"/>
                  </a:rPr>
                  <a:t>최소 비용 신장 트리 </a:t>
                </a:r>
                <a:r>
                  <a:rPr lang="en-US" altLang="ko-KR" dirty="0">
                    <a:latin typeface="+mj-lt"/>
                  </a:rPr>
                  <a:t>T</a:t>
                </a:r>
                <a:r>
                  <a:rPr lang="ko-KR" altLang="en-US" dirty="0">
                    <a:latin typeface="+mj-lt"/>
                  </a:rPr>
                  <a:t>에 추가</a:t>
                </a:r>
                <a:endParaRPr lang="en-US" altLang="ko-KR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비용이 가장 작은 간선을 선정하되</a:t>
                </a:r>
                <a:r>
                  <a:rPr lang="en-US" altLang="ko-KR" dirty="0">
                    <a:latin typeface="+mj-lt"/>
                  </a:rPr>
                  <a:t>, </a:t>
                </a:r>
                <a:r>
                  <a:rPr lang="ko-KR" altLang="en-US" dirty="0">
                    <a:latin typeface="+mj-lt"/>
                  </a:rPr>
                  <a:t>이미 </a:t>
                </a:r>
                <a:r>
                  <a:rPr lang="en-US" altLang="ko-KR" dirty="0">
                    <a:latin typeface="+mj-lt"/>
                  </a:rPr>
                  <a:t>T</a:t>
                </a:r>
                <a:r>
                  <a:rPr lang="ko-KR" altLang="en-US" dirty="0">
                    <a:latin typeface="+mj-lt"/>
                  </a:rPr>
                  <a:t>에 포함된 간선들과 사이클을 형성하지 않는 간선만을 추가</a:t>
                </a:r>
                <a:endParaRPr lang="en-US" altLang="ko-KR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비용이 같은 간선들은 임의의 순서로 하나씩 추가</a:t>
                </a:r>
                <a:endParaRPr lang="en-US" altLang="ko-KR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+mj-lt"/>
                  </a:rPr>
                  <a:t>핵심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최소 비용 간선 선택</a:t>
                </a:r>
                <a:endParaRPr lang="en-US" altLang="ko-KR" dirty="0">
                  <a:latin typeface="+mj-lt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sz="2400" dirty="0">
                    <a:latin typeface="+mj-lt"/>
                  </a:rPr>
                  <a:t>가중치에 따라 오름차순으로 정렬한 간선의 순차 리스트 유지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+mj-lt"/>
                  </a:rPr>
                  <a:t>사이클 방지 검사</a:t>
                </a:r>
                <a:endParaRPr lang="en-US" altLang="ko-KR" dirty="0">
                  <a:latin typeface="+mj-lt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ko-KR" sz="2400" dirty="0">
                    <a:latin typeface="+mj-lt"/>
                  </a:rPr>
                  <a:t>T</a:t>
                </a:r>
                <a:r>
                  <a:rPr lang="ko-KR" altLang="en-US" sz="2400" dirty="0">
                    <a:latin typeface="+mj-lt"/>
                  </a:rPr>
                  <a:t>에 추가로 포함될 정점들을 연결요소별로 정점 그룹을 만들어서 유지</a:t>
                </a:r>
                <a:endParaRPr lang="en-US" altLang="ko-KR" sz="2400" dirty="0">
                  <a:latin typeface="+mj-lt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sz="2400" dirty="0">
                    <a:latin typeface="+mj-lt"/>
                  </a:rPr>
                  <a:t>간선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+mj-lt"/>
                  </a:rPr>
                  <a:t>가 </a:t>
                </a:r>
                <a:r>
                  <a:rPr lang="en-US" altLang="ko-KR" sz="2400" dirty="0">
                    <a:latin typeface="+mj-lt"/>
                  </a:rPr>
                  <a:t>T</a:t>
                </a:r>
                <a:r>
                  <a:rPr lang="ko-KR" altLang="en-US" sz="2400" dirty="0">
                    <a:latin typeface="+mj-lt"/>
                  </a:rPr>
                  <a:t>에 포함되기 위해서는 정점 </a:t>
                </a:r>
                <a:r>
                  <a:rPr lang="en-US" altLang="ko-KR" sz="2400" dirty="0" err="1">
                    <a:latin typeface="+mj-lt"/>
                  </a:rPr>
                  <a:t>i</a:t>
                </a:r>
                <a:r>
                  <a:rPr lang="ko-KR" altLang="en-US" sz="2400" dirty="0">
                    <a:latin typeface="+mj-lt"/>
                  </a:rPr>
                  <a:t>와 </a:t>
                </a:r>
                <a:r>
                  <a:rPr lang="en-US" altLang="ko-KR" sz="2400" dirty="0">
                    <a:latin typeface="+mj-lt"/>
                  </a:rPr>
                  <a:t>j</a:t>
                </a:r>
                <a:r>
                  <a:rPr lang="ko-KR" altLang="en-US" sz="2400" dirty="0">
                    <a:latin typeface="+mj-lt"/>
                  </a:rPr>
                  <a:t>가 각각 상이한 정점 그룹에 속해 있어야 사이클이 형성되지 않음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97775"/>
                <a:ext cx="11903978" cy="5802430"/>
              </a:xfrm>
              <a:prstGeom prst="rect">
                <a:avLst/>
              </a:prstGeom>
              <a:blipFill>
                <a:blip r:embed="rId2"/>
                <a:stretch>
                  <a:fillRect l="-666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7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445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김동영</cp:lastModifiedBy>
  <cp:revision>926</cp:revision>
  <dcterms:created xsi:type="dcterms:W3CDTF">2019-12-04T08:50:06Z</dcterms:created>
  <dcterms:modified xsi:type="dcterms:W3CDTF">2020-10-27T02:47:55Z</dcterms:modified>
</cp:coreProperties>
</file>