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C2C"/>
    <a:srgbClr val="CC00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4A3B5-CE5A-4F71-92DF-3719BF3CE016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27603-4FA9-4C3E-BD10-E9B5C832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27603-4FA9-4C3E-BD10-E9B5C8327C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latin typeface="+mj-lt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867">
                <a:latin typeface="+mn-ea"/>
                <a:ea typeface="+mn-ea"/>
                <a:cs typeface="맑은 고딕 Semilight" panose="020B0502040204020203" pitchFamily="50" charset="-127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3000900" y="1335133"/>
            <a:ext cx="8254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3066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810600" y="3860067"/>
            <a:ext cx="8254800" cy="9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40639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ct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5039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9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18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438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96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5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297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963167" y="1930400"/>
            <a:ext cx="4785600" cy="4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6443200" y="1930400"/>
            <a:ext cx="4785600" cy="4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965200" y="1270000"/>
            <a:ext cx="102656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5222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529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99" name="Google Shape;99;p21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3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299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350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94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450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251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093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207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38" name="Google Shape;138;p28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dirty="0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rPr>
              <a:t>CREDITS: This presentation template was created by </a:t>
            </a:r>
            <a:r>
              <a:rPr lang="en" sz="1333" b="1" dirty="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dirty="0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rPr>
              <a:t>, including icons by </a:t>
            </a:r>
            <a:r>
              <a:rPr lang="en" sz="1333" b="1" dirty="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dirty="0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rPr>
              <a:t>, and infographics &amp; images by </a:t>
            </a:r>
            <a:r>
              <a:rPr lang="en" sz="1333" b="1" dirty="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dirty="0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rPr>
              <a:t>. </a:t>
            </a:r>
            <a:endParaRPr sz="1333" dirty="0">
              <a:solidFill>
                <a:srgbClr val="434343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399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160867" y="1525600"/>
            <a:ext cx="9225600" cy="4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88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12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91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3440300" y="3085633"/>
            <a:ext cx="5311200" cy="1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38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3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21100" y="4077900"/>
            <a:ext cx="3478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261980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19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927233" y="2019300"/>
            <a:ext cx="4746400" cy="1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2108033" y="3412267"/>
            <a:ext cx="3565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66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1879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C7923-36DE-4609-AEBA-DF5B6B5CA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주차</a:t>
            </a:r>
            <a:br>
              <a:rPr lang="en-US" altLang="ko-KR" dirty="0"/>
            </a:br>
            <a:r>
              <a:rPr lang="en-US" altLang="ko-KR" sz="4400" dirty="0">
                <a:solidFill>
                  <a:srgbClr val="0070C0"/>
                </a:solidFill>
              </a:rPr>
              <a:t>C#</a:t>
            </a:r>
            <a:r>
              <a:rPr lang="ko-KR" altLang="en-US" sz="4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ko-KR" altLang="en-US" sz="44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뭔데</a:t>
            </a:r>
            <a:r>
              <a:rPr lang="ko-KR" altLang="en-US" sz="4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어떻게 </a:t>
            </a:r>
            <a:r>
              <a:rPr lang="ko-KR" altLang="en-US" sz="44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하는건데</a:t>
            </a:r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36D55-A958-4FC2-8EF7-62AFCA982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팀장 구준휘</a:t>
            </a:r>
          </a:p>
        </p:txBody>
      </p:sp>
    </p:spTree>
    <p:extLst>
      <p:ext uri="{BB962C8B-B14F-4D97-AF65-F5344CB8AC3E}">
        <p14:creationId xmlns:p14="http://schemas.microsoft.com/office/powerpoint/2010/main" val="315267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30928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22811" indent="-28575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bool – </a:t>
            </a:r>
            <a:r>
              <a:rPr lang="ko-KR" altLang="en-US" sz="1800" dirty="0"/>
              <a:t>참 </a:t>
            </a:r>
            <a:r>
              <a:rPr lang="en-US" altLang="ko-KR" sz="1800" dirty="0"/>
              <a:t>/ </a:t>
            </a:r>
            <a:r>
              <a:rPr lang="ko-KR" altLang="en-US" sz="1800" dirty="0"/>
              <a:t>거짓 </a:t>
            </a:r>
            <a:r>
              <a:rPr lang="en-US" altLang="ko-KR" sz="1800" dirty="0"/>
              <a:t>(True / False)</a:t>
            </a:r>
          </a:p>
          <a:p>
            <a:pPr marL="522811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int – 4</a:t>
            </a:r>
            <a:r>
              <a:rPr lang="ko-KR" altLang="en-US" sz="1800" dirty="0"/>
              <a:t>바이트 정수</a:t>
            </a: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float – 4</a:t>
            </a:r>
            <a:r>
              <a:rPr lang="ko-KR" altLang="en-US" sz="1800" dirty="0"/>
              <a:t>바이트 부동소수점형</a:t>
            </a: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char – </a:t>
            </a:r>
            <a:r>
              <a:rPr lang="ko-KR" altLang="en-US" sz="1800" dirty="0"/>
              <a:t>문자 타입</a:t>
            </a: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string – </a:t>
            </a:r>
            <a:r>
              <a:rPr lang="ko-KR" altLang="en-US" sz="1800" dirty="0"/>
              <a:t>문자열 타입</a:t>
            </a: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object – </a:t>
            </a:r>
            <a:r>
              <a:rPr lang="ko-KR" altLang="en-US" sz="1800" dirty="0"/>
              <a:t>객체 타입</a:t>
            </a: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522811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37061" indent="0" algn="l"/>
            <a:r>
              <a:rPr lang="ko-KR" altLang="en-US" sz="2000" dirty="0"/>
              <a:t>다른 언어의 자료형 또한 대부분 존재하지만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위의 </a:t>
            </a:r>
            <a:r>
              <a:rPr lang="en-US" altLang="ko-KR" sz="2000" dirty="0"/>
              <a:t>6</a:t>
            </a:r>
            <a:r>
              <a:rPr lang="ko-KR" altLang="en-US" sz="2000" dirty="0"/>
              <a:t>가지만 사용해도 문제 없음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</p:spTree>
    <p:extLst>
      <p:ext uri="{BB962C8B-B14F-4D97-AF65-F5344CB8AC3E}">
        <p14:creationId xmlns:p14="http://schemas.microsoft.com/office/powerpoint/2010/main" val="64066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39720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/>
            <a:r>
              <a:rPr lang="ko-KR" altLang="en-US" sz="1800" dirty="0"/>
              <a:t>변수 선언</a:t>
            </a:r>
            <a:endParaRPr lang="en-US" altLang="ko-KR" sz="1800" dirty="0"/>
          </a:p>
          <a:p>
            <a:pPr marL="237061" indent="0" algn="ctr"/>
            <a:r>
              <a:rPr lang="en-US" altLang="ko-KR" sz="1800" dirty="0">
                <a:solidFill>
                  <a:srgbClr val="00B050"/>
                </a:solidFill>
              </a:rPr>
              <a:t>&lt;</a:t>
            </a:r>
            <a:r>
              <a:rPr lang="ko-KR" altLang="en-US" sz="1800" dirty="0">
                <a:solidFill>
                  <a:srgbClr val="00B050"/>
                </a:solidFill>
              </a:rPr>
              <a:t>자료형</a:t>
            </a:r>
            <a:r>
              <a:rPr lang="en-US" altLang="ko-KR" sz="1800" dirty="0">
                <a:solidFill>
                  <a:srgbClr val="00B050"/>
                </a:solidFill>
              </a:rPr>
              <a:t>&gt; </a:t>
            </a:r>
            <a:r>
              <a:rPr lang="en-US" altLang="ko-KR" sz="1800" dirty="0">
                <a:solidFill>
                  <a:srgbClr val="00B0F0"/>
                </a:solidFill>
              </a:rPr>
              <a:t>&lt;</a:t>
            </a:r>
            <a:r>
              <a:rPr lang="ko-KR" altLang="en-US" sz="1800" dirty="0" err="1">
                <a:solidFill>
                  <a:srgbClr val="00B0F0"/>
                </a:solidFill>
              </a:rPr>
              <a:t>변수명</a:t>
            </a:r>
            <a:r>
              <a:rPr lang="en-US" altLang="ko-KR" sz="1800" dirty="0">
                <a:solidFill>
                  <a:srgbClr val="00B0F0"/>
                </a:solidFill>
              </a:rPr>
              <a:t>&gt;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변수 초기화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변수 출력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/>
              <a:t>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522421-9112-4154-8A75-D9D32894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066" y="2414406"/>
            <a:ext cx="1237868" cy="258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E0FE7C-AF11-46AB-BE72-8B3D750F4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67" y="3571843"/>
            <a:ext cx="1237868" cy="2395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081C1-2EF6-47E9-BC6E-FAE2CE861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597" y="4741095"/>
            <a:ext cx="1661090" cy="2161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94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13343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/>
            <a:r>
              <a:rPr lang="en-US" altLang="ko-KR" sz="1800" dirty="0">
                <a:highlight>
                  <a:srgbClr val="C0C0C0"/>
                </a:highlight>
              </a:rPr>
              <a:t>=  +  -  *  /  %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대입</a:t>
            </a:r>
            <a:r>
              <a:rPr lang="en-US" altLang="ko-KR" sz="1800" dirty="0"/>
              <a:t>, </a:t>
            </a:r>
            <a:r>
              <a:rPr lang="ko-KR" altLang="en-US" sz="1800" dirty="0"/>
              <a:t>더하기</a:t>
            </a:r>
            <a:r>
              <a:rPr lang="en-US" altLang="ko-KR" sz="1800" dirty="0"/>
              <a:t>, </a:t>
            </a:r>
            <a:r>
              <a:rPr lang="ko-KR" altLang="en-US" sz="1800" dirty="0"/>
              <a:t>빼기</a:t>
            </a:r>
            <a:r>
              <a:rPr lang="en-US" altLang="ko-KR" sz="1800" dirty="0"/>
              <a:t>, </a:t>
            </a:r>
            <a:r>
              <a:rPr lang="ko-KR" altLang="en-US" sz="1800" dirty="0"/>
              <a:t>곱하기</a:t>
            </a:r>
            <a:r>
              <a:rPr lang="en-US" altLang="ko-KR" sz="1800" dirty="0"/>
              <a:t>, </a:t>
            </a:r>
            <a:r>
              <a:rPr lang="ko-KR" altLang="en-US" sz="1800" dirty="0"/>
              <a:t>나누기</a:t>
            </a:r>
            <a:r>
              <a:rPr lang="en-US" altLang="ko-KR" sz="1800" dirty="0"/>
              <a:t>, </a:t>
            </a:r>
            <a:r>
              <a:rPr lang="ko-KR" altLang="en-US" sz="1800" dirty="0"/>
              <a:t>나머지 연산자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산술 연산자는 대입 연산자와 합쳐져서 축약될 수 있다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en-US" altLang="ko-KR" sz="1800" dirty="0">
                <a:highlight>
                  <a:srgbClr val="C0C0C0"/>
                </a:highlight>
              </a:rPr>
              <a:t>a += 5</a:t>
            </a:r>
            <a:r>
              <a:rPr lang="en-US" altLang="ko-KR" sz="1800" dirty="0"/>
              <a:t>     (</a:t>
            </a:r>
            <a:r>
              <a:rPr lang="ko-KR" altLang="en-US" sz="1800" dirty="0"/>
              <a:t>같은 의미</a:t>
            </a:r>
            <a:r>
              <a:rPr lang="en-US" altLang="ko-KR" sz="1800" dirty="0"/>
              <a:t>)     </a:t>
            </a:r>
            <a:r>
              <a:rPr lang="en-US" altLang="ko-KR" sz="1800" dirty="0">
                <a:highlight>
                  <a:srgbClr val="C0C0C0"/>
                </a:highlight>
              </a:rPr>
              <a:t>a = a + 5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en-US" altLang="ko-KR" sz="1800" dirty="0">
                <a:highlight>
                  <a:srgbClr val="C0C0C0"/>
                </a:highlight>
              </a:rPr>
              <a:t>++   --</a:t>
            </a:r>
          </a:p>
          <a:p>
            <a:pPr marL="237061" indent="0" algn="ctr"/>
            <a:r>
              <a:rPr lang="ko-KR" altLang="en-US" sz="1800" dirty="0"/>
              <a:t>증감 연산자</a:t>
            </a:r>
            <a:r>
              <a:rPr lang="en-US" altLang="ko-KR" sz="1800" dirty="0"/>
              <a:t>, 1</a:t>
            </a:r>
            <a:r>
              <a:rPr lang="ko-KR" altLang="en-US" sz="1800" dirty="0"/>
              <a:t>을 더하거나 빼며</a:t>
            </a:r>
            <a:r>
              <a:rPr lang="en-US" altLang="ko-KR" sz="1800" dirty="0"/>
              <a:t>, += 1 </a:t>
            </a:r>
            <a:r>
              <a:rPr lang="ko-KR" altLang="en-US" sz="1800" dirty="0"/>
              <a:t>을 하는것과 비슷하다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en-US" altLang="ko-KR" sz="1800" dirty="0">
                <a:highlight>
                  <a:srgbClr val="C0C0C0"/>
                </a:highlight>
              </a:rPr>
              <a:t>++a   </a:t>
            </a:r>
            <a:r>
              <a:rPr lang="en-US" altLang="ko-KR" sz="1800" dirty="0" err="1">
                <a:highlight>
                  <a:srgbClr val="C0C0C0"/>
                </a:highlight>
              </a:rPr>
              <a:t>a</a:t>
            </a:r>
            <a:r>
              <a:rPr lang="en-US" altLang="ko-KR" sz="1800" dirty="0">
                <a:highlight>
                  <a:srgbClr val="C0C0C0"/>
                </a:highlight>
              </a:rPr>
              <a:t>++</a:t>
            </a:r>
          </a:p>
          <a:p>
            <a:pPr marL="237061" indent="0" algn="ctr"/>
            <a:r>
              <a:rPr lang="ko-KR" altLang="en-US" sz="1800" dirty="0"/>
              <a:t>연산자의 위치에 따라 전위</a:t>
            </a:r>
            <a:r>
              <a:rPr lang="en-US" altLang="ko-KR" sz="1800" dirty="0"/>
              <a:t>/</a:t>
            </a:r>
            <a:r>
              <a:rPr lang="ko-KR" altLang="en-US" sz="1800" dirty="0"/>
              <a:t>후위 로 나뉘며</a:t>
            </a:r>
            <a:r>
              <a:rPr lang="en-US" altLang="ko-KR" sz="1800" dirty="0"/>
              <a:t>, </a:t>
            </a:r>
            <a:r>
              <a:rPr lang="ko-KR" altLang="en-US" sz="1800" dirty="0"/>
              <a:t>전위 증감의 경우</a:t>
            </a:r>
            <a:endParaRPr lang="en-US" altLang="ko-KR" sz="1800" dirty="0"/>
          </a:p>
          <a:p>
            <a:pPr marL="237061" indent="0" algn="ctr"/>
            <a:r>
              <a:rPr lang="ko-KR" altLang="en-US" sz="1800" dirty="0"/>
              <a:t>다른 연산이 실행되기 전에 가장 먼저</a:t>
            </a:r>
            <a:r>
              <a:rPr lang="en-US" altLang="ko-KR" sz="1800" dirty="0"/>
              <a:t>, </a:t>
            </a:r>
            <a:r>
              <a:rPr lang="ko-KR" altLang="en-US" sz="1800" dirty="0"/>
              <a:t>후위 증감의 경우 가장 나중에 실행된다</a:t>
            </a:r>
            <a:endParaRPr lang="en-US" altLang="ko-KR" sz="18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/>
              <a:t>연산자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78E2C40-FEFC-4F32-8642-AE6485062414}"/>
              </a:ext>
            </a:extLst>
          </p:cNvPr>
          <p:cNvCxnSpPr>
            <a:cxnSpLocks/>
          </p:cNvCxnSpPr>
          <p:nvPr/>
        </p:nvCxnSpPr>
        <p:spPr>
          <a:xfrm>
            <a:off x="5240214" y="3771900"/>
            <a:ext cx="2725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9DECFE-B890-4A30-A1AD-0B6511A8C784}"/>
              </a:ext>
            </a:extLst>
          </p:cNvPr>
          <p:cNvCxnSpPr>
            <a:cxnSpLocks/>
          </p:cNvCxnSpPr>
          <p:nvPr/>
        </p:nvCxnSpPr>
        <p:spPr>
          <a:xfrm>
            <a:off x="6667499" y="3771900"/>
            <a:ext cx="2725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3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30928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/>
            <a:r>
              <a:rPr lang="ko-KR" altLang="en-US" sz="1800" dirty="0"/>
              <a:t>비교 연산자</a:t>
            </a:r>
            <a:endParaRPr lang="en-US" altLang="ko-KR" sz="1800" dirty="0"/>
          </a:p>
          <a:p>
            <a:pPr marL="237061" indent="0" algn="ctr"/>
            <a:endParaRPr lang="en-US" altLang="ko-KR" sz="1800" dirty="0">
              <a:highlight>
                <a:srgbClr val="C0C0C0"/>
              </a:highlight>
            </a:endParaRPr>
          </a:p>
          <a:p>
            <a:pPr marL="237061" indent="0" algn="ctr"/>
            <a:r>
              <a:rPr lang="en-US" altLang="ko-KR" sz="1800" dirty="0">
                <a:highlight>
                  <a:srgbClr val="C0C0C0"/>
                </a:highlight>
              </a:rPr>
              <a:t>==   !=   &gt;   &gt;=   &lt;   &lt;=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같다</a:t>
            </a:r>
            <a:r>
              <a:rPr lang="en-US" altLang="ko-KR" sz="1800" dirty="0"/>
              <a:t>, </a:t>
            </a:r>
            <a:r>
              <a:rPr lang="ko-KR" altLang="en-US" sz="1800" dirty="0"/>
              <a:t>다르다</a:t>
            </a:r>
            <a:r>
              <a:rPr lang="en-US" altLang="ko-KR" sz="1800" dirty="0"/>
              <a:t>, </a:t>
            </a:r>
            <a:r>
              <a:rPr lang="ko-KR" altLang="en-US" sz="1800" dirty="0"/>
              <a:t>부등호 연산자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논리 연산자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en-US" altLang="ko-KR" sz="1800" dirty="0">
                <a:highlight>
                  <a:srgbClr val="C0C0C0"/>
                </a:highlight>
              </a:rPr>
              <a:t>||   &amp;&amp;   !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en-US" altLang="ko-KR" sz="1800" dirty="0"/>
              <a:t>OR(</a:t>
            </a:r>
            <a:r>
              <a:rPr lang="ko-KR" altLang="en-US" sz="1800" dirty="0"/>
              <a:t>또는</a:t>
            </a:r>
            <a:r>
              <a:rPr lang="en-US" altLang="ko-KR" sz="1800" dirty="0"/>
              <a:t>),  AND(</a:t>
            </a:r>
            <a:r>
              <a:rPr lang="ko-KR" altLang="en-US" sz="1800" dirty="0"/>
              <a:t>그리고</a:t>
            </a:r>
            <a:r>
              <a:rPr lang="en-US" altLang="ko-KR" sz="1800" dirty="0"/>
              <a:t>),  NOT(</a:t>
            </a:r>
            <a:r>
              <a:rPr lang="ko-KR" altLang="en-US" sz="1800" dirty="0"/>
              <a:t>부정</a:t>
            </a:r>
            <a:r>
              <a:rPr lang="en-US" altLang="ko-KR" sz="1800" dirty="0"/>
              <a:t>)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en-US" altLang="ko-KR" sz="1800" dirty="0"/>
              <a:t>OR – </a:t>
            </a:r>
            <a:r>
              <a:rPr lang="ko-KR" altLang="en-US" sz="1800" dirty="0"/>
              <a:t>둘 중 한 조건만 참이면 참</a:t>
            </a:r>
            <a:endParaRPr lang="en-US" altLang="ko-KR" sz="1800" dirty="0"/>
          </a:p>
          <a:p>
            <a:pPr marL="237061" indent="0" algn="ctr"/>
            <a:r>
              <a:rPr lang="en-US" altLang="ko-KR" sz="1800" dirty="0"/>
              <a:t>AND – </a:t>
            </a:r>
            <a:r>
              <a:rPr lang="ko-KR" altLang="en-US" sz="1800" dirty="0"/>
              <a:t>두 조건 모두 참이어야 참</a:t>
            </a:r>
            <a:endParaRPr lang="en-US" altLang="ko-KR" sz="1800" dirty="0"/>
          </a:p>
          <a:p>
            <a:pPr marL="237061" indent="0" algn="ctr"/>
            <a:r>
              <a:rPr lang="en-US" altLang="ko-KR" sz="1800" dirty="0"/>
              <a:t>NOT – </a:t>
            </a:r>
            <a:r>
              <a:rPr lang="ko-KR" altLang="en-US" sz="1800" dirty="0"/>
              <a:t>참을 거짓으로</a:t>
            </a:r>
            <a:r>
              <a:rPr lang="en-US" altLang="ko-KR" sz="1800" dirty="0"/>
              <a:t>, </a:t>
            </a:r>
            <a:r>
              <a:rPr lang="ko-KR" altLang="en-US" sz="1800" dirty="0"/>
              <a:t>거짓을 참으로 반전</a:t>
            </a:r>
            <a:endParaRPr lang="en-US" altLang="ko-KR" sz="1800" dirty="0"/>
          </a:p>
          <a:p>
            <a:pPr marL="237061" indent="0" algn="ctr"/>
            <a:endParaRPr lang="ko-KR" altLang="en-US" sz="18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/>
              <a:t>조건 연산자</a:t>
            </a:r>
          </a:p>
        </p:txBody>
      </p:sp>
    </p:spTree>
    <p:extLst>
      <p:ext uri="{BB962C8B-B14F-4D97-AF65-F5344CB8AC3E}">
        <p14:creationId xmlns:p14="http://schemas.microsoft.com/office/powerpoint/2010/main" val="34168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30928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/>
            <a:r>
              <a:rPr lang="ko-KR" altLang="en-US" sz="1800" dirty="0" err="1"/>
              <a:t>삼항</a:t>
            </a:r>
            <a:r>
              <a:rPr lang="ko-KR" altLang="en-US" sz="1800" dirty="0"/>
              <a:t> 조건 연산자</a:t>
            </a:r>
            <a:endParaRPr lang="en-US" altLang="ko-KR" sz="1800" dirty="0"/>
          </a:p>
          <a:p>
            <a:pPr marL="237061" indent="0" algn="ctr"/>
            <a:r>
              <a:rPr lang="en-US" altLang="ko-KR" sz="1800" dirty="0">
                <a:highlight>
                  <a:srgbClr val="C0C0C0"/>
                </a:highlight>
              </a:rPr>
              <a:t>?</a:t>
            </a:r>
          </a:p>
          <a:p>
            <a:pPr marL="237061" indent="0" algn="ctr"/>
            <a:r>
              <a:rPr lang="en-US" altLang="ko-KR" sz="1800" dirty="0"/>
              <a:t>a &gt; b ? a : b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조건문이 참</a:t>
            </a:r>
            <a:r>
              <a:rPr lang="en-US" altLang="ko-KR" sz="1000" dirty="0"/>
              <a:t>True</a:t>
            </a:r>
            <a:r>
              <a:rPr lang="ko-KR" altLang="en-US" sz="1800" dirty="0"/>
              <a:t>일 경우 콜론</a:t>
            </a:r>
            <a:r>
              <a:rPr lang="en-US" altLang="ko-KR" sz="1800" dirty="0"/>
              <a:t>(:)</a:t>
            </a:r>
            <a:r>
              <a:rPr lang="ko-KR" altLang="en-US" sz="1800" dirty="0"/>
              <a:t>의 왼쪽</a:t>
            </a:r>
            <a:r>
              <a:rPr lang="en-US" altLang="ko-KR" sz="1800" dirty="0"/>
              <a:t>, </a:t>
            </a:r>
            <a:r>
              <a:rPr lang="ko-KR" altLang="en-US" sz="1800" dirty="0"/>
              <a:t>거짓</a:t>
            </a:r>
            <a:r>
              <a:rPr lang="en-US" altLang="ko-KR" sz="1000" dirty="0"/>
              <a:t>False</a:t>
            </a:r>
            <a:r>
              <a:rPr lang="ko-KR" altLang="en-US" sz="1800" dirty="0"/>
              <a:t>일 경우 오른쪽이 사용된다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여러 개의 </a:t>
            </a:r>
            <a:r>
              <a:rPr lang="ko-KR" altLang="en-US" sz="1800" dirty="0" err="1"/>
              <a:t>삼항</a:t>
            </a:r>
            <a:r>
              <a:rPr lang="ko-KR" altLang="en-US" sz="1800" dirty="0"/>
              <a:t> 연산자들을 묶을 수도 있다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en-US" altLang="ko-KR" sz="1800" dirty="0" err="1"/>
              <a:t>Debug.Log</a:t>
            </a:r>
            <a:r>
              <a:rPr lang="en-US" altLang="ko-KR" sz="1800" dirty="0"/>
              <a:t>(a == 0 ? "0" : a &lt; 0 ? "</a:t>
            </a:r>
            <a:r>
              <a:rPr lang="ko-KR" altLang="en-US" sz="1800" dirty="0"/>
              <a:t>음수</a:t>
            </a:r>
            <a:r>
              <a:rPr lang="en-US" altLang="ko-KR" sz="1800" dirty="0"/>
              <a:t>" : "</a:t>
            </a:r>
            <a:r>
              <a:rPr lang="ko-KR" altLang="en-US" sz="1800" dirty="0"/>
              <a:t>양수</a:t>
            </a:r>
            <a:r>
              <a:rPr lang="en-US" altLang="ko-KR" sz="1800" dirty="0"/>
              <a:t>");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 err="1"/>
              <a:t>삼항</a:t>
            </a:r>
            <a:r>
              <a:rPr lang="ko-KR" altLang="en-US" dirty="0"/>
              <a:t> 조건 연산자</a:t>
            </a:r>
          </a:p>
        </p:txBody>
      </p:sp>
    </p:spTree>
    <p:extLst>
      <p:ext uri="{BB962C8B-B14F-4D97-AF65-F5344CB8AC3E}">
        <p14:creationId xmlns:p14="http://schemas.microsoft.com/office/powerpoint/2010/main" val="50373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318846"/>
            <a:ext cx="9225600" cy="51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/>
            <a:r>
              <a:rPr lang="en-US" altLang="ko-KR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Null </a:t>
            </a:r>
            <a:r>
              <a:rPr lang="ko-KR" altLang="en-US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병합 연산자</a:t>
            </a:r>
            <a:endParaRPr lang="en-US" altLang="ko-KR" sz="2000" b="0" i="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237061" indent="0"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</a:rPr>
              <a:t>??</a:t>
            </a:r>
          </a:p>
          <a:p>
            <a:pPr marL="237061" indent="0" algn="ctr"/>
            <a:r>
              <a:rPr lang="en-US" altLang="ko-KR" sz="1800" dirty="0">
                <a:solidFill>
                  <a:srgbClr val="000000"/>
                </a:solidFill>
              </a:rPr>
              <a:t>A ?? “</a:t>
            </a:r>
            <a:r>
              <a:rPr lang="ko-KR" altLang="en-US" sz="1800" dirty="0" err="1">
                <a:solidFill>
                  <a:srgbClr val="000000"/>
                </a:solidFill>
              </a:rPr>
              <a:t>널값</a:t>
            </a:r>
            <a:r>
              <a:rPr lang="en-US" altLang="ko-KR" sz="1800" dirty="0">
                <a:solidFill>
                  <a:srgbClr val="000000"/>
                </a:solidFill>
              </a:rPr>
              <a:t>”</a:t>
            </a:r>
          </a:p>
          <a:p>
            <a:pPr marL="237061" indent="0" algn="ctr"/>
            <a:endParaRPr lang="en-US" altLang="ko-KR" sz="1800" dirty="0">
              <a:solidFill>
                <a:srgbClr val="000000"/>
              </a:solidFill>
            </a:endParaRPr>
          </a:p>
          <a:p>
            <a:pPr marL="237061" indent="0" algn="ctr"/>
            <a:r>
              <a:rPr lang="ko-KR" altLang="en-US" sz="2000" dirty="0"/>
              <a:t>왼쪽 피연산자 값이 </a:t>
            </a:r>
            <a:r>
              <a:rPr lang="en-US" altLang="ko-KR" sz="2000" dirty="0"/>
              <a:t>Null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?? </a:t>
            </a:r>
            <a:r>
              <a:rPr lang="ko-KR" altLang="en-US" sz="2000" dirty="0"/>
              <a:t>뒤의 값을</a:t>
            </a:r>
            <a:r>
              <a:rPr lang="en-US" altLang="ko-KR" sz="2000" dirty="0"/>
              <a:t>, </a:t>
            </a:r>
            <a:r>
              <a:rPr lang="ko-KR" altLang="en-US" sz="2000" dirty="0"/>
              <a:t>아니면 앞의 값이 사용된다</a:t>
            </a:r>
            <a:endParaRPr lang="en-US" altLang="ko-KR" sz="2000" dirty="0"/>
          </a:p>
          <a:p>
            <a:pPr marL="237061" indent="0" algn="ctr"/>
            <a:endParaRPr lang="en-US" altLang="ko-KR" sz="2000" dirty="0"/>
          </a:p>
          <a:p>
            <a:pPr marL="237061" indent="0" algn="ctr"/>
            <a:endParaRPr lang="en-US" altLang="ko-KR" sz="2000" dirty="0"/>
          </a:p>
          <a:p>
            <a:pPr marL="237061" indent="0" algn="ctr"/>
            <a:r>
              <a:rPr lang="en-US" altLang="ko-KR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Null </a:t>
            </a:r>
            <a:r>
              <a:rPr lang="ko-KR" altLang="en-US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병합 할당 연산자</a:t>
            </a:r>
            <a:endParaRPr lang="en-US" altLang="ko-KR" sz="2000" b="0" i="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237061" indent="0"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</a:rPr>
              <a:t>??=</a:t>
            </a:r>
          </a:p>
          <a:p>
            <a:pPr marL="237061" indent="0" algn="ctr"/>
            <a:r>
              <a:rPr lang="en-US" altLang="ko-KR" sz="1800" dirty="0">
                <a:solidFill>
                  <a:srgbClr val="000000"/>
                </a:solidFill>
              </a:rPr>
              <a:t>A ??= “</a:t>
            </a:r>
            <a:r>
              <a:rPr lang="ko-KR" altLang="en-US" sz="1800" dirty="0">
                <a:solidFill>
                  <a:srgbClr val="000000"/>
                </a:solidFill>
              </a:rPr>
              <a:t>기본값</a:t>
            </a:r>
            <a:r>
              <a:rPr lang="en-US" altLang="ko-KR" sz="1800" dirty="0">
                <a:solidFill>
                  <a:srgbClr val="000000"/>
                </a:solidFill>
              </a:rPr>
              <a:t>“</a:t>
            </a:r>
          </a:p>
          <a:p>
            <a:pPr marL="237061" indent="0" algn="ctr"/>
            <a:endParaRPr lang="en-US" altLang="ko-KR" sz="1800" dirty="0">
              <a:solidFill>
                <a:srgbClr val="000000"/>
              </a:solidFill>
            </a:endParaRPr>
          </a:p>
          <a:p>
            <a:pPr marL="237061" indent="0" algn="ctr"/>
            <a:r>
              <a:rPr lang="ko-KR" altLang="en-US" sz="1800" dirty="0">
                <a:solidFill>
                  <a:srgbClr val="000000"/>
                </a:solidFill>
              </a:rPr>
              <a:t>왼쪽 피연산자가 </a:t>
            </a:r>
            <a:r>
              <a:rPr lang="en-US" altLang="ko-KR" sz="1800" dirty="0">
                <a:solidFill>
                  <a:srgbClr val="000000"/>
                </a:solidFill>
              </a:rPr>
              <a:t>Null</a:t>
            </a:r>
            <a:r>
              <a:rPr lang="ko-KR" altLang="en-US" sz="1800" dirty="0">
                <a:solidFill>
                  <a:srgbClr val="000000"/>
                </a:solidFill>
              </a:rPr>
              <a:t>인 경우만 오른쪽의 값을 대입한다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237061" indent="0" algn="ctr"/>
            <a:endParaRPr lang="en-US" altLang="ko-KR" sz="1800" dirty="0">
              <a:solidFill>
                <a:srgbClr val="000000"/>
              </a:solidFill>
            </a:endParaRPr>
          </a:p>
          <a:p>
            <a:pPr marL="237061" indent="0" algn="ctr"/>
            <a:endParaRPr lang="en-US" altLang="ko-KR" sz="1800" dirty="0">
              <a:solidFill>
                <a:srgbClr val="000000"/>
              </a:solidFill>
            </a:endParaRPr>
          </a:p>
          <a:p>
            <a:pPr marL="237061" indent="0" algn="ctr"/>
            <a:r>
              <a:rPr lang="en-US" altLang="ko-KR" sz="1800" dirty="0">
                <a:solidFill>
                  <a:srgbClr val="000000"/>
                </a:solidFill>
              </a:rPr>
              <a:t>Null </a:t>
            </a:r>
            <a:r>
              <a:rPr lang="ko-KR" altLang="en-US" sz="1800" dirty="0">
                <a:solidFill>
                  <a:srgbClr val="000000"/>
                </a:solidFill>
              </a:rPr>
              <a:t>조건부 연산자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237061" indent="0" algn="ctr"/>
            <a:r>
              <a:rPr lang="en-US" altLang="ko-KR" sz="1800" dirty="0">
                <a:solidFill>
                  <a:srgbClr val="000000"/>
                </a:solidFill>
                <a:highlight>
                  <a:srgbClr val="C0C0C0"/>
                </a:highlight>
              </a:rPr>
              <a:t>?.   ?[]</a:t>
            </a:r>
          </a:p>
          <a:p>
            <a:pPr marL="237061" indent="0" algn="ctr"/>
            <a:r>
              <a:rPr lang="ko-KR" altLang="en-US" sz="1800" dirty="0">
                <a:solidFill>
                  <a:srgbClr val="000000"/>
                </a:solidFill>
              </a:rPr>
              <a:t>피연산자가 </a:t>
            </a:r>
            <a:r>
              <a:rPr lang="en-US" altLang="ko-KR" sz="1800" dirty="0">
                <a:solidFill>
                  <a:srgbClr val="000000"/>
                </a:solidFill>
              </a:rPr>
              <a:t>Null</a:t>
            </a:r>
            <a:r>
              <a:rPr lang="ko-KR" altLang="en-US" sz="1800" dirty="0">
                <a:solidFill>
                  <a:srgbClr val="000000"/>
                </a:solidFill>
              </a:rPr>
              <a:t>이 아닐 경우에만 해당 연산을 실행하고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아니면 </a:t>
            </a:r>
            <a:r>
              <a:rPr lang="en-US" altLang="ko-KR" sz="1800" dirty="0">
                <a:solidFill>
                  <a:srgbClr val="000000"/>
                </a:solidFill>
              </a:rPr>
              <a:t>Null</a:t>
            </a:r>
            <a:r>
              <a:rPr lang="ko-KR" altLang="en-US" sz="1800" dirty="0">
                <a:solidFill>
                  <a:srgbClr val="000000"/>
                </a:solidFill>
              </a:rPr>
              <a:t>을 반환한다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237061" indent="0" algn="ctr"/>
            <a:endParaRPr lang="ko-KR" altLang="en-US" sz="20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/>
              <a:t>고급 연산자</a:t>
            </a:r>
          </a:p>
        </p:txBody>
      </p:sp>
    </p:spTree>
    <p:extLst>
      <p:ext uri="{BB962C8B-B14F-4D97-AF65-F5344CB8AC3E}">
        <p14:creationId xmlns:p14="http://schemas.microsoft.com/office/powerpoint/2010/main" val="148325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30928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22811" indent="-285750" algn="l">
              <a:buFont typeface="Wingdings" panose="05000000000000000000" pitchFamily="2" charset="2"/>
              <a:buChar char="u"/>
            </a:pPr>
            <a:r>
              <a:rPr lang="en-US" altLang="ko-KR" sz="1800" dirty="0"/>
              <a:t>If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l"/>
            <a:r>
              <a:rPr lang="en-US" altLang="ko-KR" sz="1800" dirty="0"/>
              <a:t>if (&lt;</a:t>
            </a:r>
            <a:r>
              <a:rPr lang="ko-KR" altLang="en-US" sz="1800" dirty="0" err="1"/>
              <a:t>조건값</a:t>
            </a:r>
            <a:r>
              <a:rPr lang="en-US" altLang="ko-KR" sz="1800" dirty="0"/>
              <a:t>&gt;) {</a:t>
            </a:r>
          </a:p>
          <a:p>
            <a:pPr marL="237061" indent="0" algn="l"/>
            <a:r>
              <a:rPr lang="en-US" altLang="ko-KR" sz="1800" dirty="0"/>
              <a:t>  // if</a:t>
            </a:r>
            <a:r>
              <a:rPr lang="ko-KR" altLang="en-US" sz="1800" dirty="0"/>
              <a:t>문이 만족할 경우 실행</a:t>
            </a:r>
            <a:endParaRPr lang="en-US" altLang="ko-KR" sz="1800" dirty="0"/>
          </a:p>
          <a:p>
            <a:pPr marL="237061" indent="0" algn="l"/>
            <a:r>
              <a:rPr lang="en-US" altLang="ko-KR" sz="1800" dirty="0"/>
              <a:t>} else if (&lt;</a:t>
            </a:r>
            <a:r>
              <a:rPr lang="ko-KR" altLang="en-US" sz="1800" dirty="0" err="1"/>
              <a:t>조건값</a:t>
            </a:r>
            <a:r>
              <a:rPr lang="en-US" altLang="ko-KR" sz="1800" dirty="0"/>
              <a:t>&gt;) {</a:t>
            </a:r>
          </a:p>
          <a:p>
            <a:pPr marL="237061" indent="0" algn="l"/>
            <a:r>
              <a:rPr lang="en-US" altLang="ko-KR" sz="1800" dirty="0"/>
              <a:t>  // </a:t>
            </a:r>
            <a:r>
              <a:rPr lang="ko-KR" altLang="en-US" sz="1800" dirty="0"/>
              <a:t>처음의 </a:t>
            </a:r>
            <a:r>
              <a:rPr lang="en-US" altLang="ko-KR" sz="1800" dirty="0"/>
              <a:t>if</a:t>
            </a:r>
            <a:r>
              <a:rPr lang="ko-KR" altLang="en-US" sz="1800" dirty="0"/>
              <a:t>문이 만족하지 않았고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이곳의 </a:t>
            </a:r>
            <a:r>
              <a:rPr lang="en-US" altLang="ko-KR" sz="1800" dirty="0"/>
              <a:t>if</a:t>
            </a:r>
            <a:r>
              <a:rPr lang="ko-KR" altLang="en-US" sz="1800" dirty="0"/>
              <a:t>문이 만족한 경우 실행</a:t>
            </a:r>
            <a:endParaRPr lang="en-US" altLang="ko-KR" sz="1800" dirty="0"/>
          </a:p>
          <a:p>
            <a:pPr marL="237061" indent="0" algn="l"/>
            <a:r>
              <a:rPr lang="en-US" altLang="ko-KR" sz="1800" dirty="0"/>
              <a:t>} else {</a:t>
            </a:r>
          </a:p>
          <a:p>
            <a:pPr marL="237061" indent="0" algn="l"/>
            <a:r>
              <a:rPr lang="en-US" altLang="ko-KR" sz="1800" dirty="0"/>
              <a:t>  // </a:t>
            </a:r>
            <a:r>
              <a:rPr lang="ko-KR" altLang="en-US" sz="1800" dirty="0"/>
              <a:t>위의 모든 조건이 만족하지 않았을 경우 실행</a:t>
            </a:r>
            <a:endParaRPr lang="en-US" altLang="ko-KR" sz="1800" dirty="0"/>
          </a:p>
          <a:p>
            <a:pPr marL="237061" indent="0" algn="l"/>
            <a:r>
              <a:rPr lang="en-US" altLang="ko-KR" sz="1800" dirty="0"/>
              <a:t>}</a:t>
            </a:r>
          </a:p>
          <a:p>
            <a:pPr marL="237061" indent="0" algn="l"/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if</a:t>
            </a:r>
            <a:r>
              <a:rPr lang="ko-KR" altLang="en-US" sz="1800" dirty="0"/>
              <a:t>문의 구조는 모든 언어가 전부 비슷하기 때문에 부가설명은 하지 않겠습니다</a:t>
            </a:r>
            <a:endParaRPr lang="en-US" altLang="ko-KR" sz="18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294559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30928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22811" indent="-285750" algn="l">
              <a:buFont typeface="Wingdings" panose="05000000000000000000" pitchFamily="2" charset="2"/>
              <a:buChar char="u"/>
            </a:pPr>
            <a:r>
              <a:rPr lang="en-US" altLang="ko-KR" sz="1800" dirty="0"/>
              <a:t>switch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l"/>
            <a:r>
              <a:rPr lang="en-US" altLang="ko-KR" sz="1800" dirty="0"/>
              <a:t>switch (&lt;</a:t>
            </a:r>
            <a:r>
              <a:rPr lang="ko-KR" altLang="en-US" sz="1800" dirty="0"/>
              <a:t>값</a:t>
            </a:r>
            <a:r>
              <a:rPr lang="en-US" altLang="ko-KR" sz="1800" dirty="0"/>
              <a:t>&gt;) {</a:t>
            </a:r>
          </a:p>
          <a:p>
            <a:pPr marL="237061" indent="0" algn="l"/>
            <a:r>
              <a:rPr lang="en-US" altLang="ko-KR" sz="1800" dirty="0"/>
              <a:t>  case &lt;</a:t>
            </a:r>
            <a:r>
              <a:rPr lang="ko-KR" altLang="en-US" sz="1800" dirty="0"/>
              <a:t>값</a:t>
            </a:r>
            <a:r>
              <a:rPr lang="en-US" altLang="ko-KR" sz="1800" dirty="0"/>
              <a:t>&gt;:</a:t>
            </a:r>
          </a:p>
          <a:p>
            <a:pPr marL="237061" indent="0" algn="l"/>
            <a:r>
              <a:rPr lang="en-US" altLang="ko-KR" sz="1800" dirty="0"/>
              <a:t>    // switch</a:t>
            </a:r>
            <a:r>
              <a:rPr lang="ko-KR" altLang="en-US" sz="1800" dirty="0"/>
              <a:t>문 안의 값과 </a:t>
            </a:r>
            <a:r>
              <a:rPr lang="en-US" altLang="ko-KR" sz="1800" dirty="0"/>
              <a:t>case</a:t>
            </a:r>
            <a:r>
              <a:rPr lang="ko-KR" altLang="en-US" sz="1800" dirty="0"/>
              <a:t>의 값이 동일할 경우 실행</a:t>
            </a:r>
            <a:endParaRPr lang="en-US" altLang="ko-KR" sz="1800" dirty="0"/>
          </a:p>
          <a:p>
            <a:pPr marL="237061" indent="0" algn="l"/>
            <a:r>
              <a:rPr lang="en-US" altLang="ko-KR" sz="1800" dirty="0"/>
              <a:t>    break;</a:t>
            </a:r>
          </a:p>
          <a:p>
            <a:pPr marL="237061" indent="0" algn="l"/>
            <a:r>
              <a:rPr lang="en-US" altLang="ko-KR" sz="1800" dirty="0"/>
              <a:t>  case &lt;</a:t>
            </a:r>
            <a:r>
              <a:rPr lang="ko-KR" altLang="en-US" sz="1800" dirty="0"/>
              <a:t>값</a:t>
            </a:r>
            <a:r>
              <a:rPr lang="en-US" altLang="ko-KR" sz="1800" dirty="0"/>
              <a:t>&gt;:</a:t>
            </a:r>
          </a:p>
          <a:p>
            <a:pPr marL="237061" indent="0" algn="l"/>
            <a:r>
              <a:rPr lang="en-US" altLang="ko-KR" sz="1800" dirty="0"/>
              <a:t>    // switch</a:t>
            </a:r>
            <a:r>
              <a:rPr lang="ko-KR" altLang="en-US" sz="1800" dirty="0"/>
              <a:t>문 안의 값과 </a:t>
            </a:r>
            <a:r>
              <a:rPr lang="en-US" altLang="ko-KR" sz="1800" dirty="0"/>
              <a:t>case</a:t>
            </a:r>
            <a:r>
              <a:rPr lang="ko-KR" altLang="en-US" sz="1800" dirty="0"/>
              <a:t>의 값이 동일할 경우 실행</a:t>
            </a:r>
            <a:endParaRPr lang="en-US" altLang="ko-KR" sz="1800" dirty="0"/>
          </a:p>
          <a:p>
            <a:pPr marL="237061" indent="0" algn="l"/>
            <a:r>
              <a:rPr lang="en-US" altLang="ko-KR" sz="1800" dirty="0"/>
              <a:t>    break;</a:t>
            </a:r>
          </a:p>
          <a:p>
            <a:pPr marL="237061" indent="0" algn="l"/>
            <a:r>
              <a:rPr lang="en-US" altLang="ko-KR" sz="1800" dirty="0"/>
              <a:t>  default:</a:t>
            </a:r>
          </a:p>
          <a:p>
            <a:pPr marL="237061" indent="0" algn="l"/>
            <a:r>
              <a:rPr lang="en-US" altLang="ko-KR" sz="1800" dirty="0"/>
              <a:t>    // </a:t>
            </a:r>
            <a:r>
              <a:rPr lang="ko-KR" altLang="en-US" sz="1800" dirty="0"/>
              <a:t>값에 상관없이 실행</a:t>
            </a:r>
            <a:endParaRPr lang="en-US" altLang="ko-KR" sz="1800" dirty="0"/>
          </a:p>
          <a:p>
            <a:pPr marL="237061" indent="0" algn="l"/>
            <a:r>
              <a:rPr lang="en-US" altLang="ko-KR" sz="1800" dirty="0"/>
              <a:t>    break;</a:t>
            </a:r>
          </a:p>
          <a:p>
            <a:pPr marL="237061" indent="0" algn="l"/>
            <a:r>
              <a:rPr lang="en-US" altLang="ko-KR" sz="1800" dirty="0"/>
              <a:t>}</a:t>
            </a:r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ko-KR" altLang="en-US" sz="1800" dirty="0"/>
              <a:t>본래 </a:t>
            </a:r>
            <a:r>
              <a:rPr lang="en-US" altLang="ko-KR" sz="1800" dirty="0"/>
              <a:t>switch</a:t>
            </a:r>
            <a:r>
              <a:rPr lang="ko-KR" altLang="en-US" sz="1800" dirty="0"/>
              <a:t>문은 </a:t>
            </a:r>
            <a:r>
              <a:rPr lang="en-US" altLang="ko-KR" sz="1800" dirty="0"/>
              <a:t>case </a:t>
            </a:r>
            <a:r>
              <a:rPr lang="ko-KR" altLang="en-US" sz="1800" dirty="0"/>
              <a:t>뒤의 값과 </a:t>
            </a:r>
            <a:r>
              <a:rPr lang="en-US" altLang="ko-KR" sz="1800" dirty="0"/>
              <a:t>switch() </a:t>
            </a:r>
            <a:r>
              <a:rPr lang="ko-KR" altLang="en-US" sz="1800" dirty="0"/>
              <a:t>안의 값이 일치할 경우 실행하고</a:t>
            </a:r>
            <a:r>
              <a:rPr lang="en-US" altLang="ko-KR" sz="1800" dirty="0"/>
              <a:t>, break</a:t>
            </a:r>
            <a:r>
              <a:rPr lang="ko-KR" altLang="en-US" sz="1800" dirty="0"/>
              <a:t>를 만나기 전까지 밑의 코드를 전부 실행하지만 </a:t>
            </a:r>
            <a:r>
              <a:rPr lang="en-US" altLang="ko-KR" sz="1800" dirty="0"/>
              <a:t>C#</a:t>
            </a:r>
            <a:r>
              <a:rPr lang="ko-KR" altLang="en-US" sz="1800" dirty="0"/>
              <a:t>은 그 이동을 막기 위해 </a:t>
            </a:r>
            <a:r>
              <a:rPr lang="en-US" altLang="ko-KR" sz="1800" dirty="0"/>
              <a:t>break</a:t>
            </a:r>
            <a:r>
              <a:rPr lang="ko-KR" altLang="en-US" sz="1800" dirty="0"/>
              <a:t>가 필수적임</a:t>
            </a:r>
            <a:endParaRPr lang="en-US" altLang="ko-KR" sz="18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292065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30928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22811" indent="-285750" algn="l">
              <a:buFont typeface="Wingdings" panose="05000000000000000000" pitchFamily="2" charset="2"/>
              <a:buChar char="u"/>
            </a:pPr>
            <a:r>
              <a:rPr lang="en-US" altLang="ko-KR" sz="1800" dirty="0"/>
              <a:t>for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for (&lt;</a:t>
            </a:r>
            <a:r>
              <a:rPr lang="ko-KR" altLang="en-US" sz="1800" dirty="0" err="1"/>
              <a:t>초기식</a:t>
            </a:r>
            <a:r>
              <a:rPr lang="en-US" altLang="ko-KR" sz="1800" dirty="0"/>
              <a:t>&gt;; &lt;</a:t>
            </a:r>
            <a:r>
              <a:rPr lang="ko-KR" altLang="en-US" sz="1800" dirty="0"/>
              <a:t>조건식</a:t>
            </a:r>
            <a:r>
              <a:rPr lang="en-US" altLang="ko-KR" sz="1800" dirty="0"/>
              <a:t>&gt;; &lt;</a:t>
            </a:r>
            <a:r>
              <a:rPr lang="ko-KR" altLang="en-US" sz="1800" dirty="0" err="1"/>
              <a:t>증감식</a:t>
            </a:r>
            <a:r>
              <a:rPr lang="en-US" altLang="ko-KR" sz="1800" dirty="0"/>
              <a:t>&gt;) {</a:t>
            </a:r>
          </a:p>
          <a:p>
            <a:pPr marL="237061" indent="0" algn="l"/>
            <a:r>
              <a:rPr lang="en-US" altLang="ko-KR" sz="1800" dirty="0"/>
              <a:t>  // </a:t>
            </a:r>
            <a:r>
              <a:rPr lang="ko-KR" altLang="en-US" sz="1800" dirty="0"/>
              <a:t>반복될 내용</a:t>
            </a:r>
            <a:endParaRPr lang="en-US" altLang="ko-KR" sz="1800" dirty="0"/>
          </a:p>
          <a:p>
            <a:pPr marL="237061" indent="0" algn="l"/>
            <a:r>
              <a:rPr lang="en-US" altLang="ko-KR" sz="1800" dirty="0"/>
              <a:t>}</a:t>
            </a:r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for</a:t>
            </a:r>
            <a:r>
              <a:rPr lang="ko-KR" altLang="en-US" sz="1800" dirty="0"/>
              <a:t>문은 처음에 초기식을 실행하고</a:t>
            </a:r>
            <a:r>
              <a:rPr lang="en-US" altLang="ko-KR" sz="1800" dirty="0"/>
              <a:t>, </a:t>
            </a:r>
            <a:r>
              <a:rPr lang="ko-KR" altLang="en-US" sz="1800" dirty="0"/>
              <a:t>조건식을 확인하여 참</a:t>
            </a:r>
            <a:r>
              <a:rPr lang="en-US" altLang="ko-KR" sz="1400" dirty="0"/>
              <a:t>True</a:t>
            </a:r>
            <a:r>
              <a:rPr lang="en-US" altLang="ko-KR" sz="1800" dirty="0"/>
              <a:t> </a:t>
            </a:r>
            <a:r>
              <a:rPr lang="ko-KR" altLang="en-US" sz="1800" dirty="0"/>
              <a:t>이면 아래 코드를 실행하고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증감식</a:t>
            </a:r>
            <a:r>
              <a:rPr lang="ko-KR" altLang="en-US" sz="1800" dirty="0"/>
              <a:t> 부분을 실행한 뒤에 다시 조건식을 확인하고</a:t>
            </a:r>
            <a:r>
              <a:rPr lang="en-US" altLang="ko-KR" sz="1800" dirty="0"/>
              <a:t>… </a:t>
            </a:r>
            <a:r>
              <a:rPr lang="ko-KR" altLang="en-US" sz="1800" dirty="0"/>
              <a:t>이것을 반복합니다</a:t>
            </a:r>
            <a:r>
              <a:rPr lang="en-US" altLang="ko-KR" sz="1800" dirty="0"/>
              <a:t>.</a:t>
            </a:r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,(</a:t>
            </a:r>
            <a:r>
              <a:rPr lang="ko-KR" altLang="en-US" sz="1800" dirty="0"/>
              <a:t>콤마</a:t>
            </a:r>
            <a:r>
              <a:rPr lang="en-US" altLang="ko-KR" sz="1800" dirty="0"/>
              <a:t>)</a:t>
            </a:r>
            <a:r>
              <a:rPr lang="ko-KR" altLang="en-US" sz="1800" dirty="0"/>
              <a:t>로 여러 초기식이나 증감식을 넣어줄 수도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예</a:t>
            </a:r>
            <a:r>
              <a:rPr lang="en-US" altLang="ko-KR" sz="1800" dirty="0"/>
              <a:t>)</a:t>
            </a:r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for (a = 0, b = 0; a == 0 &amp;&amp; b != 0; a++, b *= 2){</a:t>
            </a:r>
          </a:p>
          <a:p>
            <a:pPr marL="237061" indent="0" algn="l"/>
            <a:r>
              <a:rPr lang="en-US" altLang="ko-KR" sz="1800" dirty="0"/>
              <a:t>  // …</a:t>
            </a:r>
          </a:p>
          <a:p>
            <a:pPr marL="237061" indent="0" algn="l"/>
            <a:r>
              <a:rPr lang="en-US" altLang="ko-KR" sz="1800" dirty="0"/>
              <a:t>}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75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22135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22811" indent="-285750" algn="l">
              <a:buFont typeface="Wingdings" panose="05000000000000000000" pitchFamily="2" charset="2"/>
              <a:buChar char="u"/>
            </a:pPr>
            <a:r>
              <a:rPr lang="en-US" altLang="ko-KR" sz="1800" dirty="0"/>
              <a:t>while, do… while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while (&lt;</a:t>
            </a:r>
            <a:r>
              <a:rPr lang="ko-KR" altLang="en-US" sz="1800" dirty="0"/>
              <a:t>조건식</a:t>
            </a:r>
            <a:r>
              <a:rPr lang="en-US" altLang="ko-KR" sz="1800" dirty="0"/>
              <a:t>&gt;) {</a:t>
            </a:r>
          </a:p>
          <a:p>
            <a:pPr marL="237061" indent="0" algn="l"/>
            <a:r>
              <a:rPr lang="en-US" altLang="ko-KR" sz="1800" dirty="0"/>
              <a:t>  // </a:t>
            </a:r>
            <a:r>
              <a:rPr lang="ko-KR" altLang="en-US" sz="1800" dirty="0"/>
              <a:t>반복될 내용</a:t>
            </a:r>
            <a:endParaRPr lang="en-US" altLang="ko-KR" sz="1800" dirty="0"/>
          </a:p>
          <a:p>
            <a:pPr marL="237061" indent="0" algn="l"/>
            <a:r>
              <a:rPr lang="en-US" altLang="ko-KR" sz="1800" dirty="0"/>
              <a:t>}</a:t>
            </a:r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do {</a:t>
            </a:r>
          </a:p>
          <a:p>
            <a:pPr marL="237061" indent="0" algn="l"/>
            <a:r>
              <a:rPr lang="en-US" altLang="ko-KR" sz="1800" dirty="0"/>
              <a:t>  // </a:t>
            </a:r>
            <a:r>
              <a:rPr lang="ko-KR" altLang="en-US" sz="1800" dirty="0"/>
              <a:t>반복될 내용</a:t>
            </a:r>
            <a:endParaRPr lang="en-US" altLang="ko-KR" sz="1800" dirty="0"/>
          </a:p>
          <a:p>
            <a:pPr marL="237061" indent="0" algn="l"/>
            <a:r>
              <a:rPr lang="en-US" altLang="ko-KR" sz="1800" dirty="0"/>
              <a:t>} while (&lt;</a:t>
            </a:r>
            <a:r>
              <a:rPr lang="ko-KR" altLang="en-US" sz="1800" dirty="0"/>
              <a:t>조건식</a:t>
            </a:r>
            <a:r>
              <a:rPr lang="en-US" altLang="ko-KR" sz="1800" dirty="0"/>
              <a:t>&gt;);</a:t>
            </a:r>
          </a:p>
          <a:p>
            <a:pPr marL="237061" indent="0" algn="l"/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while</a:t>
            </a:r>
            <a:r>
              <a:rPr lang="ko-KR" altLang="en-US" sz="1800" dirty="0"/>
              <a:t>은 </a:t>
            </a:r>
            <a:r>
              <a:rPr lang="en-US" altLang="ko-KR" sz="1800" dirty="0"/>
              <a:t>for</a:t>
            </a:r>
            <a:r>
              <a:rPr lang="ko-KR" altLang="en-US" sz="1800" dirty="0"/>
              <a:t>문에서 조건식만 있는 형태입니다</a:t>
            </a:r>
            <a:r>
              <a:rPr lang="en-US" altLang="ko-KR" sz="1800" dirty="0"/>
              <a:t>. While</a:t>
            </a:r>
            <a:r>
              <a:rPr lang="ko-KR" altLang="en-US" sz="1800" dirty="0"/>
              <a:t>의 변형으로 </a:t>
            </a:r>
            <a:r>
              <a:rPr lang="en-US" altLang="ko-KR" sz="1800" dirty="0"/>
              <a:t>do… while</a:t>
            </a:r>
            <a:r>
              <a:rPr lang="ko-KR" altLang="en-US" sz="1800" dirty="0"/>
              <a:t>문도 존재하는데 조건을 먼저 확인하고 실행하느냐</a:t>
            </a:r>
            <a:r>
              <a:rPr lang="en-US" altLang="ko-KR" sz="1800" dirty="0"/>
              <a:t>, </a:t>
            </a:r>
            <a:r>
              <a:rPr lang="ko-KR" altLang="en-US" sz="1800" dirty="0"/>
              <a:t>실행을 먼저 하고 조건을 </a:t>
            </a:r>
            <a:r>
              <a:rPr lang="ko-KR" altLang="en-US" sz="1800" dirty="0" err="1"/>
              <a:t>확인하느냐의</a:t>
            </a:r>
            <a:r>
              <a:rPr lang="ko-KR" altLang="en-US" sz="1800" dirty="0"/>
              <a:t> 차이입니다</a:t>
            </a:r>
            <a:r>
              <a:rPr lang="en-US" altLang="ko-KR" sz="1800" dirty="0"/>
              <a:t>.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21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7B620A-93D4-449A-8E47-91F41FDF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867" y="1525600"/>
            <a:ext cx="4935133" cy="4680800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/>
              <a:t>연산자</a:t>
            </a:r>
            <a:endParaRPr lang="en-US" altLang="ko-KR" sz="2000" dirty="0"/>
          </a:p>
          <a:p>
            <a:pPr>
              <a:buSzPct val="100000"/>
              <a:buFont typeface="+mj-lt"/>
              <a:buAutoNum type="arabicPeriod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/>
            </a:pPr>
            <a:r>
              <a:rPr lang="ko-KR" altLang="en-US" sz="2000" dirty="0"/>
              <a:t>조건문</a:t>
            </a:r>
            <a:endParaRPr lang="en-US" altLang="ko-KR" sz="2000" dirty="0"/>
          </a:p>
          <a:p>
            <a:pPr>
              <a:buSzPct val="100000"/>
              <a:buFont typeface="+mj-lt"/>
              <a:buAutoNum type="arabicPeriod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/>
            </a:pPr>
            <a:r>
              <a:rPr lang="ko-KR" altLang="en-US" sz="2000" dirty="0" err="1"/>
              <a:t>반복문</a:t>
            </a:r>
            <a:endParaRPr lang="en-US" altLang="ko-KR" sz="2000" dirty="0"/>
          </a:p>
          <a:p>
            <a:pPr>
              <a:buSzPct val="100000"/>
              <a:buFont typeface="+mj-lt"/>
              <a:buAutoNum type="arabicPeriod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/>
            </a:pPr>
            <a:r>
              <a:rPr lang="ko-KR" altLang="en-US" sz="2000" dirty="0"/>
              <a:t>배열</a:t>
            </a:r>
            <a:endParaRPr lang="en-US" altLang="ko-KR" sz="2000" dirty="0"/>
          </a:p>
          <a:p>
            <a:pPr marL="237061" indent="0">
              <a:buNone/>
            </a:pPr>
            <a:endParaRPr lang="en-US" altLang="ko-KR" sz="16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14FEE68-B14A-44C4-9BEC-1F13EA9B7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09E46CCD-4BF6-43E7-A3F7-355425187E44}"/>
              </a:ext>
            </a:extLst>
          </p:cNvPr>
          <p:cNvSpPr txBox="1">
            <a:spLocks/>
          </p:cNvSpPr>
          <p:nvPr/>
        </p:nvSpPr>
        <p:spPr>
          <a:xfrm>
            <a:off x="6096000" y="1525600"/>
            <a:ext cx="4935133" cy="46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72524" algn="l" rtl="0" eaLnBrk="1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1219170" marR="0" lvl="1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SzPct val="100000"/>
              <a:buFont typeface="+mj-lt"/>
              <a:buAutoNum type="arabicPeriod" startAt="5"/>
            </a:pPr>
            <a:r>
              <a:rPr lang="ko-KR" altLang="en-US" sz="2000" dirty="0"/>
              <a:t>메서드</a:t>
            </a:r>
            <a:endParaRPr lang="en-US" altLang="ko-KR" sz="2000" dirty="0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 startAt="5"/>
            </a:pPr>
            <a:r>
              <a:rPr lang="ko-KR" altLang="en-US" sz="2000" dirty="0"/>
              <a:t>클래스</a:t>
            </a:r>
            <a:endParaRPr lang="en-US" altLang="ko-KR" sz="2000" dirty="0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 startAt="5"/>
            </a:pPr>
            <a:r>
              <a:rPr lang="ko-KR" altLang="en-US" sz="2000" dirty="0"/>
              <a:t>제네릭</a:t>
            </a:r>
            <a:r>
              <a:rPr lang="en-US" altLang="ko-KR" sz="2000" dirty="0"/>
              <a:t>, </a:t>
            </a:r>
            <a:r>
              <a:rPr lang="ko-KR" altLang="en-US" sz="2000" dirty="0"/>
              <a:t>컬렉션</a:t>
            </a:r>
            <a:endParaRPr lang="en-US" altLang="ko-KR" sz="2000" dirty="0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dirty="0"/>
          </a:p>
          <a:p>
            <a:pPr>
              <a:buSzPct val="100000"/>
              <a:buFont typeface="+mj-lt"/>
              <a:buAutoNum type="arabicPeriod" startAt="5"/>
            </a:pPr>
            <a:r>
              <a:rPr lang="ko-KR" altLang="en-US" sz="2000" dirty="0"/>
              <a:t>추상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인터페이스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7870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30928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22811" indent="-285750" algn="l">
              <a:buFont typeface="Wingdings" panose="05000000000000000000" pitchFamily="2" charset="2"/>
              <a:buChar char="u"/>
            </a:pPr>
            <a:r>
              <a:rPr lang="en-US" altLang="ko-KR" sz="1800" dirty="0"/>
              <a:t>break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ko-KR" altLang="en-US" sz="1800" dirty="0" err="1"/>
              <a:t>반복문</a:t>
            </a:r>
            <a:r>
              <a:rPr lang="ko-KR" altLang="en-US" sz="1800" dirty="0"/>
              <a:t> 내에서 </a:t>
            </a:r>
            <a:r>
              <a:rPr lang="en-US" altLang="ko-KR" sz="1800" dirty="0"/>
              <a:t>break; </a:t>
            </a:r>
            <a:r>
              <a:rPr lang="ko-KR" altLang="en-US" sz="1800" dirty="0"/>
              <a:t>를 만난다면</a:t>
            </a:r>
            <a:r>
              <a:rPr lang="en-US" altLang="ko-KR" sz="1800" dirty="0"/>
              <a:t>, </a:t>
            </a:r>
            <a:r>
              <a:rPr lang="ko-KR" altLang="en-US" sz="1800" dirty="0"/>
              <a:t>현재 반복문을 빠져나옵니다</a:t>
            </a:r>
            <a:r>
              <a:rPr lang="en-US" altLang="ko-KR" sz="1800" dirty="0"/>
              <a:t>.</a:t>
            </a:r>
          </a:p>
          <a:p>
            <a:pPr marL="237061" indent="0" algn="l"/>
            <a:r>
              <a:rPr lang="ko-KR" altLang="en-US" sz="1800" dirty="0"/>
              <a:t>이 때</a:t>
            </a:r>
            <a:r>
              <a:rPr lang="en-US" altLang="ko-KR" sz="1800" dirty="0"/>
              <a:t>, </a:t>
            </a:r>
            <a:r>
              <a:rPr lang="ko-KR" altLang="en-US" sz="1800" b="1" dirty="0"/>
              <a:t>현재</a:t>
            </a:r>
            <a:r>
              <a:rPr lang="ko-KR" altLang="en-US" sz="1800" dirty="0"/>
              <a:t> 라는 말이 중요한데</a:t>
            </a:r>
            <a:r>
              <a:rPr lang="en-US" altLang="ko-KR" sz="1800" dirty="0"/>
              <a:t>, </a:t>
            </a:r>
            <a:r>
              <a:rPr lang="ko-KR" altLang="en-US" sz="1800" dirty="0"/>
              <a:t>이중 반복문에서 </a:t>
            </a:r>
            <a:r>
              <a:rPr lang="en-US" altLang="ko-KR" sz="1800" dirty="0"/>
              <a:t>break</a:t>
            </a:r>
            <a:r>
              <a:rPr lang="ko-KR" altLang="en-US" sz="1800" dirty="0"/>
              <a:t>를 하더라도 현재 자신이 반복중인 반복문만 빠져나가기 때문입니다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예</a:t>
            </a:r>
            <a:r>
              <a:rPr lang="en-US" altLang="ko-KR" sz="1800" dirty="0"/>
              <a:t>)</a:t>
            </a:r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for (…) {</a:t>
            </a:r>
          </a:p>
          <a:p>
            <a:pPr marL="237061" indent="0" algn="l"/>
            <a:r>
              <a:rPr lang="en-US" altLang="ko-KR" sz="1800" dirty="0"/>
              <a:t>  for (…){   // </a:t>
            </a:r>
            <a:r>
              <a:rPr lang="ko-KR" altLang="en-US" sz="1800" dirty="0"/>
              <a:t>이 반복문만 나간다</a:t>
            </a:r>
            <a:r>
              <a:rPr lang="en-US" altLang="ko-KR" sz="1800" dirty="0"/>
              <a:t>!</a:t>
            </a:r>
          </a:p>
          <a:p>
            <a:pPr marL="237061" indent="0" algn="l"/>
            <a:r>
              <a:rPr lang="en-US" altLang="ko-KR" sz="1800" dirty="0"/>
              <a:t>    if (&lt;</a:t>
            </a:r>
            <a:r>
              <a:rPr lang="ko-KR" altLang="en-US" sz="1800" dirty="0"/>
              <a:t>조건</a:t>
            </a:r>
            <a:r>
              <a:rPr lang="en-US" altLang="ko-KR" sz="1800" dirty="0"/>
              <a:t>&gt;) break;</a:t>
            </a:r>
          </a:p>
          <a:p>
            <a:pPr marL="237061" indent="0" algn="l"/>
            <a:r>
              <a:rPr lang="en-US" altLang="ko-KR" sz="1800" dirty="0"/>
              <a:t>  }</a:t>
            </a:r>
          </a:p>
          <a:p>
            <a:pPr marL="237061" indent="0" algn="l"/>
            <a:r>
              <a:rPr lang="en-US" altLang="ko-KR" sz="1800" dirty="0"/>
              <a:t>}</a:t>
            </a:r>
          </a:p>
          <a:p>
            <a:pPr marL="522811" indent="-285750" algn="l"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522811" indent="-285750" algn="l">
              <a:buFont typeface="Wingdings" panose="05000000000000000000" pitchFamily="2" charset="2"/>
              <a:buChar char="u"/>
            </a:pPr>
            <a:r>
              <a:rPr lang="en-US" altLang="ko-KR" sz="1800" dirty="0"/>
              <a:t>continue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ko-KR" altLang="en-US" sz="1800" dirty="0"/>
              <a:t>다음 반복으로 건너뜁니다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밑에 코드를 다 건너뛰고 바로 증감식으로 간다 보면 됩니다</a:t>
            </a:r>
            <a:r>
              <a:rPr lang="en-US" altLang="ko-KR" sz="1800" dirty="0"/>
              <a:t>.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630928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22811" indent="-285750" algn="l">
              <a:buFont typeface="Wingdings" panose="05000000000000000000" pitchFamily="2" charset="2"/>
              <a:buChar char="u"/>
            </a:pPr>
            <a:r>
              <a:rPr lang="en-US" altLang="ko-KR" sz="1800" dirty="0"/>
              <a:t>foreach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foreach ( &lt;</a:t>
            </a:r>
            <a:r>
              <a:rPr lang="ko-KR" altLang="en-US" sz="1800" dirty="0"/>
              <a:t>변수선언</a:t>
            </a:r>
            <a:r>
              <a:rPr lang="en-US" altLang="ko-KR" sz="1800" dirty="0"/>
              <a:t>&gt; in &lt;</a:t>
            </a:r>
            <a:r>
              <a:rPr lang="ko-KR" altLang="en-US" sz="1800" dirty="0"/>
              <a:t>배열</a:t>
            </a:r>
            <a:r>
              <a:rPr lang="en-US" altLang="ko-KR" sz="1800" dirty="0"/>
              <a:t>/</a:t>
            </a:r>
            <a:r>
              <a:rPr lang="ko-KR" altLang="en-US" sz="1800" dirty="0"/>
              <a:t>컬렉션</a:t>
            </a:r>
            <a:r>
              <a:rPr lang="en-US" altLang="ko-KR" sz="1800" dirty="0"/>
              <a:t>&gt;</a:t>
            </a:r>
            <a:r>
              <a:rPr lang="ko-KR" altLang="en-US" sz="1800" dirty="0"/>
              <a:t> </a:t>
            </a:r>
            <a:r>
              <a:rPr lang="en-US" altLang="ko-KR" sz="1800" dirty="0"/>
              <a:t>) {</a:t>
            </a:r>
          </a:p>
          <a:p>
            <a:pPr marL="237061" indent="0" algn="l"/>
            <a:r>
              <a:rPr lang="en-US" altLang="ko-KR" sz="1800" dirty="0"/>
              <a:t>  // </a:t>
            </a:r>
            <a:r>
              <a:rPr lang="ko-KR" altLang="en-US" sz="1800" dirty="0"/>
              <a:t>반복할 내용</a:t>
            </a:r>
            <a:endParaRPr lang="en-US" altLang="ko-KR" sz="1800" dirty="0"/>
          </a:p>
          <a:p>
            <a:pPr marL="237061" indent="0" algn="l"/>
            <a:r>
              <a:rPr lang="en-US" altLang="ko-KR" sz="1800" dirty="0"/>
              <a:t>} </a:t>
            </a:r>
          </a:p>
          <a:p>
            <a:pPr marL="237061" indent="0" algn="l"/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ko-KR" altLang="en-US" sz="1800" dirty="0"/>
              <a:t>배열의 첫번째 원소부터 마지막 원소까지 꺼내서 반복하는 문이고</a:t>
            </a:r>
            <a:r>
              <a:rPr lang="en-US" altLang="ko-KR" sz="1800" dirty="0"/>
              <a:t>, </a:t>
            </a:r>
            <a:r>
              <a:rPr lang="ko-KR" altLang="en-US" sz="1800" dirty="0"/>
              <a:t>각 원소는 왼쪽에 선언해준 변수에 담깁니다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 장의 배열을 배우고 한번 실습해 보면 좋습니다</a:t>
            </a:r>
            <a:r>
              <a:rPr lang="en-US" altLang="ko-KR" sz="1800" dirty="0"/>
              <a:t>!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ko-KR" altLang="en-US" sz="1800" dirty="0" err="1"/>
              <a:t>파이썬의</a:t>
            </a:r>
            <a:r>
              <a:rPr lang="ko-KR" altLang="en-US" sz="1800" dirty="0"/>
              <a:t> 경우 </a:t>
            </a:r>
            <a:r>
              <a:rPr lang="en-US" altLang="ko-KR" sz="1800" dirty="0">
                <a:highlight>
                  <a:srgbClr val="C0C0C0"/>
                </a:highlight>
              </a:rPr>
              <a:t>for … in ~:</a:t>
            </a:r>
            <a:r>
              <a:rPr lang="en-US" altLang="ko-KR" sz="1800" dirty="0"/>
              <a:t> </a:t>
            </a:r>
            <a:r>
              <a:rPr lang="ko-KR" altLang="en-US" sz="1800" dirty="0"/>
              <a:t>과 거의 유사한 문법이기도 합니다</a:t>
            </a:r>
            <a:r>
              <a:rPr lang="en-US" altLang="ko-KR" sz="1800" dirty="0"/>
              <a:t>.</a:t>
            </a:r>
          </a:p>
          <a:p>
            <a:pPr marL="237061" indent="0" algn="l"/>
            <a:endParaRPr lang="en-US" altLang="ko-KR" sz="1800" dirty="0"/>
          </a:p>
          <a:p>
            <a:pPr marL="237061" indent="0" algn="l"/>
            <a:r>
              <a:rPr lang="en-US" altLang="ko-KR" sz="1800" dirty="0"/>
              <a:t>for</a:t>
            </a:r>
            <a:r>
              <a:rPr lang="ko-KR" altLang="en-US" sz="1800" dirty="0"/>
              <a:t>문과의 차이점은</a:t>
            </a:r>
            <a:r>
              <a:rPr lang="en-US" altLang="ko-KR" sz="1800" dirty="0"/>
              <a:t>, </a:t>
            </a:r>
            <a:r>
              <a:rPr lang="ko-KR" altLang="en-US" sz="1800" dirty="0"/>
              <a:t>반복변수에 값을 할당해 줄 수 없다는 것입니다</a:t>
            </a:r>
            <a:r>
              <a:rPr lang="en-US" altLang="ko-KR" sz="1800" dirty="0"/>
              <a:t>.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01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732067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/>
            <a:r>
              <a:rPr lang="ko-KR" altLang="en-US" sz="1800" dirty="0"/>
              <a:t>그래서</a:t>
            </a:r>
            <a:r>
              <a:rPr lang="en-US" altLang="ko-KR" sz="1800" dirty="0"/>
              <a:t>, </a:t>
            </a:r>
            <a:r>
              <a:rPr lang="ko-KR" altLang="en-US" sz="1800" dirty="0"/>
              <a:t>무슨 반복문을 사용해야 하나요</a:t>
            </a:r>
            <a:r>
              <a:rPr lang="en-US" altLang="ko-KR" sz="1800" dirty="0"/>
              <a:t>?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명확하게 몇 번의 횟수만큼 반복해야 한다면 </a:t>
            </a:r>
            <a:r>
              <a:rPr lang="en-US" altLang="ko-KR" sz="1800" dirty="0"/>
              <a:t>for</a:t>
            </a:r>
            <a:r>
              <a:rPr lang="ko-KR" altLang="en-US" sz="1800" dirty="0"/>
              <a:t>문을</a:t>
            </a:r>
            <a:r>
              <a:rPr lang="en-US" altLang="ko-KR" sz="1800" dirty="0"/>
              <a:t>,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끝내는 횟수가 확실하지 않고 조건이 지정된다면 </a:t>
            </a:r>
            <a:r>
              <a:rPr lang="en-US" altLang="ko-KR" sz="1800" dirty="0"/>
              <a:t>while</a:t>
            </a:r>
            <a:r>
              <a:rPr lang="ko-KR" altLang="en-US" sz="1800" dirty="0"/>
              <a:t>문을</a:t>
            </a:r>
            <a:r>
              <a:rPr lang="en-US" altLang="ko-KR" sz="1800" dirty="0"/>
              <a:t>,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조건의 변수 초기화가 안 되어있는 등의 경우는 </a:t>
            </a:r>
            <a:r>
              <a:rPr lang="en-US" altLang="ko-KR" sz="1800" dirty="0"/>
              <a:t>do while</a:t>
            </a:r>
            <a:r>
              <a:rPr lang="ko-KR" altLang="en-US" sz="1800" dirty="0"/>
              <a:t>문을</a:t>
            </a:r>
            <a:r>
              <a:rPr lang="en-US" altLang="ko-KR" sz="1800" dirty="0"/>
              <a:t>,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배열이나 컬렉션을 다룬다면 </a:t>
            </a:r>
            <a:r>
              <a:rPr lang="en-US" altLang="ko-KR" sz="1800" dirty="0"/>
              <a:t>foreach</a:t>
            </a:r>
            <a:r>
              <a:rPr lang="ko-KR" altLang="en-US" sz="1800" dirty="0"/>
              <a:t>문을 </a:t>
            </a:r>
            <a:r>
              <a:rPr lang="en-US" altLang="ko-KR" sz="1800" b="1" dirty="0"/>
              <a:t>‘</a:t>
            </a:r>
            <a:r>
              <a:rPr lang="ko-KR" altLang="en-US" sz="1800" b="1" dirty="0"/>
              <a:t>주로</a:t>
            </a:r>
            <a:r>
              <a:rPr lang="en-US" altLang="ko-KR" sz="1800" b="1" dirty="0"/>
              <a:t>‘</a:t>
            </a:r>
            <a:r>
              <a:rPr lang="en-US" altLang="ko-KR" sz="1800" dirty="0"/>
              <a:t> </a:t>
            </a:r>
            <a:r>
              <a:rPr lang="ko-KR" altLang="en-US" sz="1800" dirty="0"/>
              <a:t>사용합니다</a:t>
            </a:r>
            <a:r>
              <a:rPr lang="en-US" altLang="ko-KR" sz="1800" dirty="0"/>
              <a:t>.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2000" dirty="0"/>
              <a:t>프로그래밍 경험을 쌓다 보면 어느 순간에 어떤 반복문이 필요한 지 알게 되니 너무 고민하지 말고 쓰고 싶은 반복문을 사용하도록 합시다</a:t>
            </a:r>
            <a:endParaRPr lang="en-US" altLang="ko-KR" sz="2000" dirty="0"/>
          </a:p>
          <a:p>
            <a:pPr marL="237061" indent="0" algn="ctr"/>
            <a:endParaRPr lang="en-US" altLang="ko-KR" sz="18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732067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/>
            <a:r>
              <a:rPr lang="ko-KR" altLang="en-US" sz="1800" dirty="0"/>
              <a:t>배열의 선언</a:t>
            </a:r>
            <a:endParaRPr lang="en-US" altLang="ko-KR" sz="1800" dirty="0"/>
          </a:p>
          <a:p>
            <a:pPr marL="237061" indent="0" algn="ctr"/>
            <a:r>
              <a:rPr lang="en-US" altLang="ko-KR" sz="1800" dirty="0">
                <a:solidFill>
                  <a:srgbClr val="00B050"/>
                </a:solidFill>
              </a:rPr>
              <a:t>&lt;</a:t>
            </a:r>
            <a:r>
              <a:rPr lang="ko-KR" altLang="en-US" sz="1800" dirty="0">
                <a:solidFill>
                  <a:srgbClr val="00B050"/>
                </a:solidFill>
              </a:rPr>
              <a:t>자료형</a:t>
            </a:r>
            <a:r>
              <a:rPr lang="en-US" altLang="ko-KR" sz="1800" dirty="0">
                <a:solidFill>
                  <a:srgbClr val="00B050"/>
                </a:solidFill>
              </a:rPr>
              <a:t>&gt;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  <a:r>
              <a:rPr lang="en-US" altLang="ko-KR" sz="1800" dirty="0">
                <a:solidFill>
                  <a:srgbClr val="00B050"/>
                </a:solidFill>
              </a:rPr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&lt;</a:t>
            </a:r>
            <a:r>
              <a:rPr lang="ko-KR" altLang="en-US" sz="1800" dirty="0" err="1">
                <a:solidFill>
                  <a:srgbClr val="00B0F0"/>
                </a:solidFill>
              </a:rPr>
              <a:t>배열명</a:t>
            </a:r>
            <a:r>
              <a:rPr lang="en-US" altLang="ko-KR" sz="1800" dirty="0">
                <a:solidFill>
                  <a:srgbClr val="00B0F0"/>
                </a:solidFill>
              </a:rPr>
              <a:t>&gt; </a:t>
            </a:r>
            <a:r>
              <a:rPr lang="en-US" altLang="ko-KR" sz="1800" dirty="0"/>
              <a:t>= new </a:t>
            </a:r>
            <a:r>
              <a:rPr lang="en-US" altLang="ko-KR" sz="1800" dirty="0">
                <a:solidFill>
                  <a:srgbClr val="00B050"/>
                </a:solidFill>
              </a:rPr>
              <a:t>&lt;</a:t>
            </a:r>
            <a:r>
              <a:rPr lang="ko-KR" altLang="en-US" sz="1800" dirty="0">
                <a:solidFill>
                  <a:srgbClr val="00B050"/>
                </a:solidFill>
              </a:rPr>
              <a:t>자료형</a:t>
            </a:r>
            <a:r>
              <a:rPr lang="en-US" altLang="ko-KR" sz="1800" dirty="0">
                <a:solidFill>
                  <a:srgbClr val="00B050"/>
                </a:solidFill>
              </a:rPr>
              <a:t>&gt;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1800" dirty="0">
                <a:solidFill>
                  <a:srgbClr val="D48C2C"/>
                </a:solidFill>
              </a:rPr>
              <a:t>&lt;</a:t>
            </a:r>
            <a:r>
              <a:rPr lang="ko-KR" altLang="en-US" sz="1800" dirty="0">
                <a:solidFill>
                  <a:srgbClr val="D48C2C"/>
                </a:solidFill>
              </a:rPr>
              <a:t>크기</a:t>
            </a:r>
            <a:r>
              <a:rPr lang="en-US" altLang="ko-KR" sz="1800" dirty="0">
                <a:solidFill>
                  <a:srgbClr val="D48C2C"/>
                </a:solidFill>
              </a:rPr>
              <a:t>&gt;</a:t>
            </a:r>
            <a:r>
              <a:rPr lang="en-US" altLang="ko-KR" sz="1800" dirty="0"/>
              <a:t>];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배열의 사용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배열은 </a:t>
            </a:r>
            <a:r>
              <a:rPr lang="en-US" altLang="ko-KR" sz="1800" dirty="0"/>
              <a:t>0</a:t>
            </a:r>
            <a:r>
              <a:rPr lang="ko-KR" altLang="en-US" sz="1800" dirty="0"/>
              <a:t>번째부터 시작하며</a:t>
            </a:r>
            <a:r>
              <a:rPr lang="en-US" altLang="ko-KR" sz="1800" dirty="0"/>
              <a:t>,</a:t>
            </a:r>
          </a:p>
          <a:p>
            <a:pPr marL="237061" indent="0" algn="ctr"/>
            <a:r>
              <a:rPr lang="ko-KR" altLang="en-US" sz="1800" dirty="0"/>
              <a:t>이 이유는 </a:t>
            </a:r>
            <a:r>
              <a:rPr lang="en-US" altLang="ko-KR" sz="1800" dirty="0"/>
              <a:t>C</a:t>
            </a:r>
            <a:r>
              <a:rPr lang="ko-KR" altLang="en-US" sz="1800" dirty="0"/>
              <a:t>의 포인터 개념을 이해하면 알 수 있습니다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근데 써먹을 데가 없으니 설명은 하지 않겠습니다</a:t>
            </a:r>
            <a:endParaRPr lang="en-US" altLang="ko-KR" sz="18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852AB-4EBF-46A0-AA2A-DE540F5A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30" y="2516051"/>
            <a:ext cx="2076740" cy="190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1E269B-1A4A-4C6F-ADFB-E819EC5B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62" y="3615704"/>
            <a:ext cx="1619476" cy="352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502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732067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보이는 바와 같이 값의 할당은 </a:t>
            </a:r>
            <a:r>
              <a:rPr lang="en-US" altLang="ko-KR" sz="1800" dirty="0"/>
              <a:t>for</a:t>
            </a:r>
            <a:r>
              <a:rPr lang="ko-KR" altLang="en-US" sz="1800" dirty="0"/>
              <a:t>문으로</a:t>
            </a:r>
            <a:r>
              <a:rPr lang="en-US" altLang="ko-KR" sz="1800" dirty="0"/>
              <a:t>, </a:t>
            </a:r>
            <a:r>
              <a:rPr lang="ko-KR" altLang="en-US" sz="1800" dirty="0"/>
              <a:t>출력은 </a:t>
            </a:r>
            <a:r>
              <a:rPr lang="en-US" altLang="ko-KR" sz="1800" dirty="0"/>
              <a:t>foreach</a:t>
            </a:r>
            <a:r>
              <a:rPr lang="ko-KR" altLang="en-US" sz="1800" dirty="0"/>
              <a:t>로 한 모습입니다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또한</a:t>
            </a:r>
            <a:r>
              <a:rPr lang="en-US" altLang="ko-KR" sz="1800" dirty="0"/>
              <a:t>, foreach </a:t>
            </a:r>
            <a:r>
              <a:rPr lang="ko-KR" altLang="en-US" sz="1800" dirty="0"/>
              <a:t>문의 반복변수는 오른쪽에 온 배열</a:t>
            </a:r>
            <a:r>
              <a:rPr lang="en-US" altLang="ko-KR" sz="1800" dirty="0"/>
              <a:t>/</a:t>
            </a:r>
            <a:r>
              <a:rPr lang="ko-KR" altLang="en-US" sz="1800" dirty="0"/>
              <a:t>컬렉션과 같은 타입이어야 합니다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그리고 이 코드를 보면 조건문</a:t>
            </a:r>
            <a:r>
              <a:rPr lang="en-US" altLang="ko-KR" sz="1800" dirty="0"/>
              <a:t>, </a:t>
            </a:r>
            <a:r>
              <a:rPr lang="ko-KR" altLang="en-US" sz="1800" dirty="0"/>
              <a:t>반복문과 같이 여러 줄이 포함되는 문</a:t>
            </a:r>
            <a:r>
              <a:rPr lang="en-US" altLang="ko-KR" sz="1400" dirty="0"/>
              <a:t>statement</a:t>
            </a:r>
            <a:r>
              <a:rPr lang="ko-KR" altLang="en-US" sz="1800" dirty="0"/>
              <a:t>은</a:t>
            </a:r>
            <a:endParaRPr lang="en-US" altLang="ko-KR" sz="1800" dirty="0"/>
          </a:p>
          <a:p>
            <a:pPr marL="237061" indent="0" algn="ctr"/>
            <a:r>
              <a:rPr lang="en-US" altLang="ko-KR" sz="1800" dirty="0"/>
              <a:t>{ } </a:t>
            </a:r>
            <a:r>
              <a:rPr lang="ko-KR" altLang="en-US" sz="1800" dirty="0"/>
              <a:t>로 묶을 수 있지만</a:t>
            </a:r>
            <a:r>
              <a:rPr lang="en-US" altLang="ko-KR" sz="1800" dirty="0"/>
              <a:t> </a:t>
            </a:r>
            <a:r>
              <a:rPr lang="ko-KR" altLang="en-US" sz="1800" dirty="0"/>
              <a:t>한 줄만 포함되는 경우 위와 같이 생략이 가능합니다</a:t>
            </a:r>
            <a:endParaRPr lang="en-US" altLang="ko-KR" sz="18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/>
              <a:t>배열 </a:t>
            </a:r>
            <a:r>
              <a:rPr lang="en-US" altLang="ko-KR" dirty="0"/>
              <a:t>- foreach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419370-B486-4827-8BD5-83F99292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71" y="1925061"/>
            <a:ext cx="2915057" cy="1267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7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F3E9A078-AD95-46BE-8621-57D06D928EF8}"/>
              </a:ext>
            </a:extLst>
          </p:cNvPr>
          <p:cNvSpPr txBox="1">
            <a:spLocks/>
          </p:cNvSpPr>
          <p:nvPr/>
        </p:nvSpPr>
        <p:spPr>
          <a:xfrm>
            <a:off x="1483200" y="1732067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나머지 </a:t>
            </a:r>
            <a:r>
              <a:rPr lang="en-US" altLang="ko-KR" sz="1800" dirty="0"/>
              <a:t>6</a:t>
            </a:r>
            <a:r>
              <a:rPr lang="ko-KR" altLang="en-US" sz="1800" dirty="0"/>
              <a:t>개의 목차에 대해서는 다음 강의 때 알려드리도록 하겠습니다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2400" dirty="0"/>
              <a:t>질문이 있다면</a:t>
            </a:r>
            <a:endParaRPr lang="en-US" altLang="ko-KR" sz="2400" dirty="0"/>
          </a:p>
          <a:p>
            <a:pPr marL="237061" indent="0" algn="ctr"/>
            <a:r>
              <a:rPr lang="ko-KR" altLang="en-US" sz="2400" b="1" dirty="0">
                <a:solidFill>
                  <a:srgbClr val="FFC000"/>
                </a:solidFill>
              </a:rPr>
              <a:t>카카오톡</a:t>
            </a:r>
            <a:r>
              <a:rPr lang="en-US" altLang="ko-KR" sz="2400" dirty="0"/>
              <a:t>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jiheew22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</a:rPr>
              <a:t>구준휘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37061" indent="0" algn="ctr"/>
            <a:r>
              <a:rPr lang="ko-KR" altLang="en-US" sz="2400" dirty="0"/>
              <a:t>로 해주시길 바랍니다</a:t>
            </a:r>
            <a:r>
              <a:rPr lang="en-US" altLang="ko-KR" sz="2400" dirty="0"/>
              <a:t>!</a:t>
            </a:r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이 강의는 기본적인 프로그래밍 언어 지식이 있다고 가정하고 작성되었고</a:t>
            </a:r>
            <a:r>
              <a:rPr lang="en-US" altLang="ko-KR" sz="1800" dirty="0"/>
              <a:t>,</a:t>
            </a:r>
          </a:p>
          <a:p>
            <a:pPr marL="237061" indent="0" algn="ctr"/>
            <a:r>
              <a:rPr lang="en-US" altLang="ko-KR" sz="1800" dirty="0"/>
              <a:t>ppt</a:t>
            </a:r>
            <a:r>
              <a:rPr lang="ko-KR" altLang="en-US" sz="1800" dirty="0"/>
              <a:t>를 만들다 보니 영상이 필요 없는 것 같아 </a:t>
            </a:r>
            <a:r>
              <a:rPr lang="en-US" altLang="ko-KR" sz="1800" dirty="0"/>
              <a:t>ppt</a:t>
            </a:r>
            <a:r>
              <a:rPr lang="ko-KR" altLang="en-US" sz="1800" dirty="0"/>
              <a:t>만 업로드 할 예정입니다</a:t>
            </a:r>
            <a:r>
              <a:rPr lang="en-US" altLang="ko-KR" sz="1800" dirty="0"/>
              <a:t>.</a:t>
            </a:r>
          </a:p>
          <a:p>
            <a:pPr marL="237061" indent="0" algn="ctr"/>
            <a:r>
              <a:rPr lang="ko-KR" altLang="en-US" sz="1800" dirty="0"/>
              <a:t>그래도 자신은 강의영상이 더 편하다면 </a:t>
            </a:r>
            <a:r>
              <a:rPr lang="ko-KR" altLang="en-US" sz="1800" dirty="0" err="1"/>
              <a:t>저한테</a:t>
            </a:r>
            <a:r>
              <a:rPr lang="ko-KR" altLang="en-US" sz="1800" dirty="0"/>
              <a:t> 연락해주시길 바랍니다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F4593743-AFB8-4294-B3D0-6EDF8388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</p:spPr>
        <p:txBody>
          <a:bodyPr/>
          <a:lstStyle/>
          <a:p>
            <a:pPr algn="ctr"/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36630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6A9178-BF02-43B3-83A2-26251FFB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1691" y="1525600"/>
            <a:ext cx="6037693" cy="4680800"/>
          </a:xfrm>
        </p:spPr>
        <p:txBody>
          <a:bodyPr/>
          <a:lstStyle/>
          <a:p>
            <a:pPr marL="237061" indent="0" algn="ctr">
              <a:buNone/>
            </a:pPr>
            <a:r>
              <a:rPr lang="ko-KR" altLang="en-US" sz="2000" dirty="0"/>
              <a:t>새 프로젝트를 만들거나</a:t>
            </a:r>
            <a:r>
              <a:rPr lang="en-US" altLang="ko-KR" sz="2000" dirty="0"/>
              <a:t>, </a:t>
            </a:r>
            <a:r>
              <a:rPr lang="ko-KR" altLang="en-US" sz="2000" dirty="0"/>
              <a:t>생성한 프로젝트를 사용</a:t>
            </a:r>
            <a:endParaRPr lang="en-US" altLang="ko-KR" sz="2000" dirty="0"/>
          </a:p>
          <a:p>
            <a:pPr marL="237061" indent="0" algn="ctr">
              <a:buNone/>
            </a:pPr>
            <a:endParaRPr lang="en-US" altLang="ko-KR" sz="2000" dirty="0"/>
          </a:p>
          <a:p>
            <a:pPr marL="237061" indent="0" algn="ctr">
              <a:buNone/>
            </a:pPr>
            <a:endParaRPr lang="en-US" altLang="ko-KR" sz="2000" dirty="0"/>
          </a:p>
          <a:p>
            <a:pPr marL="237061" indent="0" algn="ctr">
              <a:buNone/>
            </a:pPr>
            <a:r>
              <a:rPr lang="en-US" altLang="ko-KR" sz="2000" dirty="0"/>
              <a:t>Project</a:t>
            </a:r>
            <a:r>
              <a:rPr lang="ko-KR" altLang="en-US" sz="2000" dirty="0"/>
              <a:t> 탭에서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</a:t>
            </a:r>
            <a:r>
              <a:rPr lang="en-US" altLang="ko-KR" sz="2000" dirty="0"/>
              <a:t>-&gt; Create -&gt; C# Script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D6DEEA-D0C4-4EB6-9D0A-B386297F1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347" y="399049"/>
            <a:ext cx="6952400" cy="1055133"/>
          </a:xfrm>
        </p:spPr>
        <p:txBody>
          <a:bodyPr/>
          <a:lstStyle/>
          <a:p>
            <a:r>
              <a:rPr lang="ko-KR" altLang="en-US" dirty="0"/>
              <a:t>준비하기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C0F836-06C7-4808-91BE-AC6F5E26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1" y="399049"/>
            <a:ext cx="5222932" cy="645895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6CEBE6B-2934-4498-9AFD-F8ED8D3A382F}"/>
              </a:ext>
            </a:extLst>
          </p:cNvPr>
          <p:cNvSpPr/>
          <p:nvPr/>
        </p:nvSpPr>
        <p:spPr>
          <a:xfrm>
            <a:off x="1450731" y="4686300"/>
            <a:ext cx="43961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0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F170F4-F31E-4E7C-9412-90F132F8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3200" y="1551977"/>
            <a:ext cx="9225600" cy="4680800"/>
          </a:xfrm>
        </p:spPr>
        <p:txBody>
          <a:bodyPr/>
          <a:lstStyle/>
          <a:p>
            <a:pPr marL="237061" indent="0" algn="ctr">
              <a:buNone/>
            </a:pPr>
            <a:r>
              <a:rPr lang="ko-KR" altLang="en-US" sz="2000" dirty="0"/>
              <a:t>처음에 정해준 스크립트의 이름대로 클래스가 생성됨</a:t>
            </a:r>
            <a:endParaRPr lang="en-US" altLang="ko-KR" sz="2000" dirty="0"/>
          </a:p>
          <a:p>
            <a:pPr marL="237061" indent="0" algn="ctr">
              <a:buNone/>
            </a:pPr>
            <a:r>
              <a:rPr lang="ko-KR" altLang="en-US" sz="2000" dirty="0"/>
              <a:t>스크립트의 이름과 클래스의 이름이 다른 경우 오류 발생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B8E9DE-ACF8-463C-BC64-1C1039A06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준비하기 </a:t>
            </a:r>
            <a:r>
              <a:rPr lang="en-US" altLang="ko-KR" dirty="0"/>
              <a:t>- </a:t>
            </a:r>
            <a:r>
              <a:rPr lang="ko-KR" altLang="en-US" dirty="0"/>
              <a:t>주의사항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E38CA5-8790-4AA5-9368-A312AFD9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727" y="3392252"/>
            <a:ext cx="876422" cy="8192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2A3B8F-3B89-418F-BD58-515CD65CB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06" y="3324922"/>
            <a:ext cx="4020111" cy="1219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E53DF3-17C9-45C3-A11D-2A553CD86EC4}"/>
              </a:ext>
            </a:extLst>
          </p:cNvPr>
          <p:cNvSpPr/>
          <p:nvPr/>
        </p:nvSpPr>
        <p:spPr>
          <a:xfrm>
            <a:off x="7060223" y="3738016"/>
            <a:ext cx="879231" cy="19343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E1B68-8D4C-4745-A4C4-A7182A865F99}"/>
              </a:ext>
            </a:extLst>
          </p:cNvPr>
          <p:cNvSpPr txBox="1"/>
          <p:nvPr/>
        </p:nvSpPr>
        <p:spPr>
          <a:xfrm>
            <a:off x="4161318" y="371512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lt"/>
              </a:rPr>
              <a:t>다를 경우 오류</a:t>
            </a:r>
            <a:r>
              <a:rPr lang="en-US" altLang="ko-KR" sz="1200" dirty="0">
                <a:latin typeface="+mn-lt"/>
              </a:rPr>
              <a:t>!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C0F60-B4B6-4061-AF5A-9C6098E03E5C}"/>
              </a:ext>
            </a:extLst>
          </p:cNvPr>
          <p:cNvSpPr/>
          <p:nvPr/>
        </p:nvSpPr>
        <p:spPr>
          <a:xfrm>
            <a:off x="2584196" y="4003990"/>
            <a:ext cx="765673" cy="18994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2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E14C9D-A3BC-47BE-8285-9BB17C40D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highlight>
                  <a:srgbClr val="C0C0C0"/>
                </a:highlight>
              </a:rPr>
              <a:t>Start()</a:t>
            </a:r>
          </a:p>
          <a:p>
            <a:pPr marL="237061" indent="0">
              <a:buNone/>
            </a:pPr>
            <a:r>
              <a:rPr lang="en-US" altLang="ko-KR" sz="1600" dirty="0" err="1"/>
              <a:t>GameObject</a:t>
            </a:r>
            <a:r>
              <a:rPr lang="ko-KR" altLang="en-US" sz="1600" dirty="0"/>
              <a:t>가 활성화 되었을 때</a:t>
            </a:r>
            <a:r>
              <a:rPr lang="en-US" altLang="ko-KR" sz="1600" dirty="0"/>
              <a:t>(</a:t>
            </a:r>
            <a:r>
              <a:rPr lang="ko-KR" altLang="en-US" sz="1600" dirty="0"/>
              <a:t>게임을 시작했을 때</a:t>
            </a:r>
            <a:r>
              <a:rPr lang="en-US" altLang="ko-KR" sz="1600" dirty="0"/>
              <a:t>) </a:t>
            </a:r>
            <a:r>
              <a:rPr lang="ko-KR" altLang="en-US" sz="1600" dirty="0"/>
              <a:t>딱 한번 실행되는 메서드</a:t>
            </a:r>
            <a:endParaRPr lang="en-US" altLang="ko-KR" sz="1600" dirty="0"/>
          </a:p>
          <a:p>
            <a:pPr marL="237061" indent="0">
              <a:buNone/>
            </a:pPr>
            <a:endParaRPr lang="en-US" altLang="ko-KR" sz="1800" dirty="0"/>
          </a:p>
          <a:p>
            <a:pPr marL="237061" indent="0">
              <a:buNone/>
            </a:pPr>
            <a:endParaRPr lang="en-US" altLang="ko-KR" sz="1800" dirty="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highlight>
                  <a:srgbClr val="C0C0C0"/>
                </a:highlight>
              </a:rPr>
              <a:t>Update()</a:t>
            </a:r>
          </a:p>
          <a:p>
            <a:pPr marL="237061" indent="0">
              <a:buNone/>
            </a:pPr>
            <a:r>
              <a:rPr lang="ko-KR" altLang="en-US" sz="1800" dirty="0"/>
              <a:t>매 프레임마다 한번 실행되는 메서드</a:t>
            </a:r>
            <a:endParaRPr lang="en-US" altLang="ko-KR" sz="1800" dirty="0"/>
          </a:p>
          <a:p>
            <a:pPr marL="237061" indent="0">
              <a:buNone/>
            </a:pPr>
            <a:endParaRPr lang="en-US" altLang="ko-KR" sz="1800" dirty="0"/>
          </a:p>
          <a:p>
            <a:pPr marL="237061" indent="0">
              <a:buNone/>
            </a:pPr>
            <a:endParaRPr lang="en-US" altLang="ko-KR" sz="1800" dirty="0"/>
          </a:p>
          <a:p>
            <a:pPr marL="237061" indent="0">
              <a:buNone/>
            </a:pPr>
            <a:endParaRPr lang="en-US" altLang="ko-KR" sz="1800" dirty="0"/>
          </a:p>
          <a:p>
            <a:pPr marL="237061" indent="0">
              <a:buNone/>
            </a:pPr>
            <a:endParaRPr lang="en-US" altLang="ko-KR" sz="1800" dirty="0"/>
          </a:p>
          <a:p>
            <a:pPr marL="237061" indent="0">
              <a:buNone/>
            </a:pPr>
            <a:r>
              <a:rPr lang="ko-KR" altLang="en-US" sz="1800" dirty="0"/>
              <a:t>만약 내 게임이 </a:t>
            </a:r>
            <a:r>
              <a:rPr lang="en-US" altLang="ko-KR" sz="1800" dirty="0">
                <a:highlight>
                  <a:srgbClr val="C0C0C0"/>
                </a:highlight>
              </a:rPr>
              <a:t>240FPS</a:t>
            </a:r>
            <a:r>
              <a:rPr lang="en-US" altLang="ko-KR" sz="1400" dirty="0"/>
              <a:t>(Frame Per Second) </a:t>
            </a:r>
            <a:r>
              <a:rPr lang="ko-KR" altLang="en-US" sz="1800" dirty="0"/>
              <a:t>라면</a:t>
            </a:r>
            <a:r>
              <a:rPr lang="en-US" altLang="ko-KR" sz="1800" dirty="0"/>
              <a:t>, Update() </a:t>
            </a:r>
            <a:r>
              <a:rPr lang="ko-KR" altLang="en-US" sz="1800" dirty="0"/>
              <a:t>메서드는 </a:t>
            </a:r>
            <a:r>
              <a:rPr lang="en-US" altLang="ko-KR" sz="1800" dirty="0">
                <a:solidFill>
                  <a:srgbClr val="669900"/>
                </a:solidFill>
              </a:rPr>
              <a:t>1</a:t>
            </a:r>
            <a:r>
              <a:rPr lang="ko-KR" altLang="en-US" sz="1800" dirty="0">
                <a:solidFill>
                  <a:srgbClr val="669900"/>
                </a:solidFill>
              </a:rPr>
              <a:t>초</a:t>
            </a:r>
            <a:r>
              <a:rPr lang="ko-KR" altLang="en-US" sz="1800" dirty="0"/>
              <a:t>에 </a:t>
            </a:r>
            <a:r>
              <a:rPr lang="en-US" altLang="ko-KR" sz="1800" dirty="0">
                <a:solidFill>
                  <a:srgbClr val="CC0000"/>
                </a:solidFill>
              </a:rPr>
              <a:t>240</a:t>
            </a:r>
            <a:r>
              <a:rPr lang="ko-KR" altLang="en-US" sz="1800" dirty="0">
                <a:solidFill>
                  <a:srgbClr val="CC0000"/>
                </a:solidFill>
              </a:rPr>
              <a:t>번</a:t>
            </a:r>
            <a:r>
              <a:rPr lang="ko-KR" altLang="en-US" sz="1800" dirty="0"/>
              <a:t> 실행됨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F575AE-74E0-4D2D-A3CF-71F19E781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기초사항</a:t>
            </a:r>
          </a:p>
        </p:txBody>
      </p:sp>
    </p:spTree>
    <p:extLst>
      <p:ext uri="{BB962C8B-B14F-4D97-AF65-F5344CB8AC3E}">
        <p14:creationId xmlns:p14="http://schemas.microsoft.com/office/powerpoint/2010/main" val="10707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B74F6FE-04B2-4C66-A26B-5AD768C1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3200" y="1516808"/>
            <a:ext cx="9225600" cy="4680800"/>
          </a:xfrm>
        </p:spPr>
        <p:txBody>
          <a:bodyPr/>
          <a:lstStyle/>
          <a:p>
            <a:pPr marL="237061" indent="0" algn="ctr">
              <a:buNone/>
            </a:pPr>
            <a:r>
              <a:rPr lang="en-US" altLang="ko-KR" sz="1800" dirty="0"/>
              <a:t>C#</a:t>
            </a:r>
            <a:r>
              <a:rPr lang="ko-KR" altLang="en-US" sz="1800" dirty="0"/>
              <a:t> 전용 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출력이 존재하지만</a:t>
            </a:r>
            <a:r>
              <a:rPr lang="en-US" altLang="ko-KR" sz="1800" dirty="0"/>
              <a:t>,</a:t>
            </a:r>
          </a:p>
          <a:p>
            <a:pPr marL="237061" indent="0" algn="ctr">
              <a:buNone/>
            </a:pPr>
            <a:r>
              <a:rPr lang="ko-KR" altLang="en-US" sz="1800" dirty="0"/>
              <a:t>우리는 유니티에서 모든 실습을 할 것이기 때문에 사용 </a:t>
            </a:r>
            <a:r>
              <a:rPr lang="en-US" altLang="ko-KR" sz="1800" dirty="0"/>
              <a:t>X</a:t>
            </a:r>
          </a:p>
          <a:p>
            <a:pPr marL="237061" indent="0" algn="ctr">
              <a:buNone/>
            </a:pPr>
            <a:endParaRPr lang="en-US" altLang="ko-KR" sz="1800" dirty="0"/>
          </a:p>
          <a:p>
            <a:pPr marL="237061" indent="0" algn="ctr">
              <a:buNone/>
            </a:pPr>
            <a:endParaRPr lang="en-US" altLang="ko-KR" sz="1800" dirty="0"/>
          </a:p>
          <a:p>
            <a:pPr marL="237061" indent="0" algn="ctr">
              <a:buNone/>
            </a:pPr>
            <a:r>
              <a:rPr lang="en-US" altLang="ko-KR" sz="1800" dirty="0" err="1"/>
              <a:t>Debug.Log</a:t>
            </a:r>
            <a:r>
              <a:rPr lang="en-US" altLang="ko-KR" sz="1800" dirty="0"/>
              <a:t>(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문자열</a:t>
            </a:r>
            <a:r>
              <a:rPr lang="en-US" altLang="ko-KR" sz="1800" dirty="0"/>
              <a:t>)</a:t>
            </a:r>
          </a:p>
          <a:p>
            <a:pPr marL="237061" indent="0" algn="ctr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 콘솔에 문자열 출력 </a:t>
            </a:r>
            <a:r>
              <a:rPr lang="en-US" altLang="ko-KR" sz="1800" dirty="0"/>
              <a:t>&gt;</a:t>
            </a:r>
          </a:p>
          <a:p>
            <a:pPr marL="237061" indent="0" algn="ctr">
              <a:buNone/>
            </a:pP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0DB6FE-71BB-4724-A8F0-849E9D087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기초사항 </a:t>
            </a:r>
            <a:r>
              <a:rPr lang="en-US" altLang="ko-KR" dirty="0"/>
              <a:t>- </a:t>
            </a:r>
            <a:r>
              <a:rPr lang="ko-KR" altLang="en-US" dirty="0"/>
              <a:t>입출력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3AA678-A662-45C9-B237-69966D33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788" y="4965547"/>
            <a:ext cx="2324424" cy="790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BA2631-C83E-47F3-A295-82E39A67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88" y="3989276"/>
            <a:ext cx="2324424" cy="694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21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B2F524-1A9E-4877-8CD6-6D375065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3200" y="1364050"/>
            <a:ext cx="9225600" cy="1147261"/>
          </a:xfrm>
        </p:spPr>
        <p:txBody>
          <a:bodyPr/>
          <a:lstStyle/>
          <a:p>
            <a:pPr marL="237061" indent="0" algn="ctr">
              <a:buNone/>
            </a:pPr>
            <a:r>
              <a:rPr lang="ko-KR" altLang="en-US" sz="1800" dirty="0"/>
              <a:t>저장을 해야 스크립트가 반영이 됨</a:t>
            </a:r>
            <a:endParaRPr lang="en-US" altLang="ko-KR" sz="1800" dirty="0"/>
          </a:p>
          <a:p>
            <a:pPr marL="237061" indent="0" algn="ctr">
              <a:buNone/>
            </a:pPr>
            <a:r>
              <a:rPr lang="en-US" altLang="ko-KR" sz="1800" dirty="0">
                <a:highlight>
                  <a:srgbClr val="FFFF00"/>
                </a:highlight>
              </a:rPr>
              <a:t>* </a:t>
            </a:r>
            <a:r>
              <a:rPr lang="ko-KR" altLang="en-US" sz="1800" dirty="0">
                <a:highlight>
                  <a:srgbClr val="FFFF00"/>
                </a:highlight>
              </a:rPr>
              <a:t>표시</a:t>
            </a:r>
            <a:r>
              <a:rPr lang="ko-KR" altLang="en-US" sz="1800" dirty="0"/>
              <a:t>가 있으면 저장 안된 상태</a:t>
            </a:r>
            <a:endParaRPr lang="en-US" altLang="ko-KR" sz="1800" dirty="0"/>
          </a:p>
          <a:p>
            <a:pPr marL="237061" indent="0" algn="ctr">
              <a:buNone/>
            </a:pPr>
            <a:r>
              <a:rPr lang="en-US" altLang="ko-KR" sz="1800" dirty="0" err="1"/>
              <a:t>Ctrl+S</a:t>
            </a:r>
            <a:r>
              <a:rPr lang="en-US" altLang="ko-KR" sz="1800" dirty="0"/>
              <a:t> </a:t>
            </a:r>
            <a:r>
              <a:rPr lang="ko-KR" altLang="en-US" sz="1800" dirty="0"/>
              <a:t>나 저장 버튼     으로 저장</a:t>
            </a:r>
            <a:endParaRPr lang="en-US" altLang="ko-KR" sz="1800" dirty="0"/>
          </a:p>
          <a:p>
            <a:pPr marL="237061" indent="0" algn="ctr">
              <a:buNone/>
            </a:pP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A3C93D-F7DC-42AD-AFBE-49AEAFA83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기초사항 </a:t>
            </a:r>
            <a:r>
              <a:rPr lang="en-US" altLang="ko-KR" dirty="0"/>
              <a:t>– </a:t>
            </a:r>
            <a:r>
              <a:rPr lang="ko-KR" altLang="en-US" dirty="0"/>
              <a:t>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71579-B323-4D63-93B5-E8AFFFC4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74" y="2671033"/>
            <a:ext cx="3562847" cy="1047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CF1C29-1B50-4954-A025-26D1CE2E9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593" y="2291480"/>
            <a:ext cx="171474" cy="200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619A1-E12F-4A09-B516-D3AB3F409BF8}"/>
              </a:ext>
            </a:extLst>
          </p:cNvPr>
          <p:cNvSpPr txBox="1"/>
          <p:nvPr/>
        </p:nvSpPr>
        <p:spPr>
          <a:xfrm>
            <a:off x="1483200" y="3932629"/>
            <a:ext cx="92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스크립트를 원하는 게임 오브젝트에 컴포넌트로 등록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8EFF2C-DA88-442B-AC87-19016C828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867" y="5379601"/>
            <a:ext cx="638264" cy="885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C07175-FE80-4C92-BD9F-94BD469C1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40" y="4763087"/>
            <a:ext cx="3448531" cy="1057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2DCE88-0A06-4E08-817B-2CF4FF5FB591}"/>
              </a:ext>
            </a:extLst>
          </p:cNvPr>
          <p:cNvCxnSpPr>
            <a:cxnSpLocks/>
          </p:cNvCxnSpPr>
          <p:nvPr/>
        </p:nvCxnSpPr>
        <p:spPr>
          <a:xfrm flipH="1" flipV="1">
            <a:off x="1547446" y="5671038"/>
            <a:ext cx="4141178" cy="151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FC6072-D4F8-435B-BD71-40D35BC815F5}"/>
              </a:ext>
            </a:extLst>
          </p:cNvPr>
          <p:cNvSpPr txBox="1"/>
          <p:nvPr/>
        </p:nvSpPr>
        <p:spPr>
          <a:xfrm>
            <a:off x="5133235" y="5005526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Project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에서 드래그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7F895-D02C-4CBA-924D-3AD29FC26BD0}"/>
              </a:ext>
            </a:extLst>
          </p:cNvPr>
          <p:cNvSpPr txBox="1"/>
          <p:nvPr/>
        </p:nvSpPr>
        <p:spPr>
          <a:xfrm>
            <a:off x="479040" y="4424533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방법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04692-C33E-4F77-9CCF-C7F34AA89083}"/>
              </a:ext>
            </a:extLst>
          </p:cNvPr>
          <p:cNvSpPr txBox="1"/>
          <p:nvPr/>
        </p:nvSpPr>
        <p:spPr>
          <a:xfrm>
            <a:off x="7430548" y="4424533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방법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DC6E3FF-7287-42F6-87B4-BA55B60F5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780" y="4418495"/>
            <a:ext cx="3056656" cy="184705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8BE3DCF-BBA4-4475-8A2C-3ED27058A238}"/>
              </a:ext>
            </a:extLst>
          </p:cNvPr>
          <p:cNvCxnSpPr>
            <a:cxnSpLocks/>
          </p:cNvCxnSpPr>
          <p:nvPr/>
        </p:nvCxnSpPr>
        <p:spPr>
          <a:xfrm>
            <a:off x="6546593" y="5820510"/>
            <a:ext cx="2210545" cy="340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A24566-01BB-4DDC-B7F6-2464777C4BCD}"/>
              </a:ext>
            </a:extLst>
          </p:cNvPr>
          <p:cNvSpPr txBox="1"/>
          <p:nvPr/>
        </p:nvSpPr>
        <p:spPr>
          <a:xfrm>
            <a:off x="6522773" y="6382084"/>
            <a:ext cx="2348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Inspector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창으로 드래그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84F76D-1F26-46CC-AB81-CD807F8CA2C0}"/>
              </a:ext>
            </a:extLst>
          </p:cNvPr>
          <p:cNvSpPr txBox="1"/>
          <p:nvPr/>
        </p:nvSpPr>
        <p:spPr>
          <a:xfrm>
            <a:off x="1623481" y="5887793"/>
            <a:ext cx="236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Hierarchy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창으로 드래그</a:t>
            </a:r>
          </a:p>
        </p:txBody>
      </p:sp>
    </p:spTree>
    <p:extLst>
      <p:ext uri="{BB962C8B-B14F-4D97-AF65-F5344CB8AC3E}">
        <p14:creationId xmlns:p14="http://schemas.microsoft.com/office/powerpoint/2010/main" val="327734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8F54D0-B72D-4BAA-9C2E-F9D3AB25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3199" y="1481639"/>
            <a:ext cx="9225600" cy="487838"/>
          </a:xfrm>
        </p:spPr>
        <p:txBody>
          <a:bodyPr/>
          <a:lstStyle/>
          <a:p>
            <a:pPr marL="237061" indent="0" algn="ctr">
              <a:buNone/>
            </a:pPr>
            <a:r>
              <a:rPr lang="ko-KR" altLang="en-US" sz="1800" dirty="0"/>
              <a:t>위쪽에 있는 플레이 버튼을 눌러 실행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12B8EF-3AFD-4963-B9EF-6ED2EC43F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기초사항 </a:t>
            </a:r>
            <a:r>
              <a:rPr lang="en-US" altLang="ko-KR" dirty="0"/>
              <a:t>– </a:t>
            </a:r>
            <a:r>
              <a:rPr lang="ko-KR" altLang="en-US" dirty="0"/>
              <a:t>코드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F7E25A-489E-44AF-9140-EE89C9CB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7" y="4613503"/>
            <a:ext cx="2740572" cy="1328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2C967E-78C8-49D1-BF31-A3FFB738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682" y="2158128"/>
            <a:ext cx="952633" cy="238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83FBF4D-D15E-40CC-B5F6-E1AFA0586FBD}"/>
              </a:ext>
            </a:extLst>
          </p:cNvPr>
          <p:cNvSpPr txBox="1">
            <a:spLocks/>
          </p:cNvSpPr>
          <p:nvPr/>
        </p:nvSpPr>
        <p:spPr>
          <a:xfrm>
            <a:off x="1483199" y="2584937"/>
            <a:ext cx="9225600" cy="4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72524" algn="l" rtl="0" eaLnBrk="1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1219170" marR="0" lvl="1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>
              <a:buFont typeface="Nunito Light"/>
              <a:buNone/>
            </a:pPr>
            <a:r>
              <a:rPr lang="en-US" altLang="ko-KR" sz="1800" dirty="0"/>
              <a:t>Q.   </a:t>
            </a:r>
            <a:r>
              <a:rPr lang="en-US" altLang="ko-KR" sz="1800" dirty="0" err="1"/>
              <a:t>Debug.Log</a:t>
            </a:r>
            <a:r>
              <a:rPr lang="en-US" altLang="ko-KR" sz="1800" dirty="0"/>
              <a:t>(“Hello, World!”);   </a:t>
            </a:r>
            <a:r>
              <a:rPr lang="ko-KR" altLang="en-US" sz="1800" dirty="0"/>
              <a:t>했는데 콘솔창에 아무것도 </a:t>
            </a:r>
            <a:r>
              <a:rPr lang="ko-KR" altLang="en-US" sz="1800" dirty="0" err="1"/>
              <a:t>안나와요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F3772E-B428-4207-B784-A966398901F2}"/>
              </a:ext>
            </a:extLst>
          </p:cNvPr>
          <p:cNvSpPr/>
          <p:nvPr/>
        </p:nvSpPr>
        <p:spPr>
          <a:xfrm>
            <a:off x="887506" y="5593976"/>
            <a:ext cx="2850776" cy="3854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929DE662-937D-4C3E-9621-B3A8250F9789}"/>
              </a:ext>
            </a:extLst>
          </p:cNvPr>
          <p:cNvSpPr txBox="1">
            <a:spLocks/>
          </p:cNvSpPr>
          <p:nvPr/>
        </p:nvSpPr>
        <p:spPr>
          <a:xfrm>
            <a:off x="897095" y="3993236"/>
            <a:ext cx="2850776" cy="4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72524" algn="l" rtl="0" eaLnBrk="1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1219170" marR="0" lvl="1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>
              <a:buFont typeface="Nunito Light"/>
              <a:buNone/>
            </a:pPr>
            <a:r>
              <a:rPr lang="ko-KR" altLang="en-US" sz="1800" dirty="0"/>
              <a:t>제대로 넣었는지 확인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7C3295-6C4F-42F5-BFC2-66BF58DF8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734" y="4853820"/>
            <a:ext cx="2516532" cy="7401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5D06287F-ECD2-4140-9953-CCC604B8DF58}"/>
              </a:ext>
            </a:extLst>
          </p:cNvPr>
          <p:cNvSpPr txBox="1">
            <a:spLocks/>
          </p:cNvSpPr>
          <p:nvPr/>
        </p:nvSpPr>
        <p:spPr>
          <a:xfrm>
            <a:off x="4670610" y="3993236"/>
            <a:ext cx="2850776" cy="4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72524" algn="l" rtl="0" eaLnBrk="1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1219170" marR="0" lvl="1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>
              <a:buFont typeface="Nunito Light"/>
              <a:buNone/>
            </a:pPr>
            <a:r>
              <a:rPr lang="ko-KR" altLang="en-US" sz="1800" dirty="0"/>
              <a:t>저장 했는지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9F5F16-E036-472F-B931-7E3C234C1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341" y="4577644"/>
            <a:ext cx="2003105" cy="206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F22F8565-2582-4D3D-A1D6-F5640EC660EC}"/>
              </a:ext>
            </a:extLst>
          </p:cNvPr>
          <p:cNvSpPr txBox="1">
            <a:spLocks/>
          </p:cNvSpPr>
          <p:nvPr/>
        </p:nvSpPr>
        <p:spPr>
          <a:xfrm>
            <a:off x="8281858" y="3993236"/>
            <a:ext cx="2850776" cy="4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72524" algn="l" rtl="0" eaLnBrk="1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1219170" marR="0" lvl="1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>
              <a:buFont typeface="Nunito Light"/>
              <a:buNone/>
            </a:pPr>
            <a:r>
              <a:rPr lang="ko-KR" altLang="en-US" sz="1800" dirty="0"/>
              <a:t>코드 작성 확인</a:t>
            </a:r>
          </a:p>
        </p:txBody>
      </p:sp>
    </p:spTree>
    <p:extLst>
      <p:ext uri="{BB962C8B-B14F-4D97-AF65-F5344CB8AC3E}">
        <p14:creationId xmlns:p14="http://schemas.microsoft.com/office/powerpoint/2010/main" val="399859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D435D1C-636C-4AF7-B503-94DD16C946EF}"/>
              </a:ext>
            </a:extLst>
          </p:cNvPr>
          <p:cNvSpPr txBox="1">
            <a:spLocks/>
          </p:cNvSpPr>
          <p:nvPr/>
        </p:nvSpPr>
        <p:spPr>
          <a:xfrm>
            <a:off x="1483200" y="1630928"/>
            <a:ext cx="9225600" cy="488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867" b="0" i="0" u="none" strike="noStrike" cap="none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914400" marR="0" lvl="1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37061" indent="0" algn="ctr"/>
            <a:r>
              <a:rPr lang="ko-KR" altLang="en-US" sz="1800" dirty="0"/>
              <a:t>만약 실습을 진행하면서</a:t>
            </a:r>
            <a:r>
              <a:rPr lang="en-US" altLang="ko-KR" sz="1800" dirty="0"/>
              <a:t> </a:t>
            </a:r>
            <a:r>
              <a:rPr lang="ko-KR" altLang="en-US" sz="1800" dirty="0"/>
              <a:t>자동완성이 되지 않거나</a:t>
            </a:r>
            <a:endParaRPr lang="en-US" altLang="ko-KR" sz="1800" dirty="0"/>
          </a:p>
          <a:p>
            <a:pPr marL="237061" indent="0" algn="ctr"/>
            <a:r>
              <a:rPr lang="en-US" altLang="ko-KR" sz="1800" dirty="0" err="1"/>
              <a:t>MonoBehavior</a:t>
            </a:r>
            <a:r>
              <a:rPr lang="en-US" altLang="ko-KR" sz="1800" dirty="0"/>
              <a:t> </a:t>
            </a:r>
            <a:r>
              <a:rPr lang="ko-KR" altLang="en-US" sz="1800" dirty="0"/>
              <a:t>등이 하이라이트 되지 않았다면 </a:t>
            </a:r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endParaRPr lang="en-US" altLang="ko-KR" sz="1800" dirty="0"/>
          </a:p>
          <a:p>
            <a:pPr marL="237061" indent="0" algn="ctr"/>
            <a:r>
              <a:rPr lang="ko-KR" altLang="en-US" sz="1800" dirty="0"/>
              <a:t>유니티 위쪽 도구바에서</a:t>
            </a:r>
            <a:endParaRPr lang="en-US" altLang="ko-KR" sz="1800" dirty="0"/>
          </a:p>
          <a:p>
            <a:pPr marL="237061" indent="0" algn="ctr"/>
            <a:r>
              <a:rPr lang="en-US" altLang="ko-KR" sz="1800" dirty="0">
                <a:highlight>
                  <a:srgbClr val="C0C0C0"/>
                </a:highlight>
              </a:rPr>
              <a:t>Edit – Preferences – External Tools – External Script Editor</a:t>
            </a:r>
          </a:p>
          <a:p>
            <a:pPr marL="237061" indent="0" algn="ctr"/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en-US" altLang="ko-KR" sz="1800" dirty="0"/>
              <a:t>Visual Studio Community </a:t>
            </a:r>
            <a:r>
              <a:rPr lang="ko-KR" altLang="en-US" sz="1800" dirty="0"/>
              <a:t>로 설정</a:t>
            </a: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EB792A7E-94F0-4AEC-8D78-98CE6B2A8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기초사항 </a:t>
            </a:r>
            <a:r>
              <a:rPr lang="en-US" altLang="ko-KR" dirty="0"/>
              <a:t>– VS</a:t>
            </a:r>
            <a:r>
              <a:rPr lang="ko-KR" altLang="en-US" dirty="0"/>
              <a:t> 등록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6B4D3F1-CFF4-486E-9095-2990C80E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447" y="2397600"/>
            <a:ext cx="2003105" cy="206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70657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Newsletter _ by Slidesgo.pptx" id="{28515E80-1A61-46F1-9F3A-E877D46B3F91}" vid="{68FCF684-B852-4EB8-9EF3-937B8A59A85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</Template>
  <TotalTime>491</TotalTime>
  <Words>1231</Words>
  <Application>Microsoft Office PowerPoint</Application>
  <PresentationFormat>와이드스크린</PresentationFormat>
  <Paragraphs>319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Exo 2</vt:lpstr>
      <vt:lpstr>Fira Sans Extra Condensed Medium</vt:lpstr>
      <vt:lpstr>Nunito Light</vt:lpstr>
      <vt:lpstr>맑은 고딕</vt:lpstr>
      <vt:lpstr>맑은 고딕 Semilight</vt:lpstr>
      <vt:lpstr>Arial</vt:lpstr>
      <vt:lpstr>Roboto Condensed</vt:lpstr>
      <vt:lpstr>Roboto Condensed Light</vt:lpstr>
      <vt:lpstr>Wingdings</vt:lpstr>
      <vt:lpstr>Tech Newsletter XL by Slidesgo</vt:lpstr>
      <vt:lpstr>2주차 C#이 뭔데 어떻게 하는건데</vt:lpstr>
      <vt:lpstr>목차</vt:lpstr>
      <vt:lpstr>준비하기</vt:lpstr>
      <vt:lpstr>준비하기 - 주의사항</vt:lpstr>
      <vt:lpstr>기초사항</vt:lpstr>
      <vt:lpstr>기초사항 - 입출력</vt:lpstr>
      <vt:lpstr>기초사항 – 코드 실행</vt:lpstr>
      <vt:lpstr>기초사항 – 코드 실행</vt:lpstr>
      <vt:lpstr>기초사항 – VS 등록</vt:lpstr>
      <vt:lpstr>변수 - 자료형</vt:lpstr>
      <vt:lpstr>변수</vt:lpstr>
      <vt:lpstr>연산자</vt:lpstr>
      <vt:lpstr>조건 연산자</vt:lpstr>
      <vt:lpstr>삼항 조건 연산자</vt:lpstr>
      <vt:lpstr>고급 연산자</vt:lpstr>
      <vt:lpstr>조건문</vt:lpstr>
      <vt:lpstr>조건문</vt:lpstr>
      <vt:lpstr>반복문</vt:lpstr>
      <vt:lpstr>반복문</vt:lpstr>
      <vt:lpstr>반복문</vt:lpstr>
      <vt:lpstr>반복문</vt:lpstr>
      <vt:lpstr>반복문</vt:lpstr>
      <vt:lpstr>배열</vt:lpstr>
      <vt:lpstr>배열 - foreach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구준휘</dc:creator>
  <cp:lastModifiedBy>구준휘</cp:lastModifiedBy>
  <cp:revision>61</cp:revision>
  <dcterms:created xsi:type="dcterms:W3CDTF">2021-05-01T15:10:04Z</dcterms:created>
  <dcterms:modified xsi:type="dcterms:W3CDTF">2021-05-07T15:01:47Z</dcterms:modified>
</cp:coreProperties>
</file>