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60" r:id="rId6"/>
    <p:sldId id="259" r:id="rId7"/>
    <p:sldId id="268" r:id="rId8"/>
    <p:sldId id="261" r:id="rId9"/>
    <p:sldId id="276" r:id="rId10"/>
    <p:sldId id="264" r:id="rId11"/>
    <p:sldId id="265" r:id="rId12"/>
    <p:sldId id="284" r:id="rId13"/>
    <p:sldId id="266" r:id="rId14"/>
    <p:sldId id="278" r:id="rId15"/>
    <p:sldId id="279" r:id="rId16"/>
    <p:sldId id="280" r:id="rId17"/>
    <p:sldId id="263" r:id="rId18"/>
    <p:sldId id="269" r:id="rId19"/>
    <p:sldId id="271" r:id="rId20"/>
    <p:sldId id="270" r:id="rId21"/>
    <p:sldId id="282" r:id="rId22"/>
    <p:sldId id="283" r:id="rId23"/>
    <p:sldId id="272" r:id="rId24"/>
    <p:sldId id="273" r:id="rId25"/>
    <p:sldId id="274" r:id="rId26"/>
    <p:sldId id="281" r:id="rId27"/>
    <p:sldId id="275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>
                <a:latin typeface="+mj-lt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867">
                <a:latin typeface="+mn-ea"/>
                <a:ea typeface="+mn-ea"/>
                <a:cs typeface="맑은 고딕 Semilight" panose="020B0502040204020203" pitchFamily="50" charset="-127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2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3000900" y="1335133"/>
            <a:ext cx="825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066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810600" y="3860067"/>
            <a:ext cx="8254800" cy="9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27929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690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920595" y="7737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920595" y="20619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920595" y="33599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9082077" y="28717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9082077" y="42369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9082077" y="55866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847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7029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5912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92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414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82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963167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6443200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965200" y="1270000"/>
            <a:ext cx="102656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0011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74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585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31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157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71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0539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445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6135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7068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138" name="Google Shape;138;p28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, including icons by </a:t>
            </a:r>
            <a:r>
              <a:rPr lang="en" sz="1333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rgbClr val="434343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rPr>
              <a:t>. </a:t>
            </a:r>
            <a:endParaRPr sz="1333">
              <a:solidFill>
                <a:srgbClr val="434343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504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160867" y="1525600"/>
            <a:ext cx="92256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959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89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77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3440300" y="3085633"/>
            <a:ext cx="5311200" cy="1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4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03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21100" y="4077900"/>
            <a:ext cx="3478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261980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85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927233" y="2019300"/>
            <a:ext cx="47464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2108033" y="3412267"/>
            <a:ext cx="356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79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285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B27F-A4B9-42C9-873F-D5AC369B86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주차</a:t>
            </a:r>
            <a:br>
              <a:rPr lang="en-US" altLang="ko-KR"/>
            </a:br>
            <a:r>
              <a:rPr lang="ko-KR" altLang="en-US" sz="4400" b="0">
                <a:solidFill>
                  <a:schemeClr val="tx1">
                    <a:lumMod val="75000"/>
                    <a:lumOff val="25000"/>
                  </a:schemeClr>
                </a:solidFill>
              </a:rPr>
              <a:t>더 깊은 </a:t>
            </a:r>
            <a:r>
              <a:rPr lang="en-US" altLang="ko-KR" sz="4400">
                <a:solidFill>
                  <a:srgbClr val="0070C0"/>
                </a:solidFill>
              </a:rPr>
              <a:t>C#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3D65FC-4A7F-44ED-A520-C96F9F391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팀장 구준휘</a:t>
            </a:r>
          </a:p>
        </p:txBody>
      </p:sp>
    </p:spTree>
    <p:extLst>
      <p:ext uri="{BB962C8B-B14F-4D97-AF65-F5344CB8AC3E}">
        <p14:creationId xmlns:p14="http://schemas.microsoft.com/office/powerpoint/2010/main" val="176393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그런데 저희가 방금 본 소스코드에는 </a:t>
            </a:r>
            <a:r>
              <a:rPr lang="en-US" altLang="ko-KR" sz="1600"/>
              <a:t>public </a:t>
            </a:r>
            <a:r>
              <a:rPr lang="ko-KR" altLang="en-US" sz="1600"/>
              <a:t>이라는 키워드가 있습니다</a:t>
            </a:r>
            <a:r>
              <a:rPr lang="en-US" altLang="ko-KR" sz="1600"/>
              <a:t>. </a:t>
            </a:r>
            <a:r>
              <a:rPr lang="ko-KR" altLang="en-US" sz="1600"/>
              <a:t>이 키워드들은 클래스</a:t>
            </a:r>
            <a:r>
              <a:rPr lang="en-US" altLang="ko-KR" sz="1600"/>
              <a:t>, </a:t>
            </a:r>
            <a:r>
              <a:rPr lang="ko-KR" altLang="en-US" sz="1600"/>
              <a:t>필드</a:t>
            </a:r>
            <a:r>
              <a:rPr lang="en-US" altLang="ko-KR" sz="1600"/>
              <a:t>, </a:t>
            </a:r>
            <a:r>
              <a:rPr lang="ko-KR" altLang="en-US" sz="1600"/>
              <a:t>메서드 등 클래스의 모든 구성 요소에 넣어질 수 있는 것으로 자바와 다르게 </a:t>
            </a:r>
            <a:r>
              <a:rPr lang="en-US" altLang="ko-KR" sz="1600"/>
              <a:t>3</a:t>
            </a:r>
            <a:r>
              <a:rPr lang="ko-KR" altLang="en-US" sz="1600"/>
              <a:t>종류만 존재합니다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public</a:t>
            </a:r>
          </a:p>
          <a:p>
            <a:pPr marL="237061" indent="0">
              <a:buNone/>
            </a:pPr>
            <a:r>
              <a:rPr lang="ko-KR" altLang="en-US" sz="1600"/>
              <a:t>전체 프로젝트 어디서나 접근할 수 있음을 의미합니다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private</a:t>
            </a:r>
          </a:p>
          <a:p>
            <a:pPr marL="237061" indent="0">
              <a:buNone/>
            </a:pPr>
            <a:r>
              <a:rPr lang="ko-KR" altLang="en-US" sz="1600"/>
              <a:t>해당 클래스 내부에서만 접근할 수 있음을 의미합니다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protected</a:t>
            </a:r>
          </a:p>
          <a:p>
            <a:pPr marL="237061" indent="0">
              <a:buNone/>
            </a:pPr>
            <a:r>
              <a:rPr lang="ko-KR" altLang="en-US" sz="1600"/>
              <a:t>해당 클래스 내부와</a:t>
            </a:r>
            <a:r>
              <a:rPr lang="en-US" altLang="ko-KR" sz="1600"/>
              <a:t>, </a:t>
            </a:r>
            <a:r>
              <a:rPr lang="ko-KR" altLang="en-US" sz="1600"/>
              <a:t>해당 클래스를 상속한 자식클래스에서 접근할 수 있음을 의미합니다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– </a:t>
            </a:r>
            <a:r>
              <a:rPr lang="ko-KR" altLang="en-US"/>
              <a:t>접근 </a:t>
            </a:r>
            <a:r>
              <a:rPr lang="ko-KR" altLang="en-US" err="1"/>
              <a:t>제한자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객체지향 프로그래밍에서는 다형성이라는 주요 기능이 있습니다</a:t>
            </a:r>
            <a:r>
              <a:rPr lang="en-US" altLang="ko-KR" sz="1600"/>
              <a:t>. </a:t>
            </a:r>
            <a:r>
              <a:rPr lang="ko-KR" altLang="en-US" sz="1600"/>
              <a:t>그것을 이루어 내는 것은 바로 상속인데</a:t>
            </a:r>
            <a:r>
              <a:rPr lang="en-US" altLang="ko-KR" sz="1600"/>
              <a:t>, </a:t>
            </a:r>
            <a:r>
              <a:rPr lang="ko-KR" altLang="en-US" sz="1600"/>
              <a:t>이는 다른 클래스의 속성들을 모두 이어받는 기능입니다</a:t>
            </a:r>
            <a:r>
              <a:rPr lang="en-US" altLang="ko-KR" sz="1600"/>
              <a:t>. C#</a:t>
            </a:r>
            <a:r>
              <a:rPr lang="ko-KR" altLang="en-US" sz="1600"/>
              <a:t>에서는 단 하나의 클래스만 상속할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- </a:t>
            </a:r>
            <a:r>
              <a:rPr lang="ko-KR" altLang="en-US"/>
              <a:t>상속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3454CD-17BA-43A1-ACC9-ADA5B5FAE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79" y="2742014"/>
            <a:ext cx="2730919" cy="36455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6B746-B40B-4484-849C-E288B1AE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10" y="4960873"/>
            <a:ext cx="2181529" cy="7430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1D14AA-BA89-4283-87F1-2401DC8BF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011" y="2965762"/>
            <a:ext cx="3509536" cy="16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9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만약 자신이 아니라 부모의 속성을 참조하고 싶다면</a:t>
            </a:r>
            <a:r>
              <a:rPr lang="en-US" altLang="ko-KR" sz="1600"/>
              <a:t>, </a:t>
            </a:r>
            <a:r>
              <a:rPr lang="en-US" altLang="ko-KR" sz="1600">
                <a:highlight>
                  <a:srgbClr val="C0C0C0"/>
                </a:highlight>
              </a:rPr>
              <a:t>[base.</a:t>
            </a:r>
            <a:r>
              <a:rPr lang="ko-KR" altLang="en-US" sz="1600">
                <a:highlight>
                  <a:srgbClr val="C0C0C0"/>
                </a:highlight>
              </a:rPr>
              <a:t>속성명</a:t>
            </a:r>
            <a:r>
              <a:rPr lang="en-US" altLang="ko-KR" sz="1600">
                <a:highlight>
                  <a:srgbClr val="C0C0C0"/>
                </a:highlight>
              </a:rPr>
              <a:t>]</a:t>
            </a:r>
            <a:r>
              <a:rPr lang="en-US" altLang="ko-KR" sz="1600"/>
              <a:t> </a:t>
            </a:r>
            <a:r>
              <a:rPr lang="ko-KR" altLang="en-US" sz="1600"/>
              <a:t>으로 부모 클래스를 참조할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- base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5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static</a:t>
            </a:r>
            <a:r>
              <a:rPr lang="ko-KR" altLang="en-US" sz="1600"/>
              <a:t>은 객체가 아닌 클래스 자체에 속한다는 것을 의미하며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>
                <a:highlight>
                  <a:srgbClr val="C0C0C0"/>
                </a:highlight>
              </a:rPr>
              <a:t>[</a:t>
            </a:r>
            <a:r>
              <a:rPr lang="ko-KR" altLang="en-US" sz="1600">
                <a:highlight>
                  <a:srgbClr val="C0C0C0"/>
                </a:highlight>
              </a:rPr>
              <a:t>클래스명</a:t>
            </a:r>
            <a:r>
              <a:rPr lang="en-US" altLang="ko-KR" sz="1600">
                <a:highlight>
                  <a:srgbClr val="C0C0C0"/>
                </a:highlight>
              </a:rPr>
              <a:t>.</a:t>
            </a:r>
            <a:r>
              <a:rPr lang="ko-KR" altLang="en-US" sz="1600" err="1">
                <a:highlight>
                  <a:srgbClr val="C0C0C0"/>
                </a:highlight>
              </a:rPr>
              <a:t>속성명</a:t>
            </a:r>
            <a:r>
              <a:rPr lang="en-US" altLang="ko-KR" sz="1600">
                <a:highlight>
                  <a:srgbClr val="C0C0C0"/>
                </a:highlight>
              </a:rPr>
              <a:t>]</a:t>
            </a:r>
            <a:r>
              <a:rPr lang="ko-KR" altLang="en-US" sz="1600"/>
              <a:t> 으로 바로 접근할 수 있음을 의미합니다</a:t>
            </a:r>
            <a:r>
              <a:rPr lang="en-US" altLang="ko-KR" sz="1600"/>
              <a:t>. static </a:t>
            </a:r>
            <a:r>
              <a:rPr lang="ko-KR" altLang="en-US" sz="1600"/>
              <a:t>메서드의 경우 객체에 속해있는 것이 아니기 때문에 </a:t>
            </a:r>
            <a:r>
              <a:rPr lang="en-US" altLang="ko-KR" sz="1600">
                <a:solidFill>
                  <a:srgbClr val="0070C0"/>
                </a:solidFill>
              </a:rPr>
              <a:t>static</a:t>
            </a:r>
            <a:r>
              <a:rPr lang="ko-KR" altLang="en-US" sz="1600">
                <a:solidFill>
                  <a:srgbClr val="0070C0"/>
                </a:solidFill>
              </a:rPr>
              <a:t>이 아닌 필드는 참조할 수 없습</a:t>
            </a:r>
            <a:r>
              <a:rPr lang="ko-KR" altLang="en-US" sz="1600"/>
              <a:t>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class Test {</a:t>
            </a:r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  public static int cnt = 0;</a:t>
            </a:r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  void Counter(){</a:t>
            </a:r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    cnt++;    // </a:t>
            </a:r>
            <a:r>
              <a:rPr lang="ko-KR" altLang="en-US" sz="1600">
                <a:solidFill>
                  <a:schemeClr val="bg2">
                    <a:lumMod val="75000"/>
                  </a:schemeClr>
                </a:solidFill>
              </a:rPr>
              <a:t>또는 </a:t>
            </a: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Test.cnt++;</a:t>
            </a:r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  }</a:t>
            </a:r>
          </a:p>
          <a:p>
            <a:pPr marL="237061" indent="0">
              <a:buNone/>
            </a:pPr>
            <a:r>
              <a:rPr lang="en-US" altLang="ko-KR" sz="1600">
                <a:solidFill>
                  <a:schemeClr val="bg2">
                    <a:lumMod val="75000"/>
                  </a:schemeClr>
                </a:solidFill>
              </a:rPr>
              <a:t>}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위 클래스 예제를 실습해 보면</a:t>
            </a:r>
            <a:r>
              <a:rPr lang="en-US" altLang="ko-KR" sz="1600"/>
              <a:t>, </a:t>
            </a:r>
            <a:r>
              <a:rPr lang="ko-KR" altLang="en-US" sz="1600"/>
              <a:t>객체를 아무리 생성해도 </a:t>
            </a:r>
            <a:r>
              <a:rPr lang="en-US" altLang="ko-KR" sz="1600"/>
              <a:t>cnt </a:t>
            </a:r>
            <a:r>
              <a:rPr lang="ko-KR" altLang="en-US" sz="1600"/>
              <a:t>값은 모두 동일함을 알 수 있습니다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- static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3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클래스를 다루다 보면</a:t>
            </a:r>
            <a:r>
              <a:rPr lang="en-US" altLang="ko-KR" sz="1600"/>
              <a:t>, </a:t>
            </a:r>
            <a:r>
              <a:rPr lang="ko-KR" altLang="en-US" sz="1600"/>
              <a:t>한 가지 불편한 점이 있습니다</a:t>
            </a:r>
            <a:r>
              <a:rPr lang="en-US" altLang="ko-KR" sz="1600"/>
              <a:t>. </a:t>
            </a:r>
            <a:r>
              <a:rPr lang="ko-KR" altLang="en-US" sz="1600"/>
              <a:t>나는 객체들의 필드값을 다 다르게 초기화 해주고 싶은데</a:t>
            </a:r>
            <a:r>
              <a:rPr lang="en-US" altLang="ko-KR" sz="1600"/>
              <a:t>, </a:t>
            </a:r>
            <a:r>
              <a:rPr lang="ko-KR" altLang="en-US" sz="1600"/>
              <a:t>이걸 일일이 객체의 필드값에 접근해서 초기화 해주기에는 너무 힘들다는 점이죠</a:t>
            </a:r>
            <a:r>
              <a:rPr lang="en-US" altLang="ko-KR" sz="1600"/>
              <a:t>. </a:t>
            </a:r>
            <a:r>
              <a:rPr lang="ko-KR" altLang="en-US" sz="1600"/>
              <a:t>이것을 위해 </a:t>
            </a:r>
            <a:r>
              <a:rPr lang="en-US" altLang="ko-KR" sz="1600"/>
              <a:t>“</a:t>
            </a:r>
            <a:r>
              <a:rPr lang="ko-KR" altLang="en-US" sz="1600"/>
              <a:t>생성자</a:t>
            </a:r>
            <a:r>
              <a:rPr lang="en-US" altLang="ko-KR" sz="1600"/>
              <a:t>“ </a:t>
            </a:r>
            <a:r>
              <a:rPr lang="ko-KR" altLang="en-US" sz="1600"/>
              <a:t>라는 문법이 만들어 졌습니다</a:t>
            </a:r>
            <a:r>
              <a:rPr lang="en-US" altLang="ko-KR" sz="1600"/>
              <a:t>!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생성자는 반환 타입</a:t>
            </a:r>
            <a:r>
              <a:rPr lang="en-US" altLang="ko-KR" sz="1600"/>
              <a:t>(</a:t>
            </a:r>
            <a:r>
              <a:rPr lang="ko-KR" altLang="en-US" sz="1600"/>
              <a:t>메서드 타입</a:t>
            </a:r>
            <a:r>
              <a:rPr lang="en-US" altLang="ko-KR" sz="1600"/>
              <a:t>)</a:t>
            </a:r>
            <a:r>
              <a:rPr lang="ko-KR" altLang="en-US" sz="1600"/>
              <a:t>이 없고 클래스와 이름이 같은 메서드이며</a:t>
            </a:r>
            <a:r>
              <a:rPr lang="en-US" altLang="ko-KR" sz="1600"/>
              <a:t>, </a:t>
            </a:r>
            <a:r>
              <a:rPr lang="ko-KR" altLang="en-US" sz="1600"/>
              <a:t>그 외에는 전부 메서드와 동일합니다</a:t>
            </a:r>
            <a:r>
              <a:rPr lang="en-US" altLang="ko-KR" sz="1600"/>
              <a:t>. </a:t>
            </a:r>
            <a:r>
              <a:rPr lang="ko-KR" altLang="en-US" sz="1600"/>
              <a:t>오른쪽의 코드를 보면</a:t>
            </a:r>
            <a:r>
              <a:rPr lang="en-US" altLang="ko-KR" sz="1600"/>
              <a:t>, </a:t>
            </a:r>
            <a:r>
              <a:rPr lang="ko-KR" altLang="en-US" sz="1600"/>
              <a:t>지금까지 사용하던 </a:t>
            </a:r>
            <a:r>
              <a:rPr lang="en-US" altLang="ko-KR" sz="1600">
                <a:highlight>
                  <a:srgbClr val="C0C0C0"/>
                </a:highlight>
              </a:rPr>
              <a:t>new </a:t>
            </a:r>
            <a:r>
              <a:rPr lang="ko-KR" altLang="en-US" sz="1600">
                <a:highlight>
                  <a:srgbClr val="C0C0C0"/>
                </a:highlight>
              </a:rPr>
              <a:t>클래스</a:t>
            </a:r>
            <a:r>
              <a:rPr lang="en-US" altLang="ko-KR" sz="1600">
                <a:highlight>
                  <a:srgbClr val="C0C0C0"/>
                </a:highlight>
              </a:rPr>
              <a:t>();</a:t>
            </a:r>
            <a:r>
              <a:rPr lang="ko-KR" altLang="en-US" sz="1600"/>
              <a:t> 가 사실은 생성자를 호출하고 있었다는 것을 알 수 있습니다</a:t>
            </a:r>
            <a:r>
              <a:rPr lang="en-US" altLang="ko-KR" sz="1600"/>
              <a:t>! </a:t>
            </a:r>
            <a:r>
              <a:rPr lang="ko-KR" altLang="en-US" sz="1600"/>
              <a:t>생성자가 없으면 기본 생성자가 사용되었을 뿐이었죠</a:t>
            </a:r>
            <a:r>
              <a:rPr lang="en-US" altLang="ko-KR" sz="1600"/>
              <a:t> 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- </a:t>
            </a:r>
            <a:r>
              <a:rPr lang="ko-KR" altLang="en-US"/>
              <a:t>생성자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15CDF5-5E8E-4DAC-8E2D-0B7B6A6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17" y="2787200"/>
            <a:ext cx="3781361" cy="20200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B92A08-AB50-458F-9E12-50D162BF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75" y="3416179"/>
            <a:ext cx="294363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C#</a:t>
            </a:r>
            <a:r>
              <a:rPr lang="ko-KR" altLang="en-US" sz="1600"/>
              <a:t>에서는 정보의 캡슐화</a:t>
            </a:r>
            <a:r>
              <a:rPr lang="en-US" altLang="ko-KR" sz="1600"/>
              <a:t>(</a:t>
            </a:r>
            <a:r>
              <a:rPr lang="ko-KR" altLang="en-US" sz="1600"/>
              <a:t>은닉</a:t>
            </a:r>
            <a:r>
              <a:rPr lang="en-US" altLang="ko-KR" sz="1600"/>
              <a:t>)</a:t>
            </a:r>
            <a:r>
              <a:rPr lang="ko-KR" altLang="en-US" sz="1600"/>
              <a:t>를 위해 </a:t>
            </a:r>
            <a:r>
              <a:rPr lang="en-US" altLang="ko-KR" sz="1600"/>
              <a:t>getter/setter </a:t>
            </a:r>
            <a:r>
              <a:rPr lang="ko-KR" altLang="en-US" sz="1600"/>
              <a:t>를 만드는 대신 프로퍼티라는 것을 이용하여서 좀 더 만들기 간단하게 해줍니다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프로퍼티는 안에 </a:t>
            </a:r>
            <a:r>
              <a:rPr lang="en-US" altLang="ko-KR" sz="1600"/>
              <a:t>get</a:t>
            </a:r>
            <a:r>
              <a:rPr lang="ko-KR" altLang="en-US" sz="1600"/>
              <a:t>과 </a:t>
            </a:r>
            <a:r>
              <a:rPr lang="en-US" altLang="ko-KR" sz="1600"/>
              <a:t>set</a:t>
            </a:r>
            <a:r>
              <a:rPr lang="ko-KR" altLang="en-US" sz="1600"/>
              <a:t>이라는 메서드를 가지고 있습니다</a:t>
            </a:r>
            <a:r>
              <a:rPr lang="en-US" altLang="ko-KR" sz="1600"/>
              <a:t>. </a:t>
            </a:r>
            <a:r>
              <a:rPr lang="ko-KR" altLang="en-US" sz="1600"/>
              <a:t>프로퍼티를 사용하려고 할 때는 </a:t>
            </a:r>
            <a:r>
              <a:rPr lang="en-US" altLang="ko-KR" sz="1600"/>
              <a:t>get</a:t>
            </a:r>
            <a:r>
              <a:rPr lang="ko-KR" altLang="en-US" sz="1600"/>
              <a:t>이 사용되고</a:t>
            </a:r>
            <a:r>
              <a:rPr lang="en-US" altLang="ko-KR" sz="1600"/>
              <a:t>, </a:t>
            </a:r>
            <a:r>
              <a:rPr lang="ko-KR" altLang="en-US" sz="1600"/>
              <a:t>값을 지정하려고 할 때는 </a:t>
            </a:r>
            <a:r>
              <a:rPr lang="en-US" altLang="ko-KR" sz="1600"/>
              <a:t>set</a:t>
            </a:r>
            <a:r>
              <a:rPr lang="ko-KR" altLang="en-US" sz="1600"/>
              <a:t>이 사용됩니다</a:t>
            </a:r>
            <a:r>
              <a:rPr lang="en-US" altLang="ko-KR" sz="1600"/>
              <a:t>. set</a:t>
            </a:r>
            <a:r>
              <a:rPr lang="ko-KR" altLang="en-US" sz="1600"/>
              <a:t>에는 </a:t>
            </a:r>
            <a:r>
              <a:rPr lang="en-US" altLang="ko-KR" sz="1600">
                <a:solidFill>
                  <a:srgbClr val="0070C0"/>
                </a:solidFill>
                <a:highlight>
                  <a:srgbClr val="C0C0C0"/>
                </a:highlight>
              </a:rPr>
              <a:t>value</a:t>
            </a:r>
            <a:r>
              <a:rPr lang="ko-KR" altLang="en-US" sz="1600"/>
              <a:t>라는 특별한 이름의 매개변수가 있는데</a:t>
            </a:r>
            <a:r>
              <a:rPr lang="en-US" altLang="ko-KR" sz="1600"/>
              <a:t>, </a:t>
            </a:r>
            <a:r>
              <a:rPr lang="ko-KR" altLang="en-US" sz="1600"/>
              <a:t>이는 지정해준 값을 의미합니다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둘 중 하나만 구현해 줄 수도 있으며</a:t>
            </a:r>
            <a:r>
              <a:rPr lang="en-US" altLang="ko-KR" sz="1600"/>
              <a:t>, get</a:t>
            </a:r>
            <a:r>
              <a:rPr lang="ko-KR" altLang="en-US" sz="1600"/>
              <a:t>만 구현한 경우는 읽기전용</a:t>
            </a:r>
            <a:r>
              <a:rPr lang="en-US" altLang="ko-KR" sz="1600"/>
              <a:t>, set</a:t>
            </a:r>
            <a:r>
              <a:rPr lang="ko-KR" altLang="en-US" sz="1600"/>
              <a:t>만 구현한 경우는 쓰기전용이 됩니다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en-US" altLang="ko-KR" sz="1600">
                <a:highlight>
                  <a:srgbClr val="C0C0C0"/>
                </a:highlight>
              </a:rPr>
              <a:t>get; set;</a:t>
            </a:r>
            <a:r>
              <a:rPr lang="en-US" altLang="ko-KR" sz="1600"/>
              <a:t> </a:t>
            </a:r>
            <a:r>
              <a:rPr lang="ko-KR" altLang="en-US" sz="1600"/>
              <a:t>과 같이 지정하면 기본 기능이 사용됩니다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고급 </a:t>
            </a:r>
            <a:r>
              <a:rPr lang="en-US" altLang="ko-KR"/>
              <a:t>– </a:t>
            </a:r>
            <a:r>
              <a:rPr lang="ko-KR" altLang="en-US"/>
              <a:t>프로퍼티</a:t>
            </a:r>
            <a:r>
              <a:rPr lang="en-US" altLang="ko-KR" sz="1800" b="0"/>
              <a:t>Property</a:t>
            </a:r>
            <a:endParaRPr lang="ko-KR" altLang="en-US" b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7C7301-00F8-4025-BEB4-5844963C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89" y="2440257"/>
            <a:ext cx="2229161" cy="17814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C0ABD-00B4-4FC3-8D58-E865F96AF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756" y="2692705"/>
            <a:ext cx="215295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다른 수업에서도 분명 캡슐화 같은걸 해줘야 한다는 건 공부했는데 왜 해야하는건지 모르겠나요</a:t>
            </a:r>
            <a:r>
              <a:rPr lang="en-US" altLang="ko-KR" sz="1600"/>
              <a:t>? </a:t>
            </a:r>
            <a:r>
              <a:rPr lang="ko-KR" altLang="en-US" sz="1600"/>
              <a:t>그 진정한 이유는 협업에서 있습니다</a:t>
            </a:r>
            <a:r>
              <a:rPr lang="en-US" altLang="ko-KR" sz="1600"/>
              <a:t>. </a:t>
            </a:r>
            <a:r>
              <a:rPr lang="ko-KR" altLang="en-US" sz="1600"/>
              <a:t>혼자 만들때야 자신이 만든 프로그램이니 실수할 일이 적지만</a:t>
            </a:r>
            <a:r>
              <a:rPr lang="en-US" altLang="ko-KR" sz="1600"/>
              <a:t>, </a:t>
            </a:r>
            <a:r>
              <a:rPr lang="ko-KR" altLang="en-US" sz="1600"/>
              <a:t>만약 여러 사람과 협업을 하고 있다면 다른 사람이 자신이 만든 클래스에 접근할 때 필드의 기능에 대해 </a:t>
            </a:r>
            <a:r>
              <a:rPr lang="ko-KR" altLang="en-US" sz="1600">
                <a:solidFill>
                  <a:srgbClr val="C00000"/>
                </a:solidFill>
              </a:rPr>
              <a:t>오해</a:t>
            </a:r>
            <a:r>
              <a:rPr lang="ko-KR" altLang="en-US" sz="1600"/>
              <a:t>하고 이상한 값을 대입해 버릴 수도 있기 때문에</a:t>
            </a:r>
            <a:r>
              <a:rPr lang="en-US" altLang="ko-KR" sz="1600"/>
              <a:t>, </a:t>
            </a:r>
            <a:r>
              <a:rPr lang="ko-KR" altLang="en-US" sz="1600"/>
              <a:t>따로 예외처리를 해주는 것입니다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예를 들어 방금 전 예제에서는 </a:t>
            </a:r>
            <a:r>
              <a:rPr lang="en-US" altLang="ko-KR" sz="1600"/>
              <a:t>UUID</a:t>
            </a:r>
            <a:r>
              <a:rPr lang="ko-KR" altLang="en-US" sz="1600"/>
              <a:t>라는 필드가 사용되었는데</a:t>
            </a:r>
            <a:r>
              <a:rPr lang="en-US" altLang="ko-KR" sz="1600"/>
              <a:t>, </a:t>
            </a:r>
            <a:r>
              <a:rPr lang="ko-KR" altLang="en-US" sz="1600"/>
              <a:t>이는 아이디와 비슷하게 식별자라는 뜻입니다</a:t>
            </a:r>
            <a:r>
              <a:rPr lang="en-US" altLang="ko-KR" sz="1600"/>
              <a:t>. </a:t>
            </a:r>
            <a:r>
              <a:rPr lang="ko-KR" altLang="en-US" sz="1600"/>
              <a:t>하지만 만약 이 필드의 뜻을 제대로 이해하지 못하고 닉네임같은걸 적는다면</a:t>
            </a:r>
            <a:r>
              <a:rPr lang="en-US" altLang="ko-KR" sz="1600"/>
              <a:t>? </a:t>
            </a:r>
            <a:r>
              <a:rPr lang="ko-KR" altLang="en-US" sz="1600"/>
              <a:t>원래 </a:t>
            </a:r>
            <a:r>
              <a:rPr lang="en-US" altLang="ko-KR" sz="1600"/>
              <a:t>username</a:t>
            </a:r>
            <a:r>
              <a:rPr lang="ko-KR" altLang="en-US" sz="1600"/>
              <a:t>같은 필드를 접근하려고 했었는데 자동완성이 잘못되었고</a:t>
            </a:r>
            <a:r>
              <a:rPr lang="en-US" altLang="ko-KR" sz="1600"/>
              <a:t>, </a:t>
            </a:r>
            <a:r>
              <a:rPr lang="ko-KR" altLang="en-US" sz="1600"/>
              <a:t>그걸 눈치채지 못했다면</a:t>
            </a:r>
            <a:r>
              <a:rPr lang="en-US" altLang="ko-KR" sz="1600"/>
              <a:t>?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불필요한 필드를 숨김으로써 클래스의 접근을 더 용이하게 해주며 실수를 방지하기도 합니다</a:t>
            </a:r>
            <a:r>
              <a:rPr lang="en-US" altLang="ko-KR" sz="1600"/>
              <a:t>. </a:t>
            </a:r>
            <a:r>
              <a:rPr lang="ko-KR" altLang="en-US" sz="1600"/>
              <a:t>앞으로 공부할 모호한 내용은 주로 협업을 염두해 두고 생긴 문법이 많기 때문에</a:t>
            </a:r>
            <a:r>
              <a:rPr lang="en-US" altLang="ko-KR" sz="1600"/>
              <a:t>, </a:t>
            </a:r>
            <a:r>
              <a:rPr lang="ko-KR" altLang="en-US" sz="1600"/>
              <a:t>사용법은 알겠는데 존재 이유를 알기 힘든 개념들은 한번 협업의 관점으로 생각해 보세요</a:t>
            </a:r>
            <a:r>
              <a:rPr lang="en-US" altLang="ko-KR" sz="1600"/>
              <a:t>! </a:t>
            </a:r>
            <a:r>
              <a:rPr lang="ko-KR" altLang="en-US" sz="1600"/>
              <a:t>또</a:t>
            </a:r>
            <a:r>
              <a:rPr lang="en-US" altLang="ko-KR" sz="1600"/>
              <a:t>, </a:t>
            </a:r>
            <a:r>
              <a:rPr lang="ko-KR" altLang="en-US" sz="1600"/>
              <a:t>아무리 자신이 작성한 코드라도 한달 뒤</a:t>
            </a:r>
            <a:r>
              <a:rPr lang="en-US" altLang="ko-KR" sz="1600"/>
              <a:t>, 1</a:t>
            </a:r>
            <a:r>
              <a:rPr lang="ko-KR" altLang="en-US" sz="1600"/>
              <a:t>년 뒤에도 완벽하게 다룰 리 없기 때문에 실수 방지와 개발 편의성은 유지보수 측면에서 매우 중요합니다</a:t>
            </a:r>
            <a:r>
              <a:rPr lang="en-US" altLang="ko-KR" sz="1600"/>
              <a:t>!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Q. </a:t>
            </a:r>
            <a:r>
              <a:rPr lang="ko-KR" altLang="en-US"/>
              <a:t>캡슐화는 왜 하는 건가요</a:t>
            </a:r>
            <a:r>
              <a:rPr lang="en-US" altLang="ko-KR"/>
              <a:t>?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75041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ko-KR" altLang="en-US" sz="1600"/>
              <a:t> 파일을 관리하기 위해 폴더를 만드는 것처럼</a:t>
            </a:r>
            <a:r>
              <a:rPr lang="en-US" altLang="ko-KR" sz="1600"/>
              <a:t>, </a:t>
            </a:r>
            <a:r>
              <a:rPr lang="ko-KR" altLang="en-US" sz="1600"/>
              <a:t>클래스를 관리하기 위해 생긴 것이 네임스페이스입니다</a:t>
            </a:r>
            <a:r>
              <a:rPr lang="en-US" altLang="ko-KR" sz="1600"/>
              <a:t>. C#</a:t>
            </a:r>
            <a:r>
              <a:rPr lang="ko-KR" altLang="en-US" sz="1600"/>
              <a:t>에는 약 </a:t>
            </a:r>
            <a:r>
              <a:rPr lang="en-US" altLang="ko-KR" sz="1600"/>
              <a:t>11,000 </a:t>
            </a:r>
            <a:r>
              <a:rPr lang="ko-KR" altLang="en-US" sz="1600"/>
              <a:t>개의 클래스가 있는데</a:t>
            </a:r>
            <a:r>
              <a:rPr lang="en-US" altLang="ko-KR" sz="1600"/>
              <a:t>, </a:t>
            </a:r>
            <a:r>
              <a:rPr lang="ko-KR" altLang="en-US" sz="1600"/>
              <a:t>이걸 아무 때나 다 사용할 수 있게 하면 필요도 없는게 자꾸 자동완성되고</a:t>
            </a:r>
            <a:r>
              <a:rPr lang="en-US" altLang="ko-KR" sz="1600"/>
              <a:t>… </a:t>
            </a:r>
            <a:r>
              <a:rPr lang="ko-KR" altLang="en-US" sz="1600"/>
              <a:t>뭐가 뭔지도 모르겠고</a:t>
            </a:r>
            <a:r>
              <a:rPr lang="en-US" altLang="ko-KR" sz="1600"/>
              <a:t>… </a:t>
            </a:r>
            <a:r>
              <a:rPr lang="ko-KR" altLang="en-US" sz="1600"/>
              <a:t>무엇보다</a:t>
            </a:r>
            <a:r>
              <a:rPr lang="en-US" altLang="ko-KR" sz="1600"/>
              <a:t>, </a:t>
            </a:r>
            <a:r>
              <a:rPr lang="ko-KR" altLang="en-US" sz="1600"/>
              <a:t>내가 만든 클래스의 이름이 다른 사람이 만든 클래스의 이름과 같다면 오류가 생길 수 있죠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네임스페이스는 이렇게 간단하게 사용할 수 있습니다</a:t>
            </a:r>
            <a:r>
              <a:rPr lang="en-US" altLang="ko-KR" sz="1600"/>
              <a:t>! </a:t>
            </a:r>
            <a:r>
              <a:rPr lang="ko-KR" altLang="en-US" sz="1600"/>
              <a:t>이제 다른 네임스페이스에서 제가 만든 </a:t>
            </a:r>
            <a:r>
              <a:rPr lang="en-US" altLang="ko-KR" sz="1600"/>
              <a:t>MyScript</a:t>
            </a:r>
            <a:r>
              <a:rPr lang="ko-KR" altLang="en-US" sz="1600"/>
              <a:t>를 접근하는 방법은 </a:t>
            </a:r>
            <a:r>
              <a:rPr lang="en-US" altLang="ko-KR" sz="1600"/>
              <a:t>2</a:t>
            </a:r>
            <a:r>
              <a:rPr lang="ko-KR" altLang="en-US" sz="1600"/>
              <a:t>가지인데</a:t>
            </a:r>
            <a:r>
              <a:rPr lang="en-US" altLang="ko-KR" sz="1600"/>
              <a:t>, Com.Raon.Project.MyScript </a:t>
            </a:r>
            <a:r>
              <a:rPr lang="ko-KR" altLang="en-US" sz="1600"/>
              <a:t>처럼 하는 방법이 있고 위에 </a:t>
            </a:r>
            <a:r>
              <a:rPr lang="en-US" altLang="ko-KR" sz="1600">
                <a:highlight>
                  <a:srgbClr val="C0C0C0"/>
                </a:highlight>
              </a:rPr>
              <a:t>using Com.Raon.Project; </a:t>
            </a:r>
            <a:r>
              <a:rPr lang="ko-KR" altLang="en-US" sz="1600"/>
              <a:t>를 작성하여 </a:t>
            </a:r>
            <a:r>
              <a:rPr lang="en-US" altLang="ko-KR" sz="1600"/>
              <a:t>MyScript</a:t>
            </a:r>
            <a:r>
              <a:rPr lang="ko-KR" altLang="en-US" sz="1600"/>
              <a:t>를 사용하는 방법이 있습니다</a:t>
            </a:r>
            <a:r>
              <a:rPr lang="en-US" altLang="ko-KR" sz="1600"/>
              <a:t>. </a:t>
            </a:r>
            <a:r>
              <a:rPr lang="ko-KR" altLang="en-US" sz="1600"/>
              <a:t>설마 위에처럼 하지는 않으시겠죠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추가 </a:t>
            </a:r>
            <a:r>
              <a:rPr lang="en-US" altLang="ko-KR"/>
              <a:t>- </a:t>
            </a:r>
            <a:r>
              <a:rPr lang="ko-KR" altLang="en-US"/>
              <a:t>네임스페이스</a:t>
            </a:r>
            <a:r>
              <a:rPr lang="en-US" altLang="ko-KR"/>
              <a:t>, using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A4892E-B69E-44A7-B2F8-3D208421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96" y="2866331"/>
            <a:ext cx="316274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3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제가 하나의 멋진 클래스를 만들었습니다</a:t>
            </a:r>
            <a:r>
              <a:rPr lang="en-US" altLang="ko-KR" sz="1600"/>
              <a:t>. </a:t>
            </a:r>
            <a:r>
              <a:rPr lang="ko-KR" altLang="en-US" sz="1600"/>
              <a:t>이 클래스는 버블</a:t>
            </a:r>
            <a:r>
              <a:rPr lang="en-US" altLang="ko-KR" sz="1600"/>
              <a:t>, </a:t>
            </a:r>
            <a:r>
              <a:rPr lang="ko-KR" altLang="en-US" sz="1600"/>
              <a:t>선택</a:t>
            </a:r>
            <a:r>
              <a:rPr lang="en-US" altLang="ko-KR" sz="1600"/>
              <a:t>, </a:t>
            </a:r>
            <a:r>
              <a:rPr lang="ko-KR" altLang="en-US" sz="1600"/>
              <a:t>삽입</a:t>
            </a:r>
            <a:r>
              <a:rPr lang="en-US" altLang="ko-KR" sz="1600"/>
              <a:t>, </a:t>
            </a:r>
            <a:r>
              <a:rPr lang="ko-KR" altLang="en-US" sz="1600"/>
              <a:t>병합</a:t>
            </a:r>
            <a:r>
              <a:rPr lang="en-US" altLang="ko-KR" sz="1600"/>
              <a:t>, </a:t>
            </a:r>
            <a:r>
              <a:rPr lang="ko-KR" altLang="en-US" sz="1600"/>
              <a:t>힙</a:t>
            </a:r>
            <a:r>
              <a:rPr lang="en-US" altLang="ko-KR" sz="1600"/>
              <a:t>, </a:t>
            </a:r>
            <a:r>
              <a:rPr lang="ko-KR" altLang="en-US" sz="1600"/>
              <a:t>퀵</a:t>
            </a:r>
            <a:r>
              <a:rPr lang="en-US" altLang="ko-KR" sz="1600"/>
              <a:t>… </a:t>
            </a:r>
            <a:r>
              <a:rPr lang="ko-KR" altLang="en-US" sz="1600"/>
              <a:t>무려 </a:t>
            </a:r>
            <a:r>
              <a:rPr lang="en-US" altLang="ko-KR" sz="1600"/>
              <a:t>6</a:t>
            </a:r>
            <a:r>
              <a:rPr lang="ko-KR" altLang="en-US" sz="1600"/>
              <a:t>가지의 정렬 방법을 지원합니다</a:t>
            </a:r>
            <a:r>
              <a:rPr lang="en-US" altLang="ko-KR" sz="1600"/>
              <a:t>! </a:t>
            </a:r>
            <a:r>
              <a:rPr lang="ko-KR" altLang="en-US" sz="1600"/>
              <a:t>다들 마음껏 사용하세요</a:t>
            </a:r>
            <a:r>
              <a:rPr lang="en-US" altLang="ko-KR" sz="1600"/>
              <a:t>!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어</a:t>
            </a:r>
            <a:r>
              <a:rPr lang="en-US" altLang="ko-KR" sz="1600"/>
              <a:t>? float </a:t>
            </a:r>
            <a:r>
              <a:rPr lang="ko-KR" altLang="en-US" sz="1600"/>
              <a:t>타입을 쓰시겠다고요</a:t>
            </a:r>
            <a:r>
              <a:rPr lang="en-US" altLang="ko-KR" sz="1600"/>
              <a:t>? </a:t>
            </a:r>
            <a:r>
              <a:rPr lang="ko-KR" altLang="en-US" sz="1600"/>
              <a:t>그런데 이 메서드들은 </a:t>
            </a:r>
            <a:r>
              <a:rPr lang="en-US" altLang="ko-KR" sz="1600"/>
              <a:t>int </a:t>
            </a:r>
            <a:r>
              <a:rPr lang="ko-KR" altLang="en-US" sz="1600"/>
              <a:t>타입인데</a:t>
            </a:r>
            <a:r>
              <a:rPr lang="en-US" altLang="ko-KR" sz="1600"/>
              <a:t>… </a:t>
            </a:r>
            <a:r>
              <a:rPr lang="ko-KR" altLang="en-US" sz="1600"/>
              <a:t>어쩔수 없네요</a:t>
            </a:r>
            <a:r>
              <a:rPr lang="en-US" altLang="ko-KR" sz="1600"/>
              <a:t>, float</a:t>
            </a:r>
            <a:r>
              <a:rPr lang="ko-KR" altLang="en-US" sz="1600"/>
              <a:t>형을 지원하는 클래스</a:t>
            </a:r>
            <a:r>
              <a:rPr lang="en-US" altLang="ko-KR" sz="1600"/>
              <a:t>, double</a:t>
            </a:r>
            <a:r>
              <a:rPr lang="ko-KR" altLang="en-US" sz="1600"/>
              <a:t>형을 지원하는</a:t>
            </a:r>
            <a:r>
              <a:rPr lang="en-US" altLang="ko-KR" sz="1600"/>
              <a:t> </a:t>
            </a:r>
            <a:r>
              <a:rPr lang="ko-KR" altLang="en-US" sz="1600"/>
              <a:t>클래스</a:t>
            </a:r>
            <a:r>
              <a:rPr lang="en-US" altLang="ko-KR" sz="1600"/>
              <a:t>, char</a:t>
            </a:r>
            <a:r>
              <a:rPr lang="ko-KR" altLang="en-US" sz="1600"/>
              <a:t>형을 지원하는 클래스까지 다 만들겠습니다</a:t>
            </a:r>
            <a:r>
              <a:rPr lang="en-US" altLang="ko-KR" sz="1600"/>
              <a:t>!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네</a:t>
            </a:r>
            <a:r>
              <a:rPr lang="en-US" altLang="ko-KR" sz="1600"/>
              <a:t>? </a:t>
            </a:r>
            <a:r>
              <a:rPr lang="ko-KR" altLang="en-US" sz="1600"/>
              <a:t>만들어 오신 </a:t>
            </a:r>
            <a:r>
              <a:rPr lang="en-US" altLang="ko-KR" sz="1600"/>
              <a:t>MyClass </a:t>
            </a:r>
            <a:r>
              <a:rPr lang="ko-KR" altLang="en-US" sz="1600"/>
              <a:t>타입을 정렬하게 해달라고요</a:t>
            </a:r>
            <a:r>
              <a:rPr lang="en-US" altLang="ko-KR" sz="1600"/>
              <a:t>? …</a:t>
            </a:r>
            <a:r>
              <a:rPr lang="ko-KR" altLang="en-US" sz="1600"/>
              <a:t>니가 하세요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위와 같은 불상사를 막기 위해 만들어진 기능이 바로 제네릭</a:t>
            </a:r>
            <a:r>
              <a:rPr lang="en-US" altLang="ko-KR" sz="1600"/>
              <a:t>Generic </a:t>
            </a:r>
            <a:r>
              <a:rPr lang="ko-KR" altLang="en-US" sz="1600"/>
              <a:t>프로그래밍입니다</a:t>
            </a:r>
            <a:r>
              <a:rPr lang="en-US" altLang="ko-KR" sz="1600"/>
              <a:t>. </a:t>
            </a:r>
            <a:r>
              <a:rPr lang="ko-KR" altLang="en-US" sz="1600"/>
              <a:t>클래스를 선언할 때</a:t>
            </a:r>
            <a:r>
              <a:rPr lang="en-US" altLang="ko-KR" sz="1600"/>
              <a:t>, </a:t>
            </a:r>
            <a:r>
              <a:rPr lang="ko-KR" altLang="en-US" sz="1600"/>
              <a:t>원하는 타입을 적어주면 지정해준 클래스의 요소들이 해당 타입으로 변하는 신기한 방법이죠</a:t>
            </a:r>
            <a:r>
              <a:rPr lang="en-US" altLang="ko-KR" sz="1600"/>
              <a:t>. </a:t>
            </a:r>
            <a:r>
              <a:rPr lang="ko-KR" altLang="en-US" sz="1600"/>
              <a:t>원하는 만큼 타입을 늘려줄 수도 있습니다</a:t>
            </a:r>
            <a:r>
              <a:rPr lang="en-US" altLang="ko-KR" sz="1600"/>
              <a:t>! Entity&lt;T, U, V, …&gt;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제네릭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E31E0F-9218-423B-B416-AE8ACADC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08" y="4717328"/>
            <a:ext cx="2248214" cy="1590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16CF91-41AA-4B53-8B56-DDD3B48D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38" y="5131723"/>
            <a:ext cx="347711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ko-KR" altLang="en-US" sz="1600"/>
              <a:t> 제네릭이라고 아무 타입이나 받지 않고</a:t>
            </a:r>
            <a:r>
              <a:rPr lang="en-US" altLang="ko-KR" sz="1600"/>
              <a:t>, </a:t>
            </a:r>
            <a:r>
              <a:rPr lang="ko-KR" altLang="en-US" sz="1600"/>
              <a:t>지정한 타입에 속하는 타입들만 받도록 제약할 수도 있습니다</a:t>
            </a:r>
            <a:r>
              <a:rPr lang="en-US" altLang="ko-KR" sz="1600"/>
              <a:t>. </a:t>
            </a:r>
            <a:r>
              <a:rPr lang="ko-KR" altLang="en-US" sz="1600"/>
              <a:t>아래는 다른 </a:t>
            </a:r>
            <a:r>
              <a:rPr lang="en-US" altLang="ko-KR" sz="1600"/>
              <a:t>C# </a:t>
            </a:r>
            <a:r>
              <a:rPr lang="ko-KR" altLang="en-US" sz="1600"/>
              <a:t>강좌에서 가져온 제약의 예입니다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제네릭 타입제약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BFE47-719D-4602-93CF-46BF7A28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922" y="3186942"/>
            <a:ext cx="506548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T는 Value 타입</a:t>
            </a:r>
            <a:endParaRPr lang="en-US" altLang="ko-KR" sz="90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T는 Reference 타입</a:t>
            </a:r>
            <a:endParaRPr lang="en-US" altLang="ko-KR" sz="90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endParaRPr lang="en-US" altLang="ko-KR" sz="90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T는 디폴트 생성자를 가져야 함</a:t>
            </a:r>
            <a:endParaRPr lang="en-US" altLang="ko-KR" sz="90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T는 MyBase의 파생클래스이어야 함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MyBase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T는 IComparable 인터페이스를 가져야 함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IComparable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좀 더 복잡한 제약들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EmployeeList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IEmployee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IComparable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&lt;T&gt;,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// 복수 타입 파라미터 제약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&lt;T, U</a:t>
            </a: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 : 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7B620A-93D4-449A-8E47-91F41FDF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867" y="1525600"/>
            <a:ext cx="4935133" cy="4680800"/>
          </a:xfrm>
        </p:spPr>
        <p:txBody>
          <a:bodyPr/>
          <a:lstStyle/>
          <a:p>
            <a:pPr>
              <a:buSzPct val="100000"/>
              <a:buFont typeface="+mj-lt"/>
              <a:buAutoNum type="arabicPeriod"/>
            </a:pPr>
            <a:r>
              <a:rPr lang="ko-KR" altLang="en-US" sz="2000"/>
              <a:t>변수</a:t>
            </a:r>
            <a:r>
              <a:rPr lang="en-US" altLang="ko-KR" sz="2000"/>
              <a:t>, </a:t>
            </a:r>
            <a:r>
              <a:rPr lang="ko-KR" altLang="en-US" sz="2000"/>
              <a:t>연산자</a:t>
            </a: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2000"/>
              <a:t>조건문</a:t>
            </a: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2000" err="1"/>
              <a:t>반복문</a:t>
            </a: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endParaRPr lang="en-US" altLang="ko-KR" sz="2000"/>
          </a:p>
          <a:p>
            <a:pPr>
              <a:buSzPct val="100000"/>
              <a:buFont typeface="+mj-lt"/>
              <a:buAutoNum type="arabicPeriod"/>
            </a:pPr>
            <a:r>
              <a:rPr lang="ko-KR" altLang="en-US" sz="2000"/>
              <a:t>배열</a:t>
            </a:r>
            <a:endParaRPr lang="en-US" altLang="ko-KR" sz="2000"/>
          </a:p>
          <a:p>
            <a:pPr marL="237061" indent="0">
              <a:buNone/>
            </a:pPr>
            <a:endParaRPr lang="en-US" altLang="ko-KR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614FEE68-B14A-44C4-9BEC-1F13EA9B7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09E46CCD-4BF6-43E7-A3F7-355425187E44}"/>
              </a:ext>
            </a:extLst>
          </p:cNvPr>
          <p:cNvSpPr txBox="1">
            <a:spLocks/>
          </p:cNvSpPr>
          <p:nvPr/>
        </p:nvSpPr>
        <p:spPr>
          <a:xfrm>
            <a:off x="6096000" y="1525600"/>
            <a:ext cx="4935133" cy="46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72524" algn="l" rtl="0" eaLnBrk="1" latin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Roboto Condensed Light"/>
              </a:defRPr>
            </a:lvl1pPr>
            <a:lvl2pPr marL="1219170" marR="0" lvl="1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828754" marR="0" lvl="2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2438339" marR="0" lvl="3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3047924" marR="0" lvl="4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3657509" marR="0" lvl="5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4267093" marR="0" lvl="6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4876678" marR="0" lvl="7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5486263" marR="0" lvl="8" indent="-406390" algn="l" rtl="0" eaLnBrk="1" latinLnBrk="1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rgbClr val="000000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b="1"/>
              <a:t>메서드</a:t>
            </a: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b="1"/>
              <a:t>클래스</a:t>
            </a: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b="1"/>
              <a:t>제네릭</a:t>
            </a:r>
            <a:r>
              <a:rPr lang="en-US" altLang="ko-KR" sz="2000" b="1"/>
              <a:t>, </a:t>
            </a:r>
            <a:r>
              <a:rPr lang="ko-KR" altLang="en-US" sz="2000" b="1"/>
              <a:t>컬렉션</a:t>
            </a: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endParaRPr lang="en-US" altLang="ko-KR" sz="2000" b="1"/>
          </a:p>
          <a:p>
            <a:pPr>
              <a:buSzPct val="100000"/>
              <a:buFont typeface="+mj-lt"/>
              <a:buAutoNum type="arabicPeriod" startAt="5"/>
            </a:pPr>
            <a:r>
              <a:rPr lang="ko-KR" altLang="en-US" sz="2000" b="1"/>
              <a:t>추상 클래스</a:t>
            </a:r>
            <a:r>
              <a:rPr lang="en-US" altLang="ko-KR" sz="2000" b="1"/>
              <a:t>, </a:t>
            </a:r>
            <a:r>
              <a:rPr lang="ko-KR" altLang="en-US" sz="2000" b="1"/>
              <a:t>인터페이스</a:t>
            </a:r>
            <a:endParaRPr lang="en-US" altLang="ko-KR" sz="1600" b="1"/>
          </a:p>
        </p:txBody>
      </p:sp>
    </p:spTree>
    <p:extLst>
      <p:ext uri="{BB962C8B-B14F-4D97-AF65-F5344CB8AC3E}">
        <p14:creationId xmlns:p14="http://schemas.microsoft.com/office/powerpoint/2010/main" val="367870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System.Collections.Generic </a:t>
            </a:r>
            <a:r>
              <a:rPr lang="ko-KR" altLang="en-US" sz="1600"/>
              <a:t>네임스페이스 안에 존재하는 여러가지 자료구조들로</a:t>
            </a:r>
            <a:r>
              <a:rPr lang="en-US" altLang="ko-KR" sz="1600"/>
              <a:t>, </a:t>
            </a:r>
            <a:r>
              <a:rPr lang="ko-KR" altLang="en-US" sz="1600"/>
              <a:t>스크립트를 처음 생성하면 기본으로 적히는 것이기도 합니다</a:t>
            </a:r>
            <a:r>
              <a:rPr lang="en-US" altLang="ko-KR" sz="1600"/>
              <a:t>. List&lt;T&gt;, Dictionary&lt;T, U&gt;, LinkedList&lt;T&gt; </a:t>
            </a:r>
            <a:r>
              <a:rPr lang="ko-KR" altLang="en-US" sz="1600"/>
              <a:t>와 같은 다양한 자료 구조들이 존재하며</a:t>
            </a:r>
            <a:r>
              <a:rPr lang="en-US" altLang="ko-KR" sz="1600"/>
              <a:t>, </a:t>
            </a:r>
            <a:r>
              <a:rPr lang="ko-KR" altLang="en-US" sz="1600"/>
              <a:t>동적 배열인 </a:t>
            </a:r>
            <a:r>
              <a:rPr lang="en-US" altLang="ko-KR" sz="1600"/>
              <a:t>List</a:t>
            </a:r>
            <a:r>
              <a:rPr lang="ko-KR" altLang="en-US" sz="1600"/>
              <a:t>와 딕셔너리인 </a:t>
            </a:r>
            <a:r>
              <a:rPr lang="en-US" altLang="ko-KR" sz="1600"/>
              <a:t>Dictionary</a:t>
            </a:r>
            <a:r>
              <a:rPr lang="ko-KR" altLang="en-US" sz="1600"/>
              <a:t>를 가장 많이 사용합니다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이 주제는 완벽히 설명하려면 길어지기 때문에 사용해보고 싶은 분은 직접 조사해보시거나</a:t>
            </a:r>
            <a:r>
              <a:rPr lang="en-US" altLang="ko-KR" sz="1600"/>
              <a:t>, </a:t>
            </a:r>
            <a:r>
              <a:rPr lang="ko-KR" altLang="en-US" sz="1600"/>
              <a:t>질문해주시길 바랍니다</a:t>
            </a:r>
            <a:r>
              <a:rPr lang="en-US" altLang="ko-KR" sz="1600"/>
              <a:t>. </a:t>
            </a:r>
            <a:r>
              <a:rPr lang="ko-KR" altLang="en-US" sz="1600"/>
              <a:t>참고로 말씀드리면 사용하기 매우 간편합니다</a:t>
            </a:r>
            <a:r>
              <a:rPr lang="en-US" altLang="ko-KR" sz="1600"/>
              <a:t>. </a:t>
            </a:r>
            <a:r>
              <a:rPr lang="ko-KR" altLang="en-US" sz="1600"/>
              <a:t>다른 언어의 경험이 있다면 아무런 자료를 찾아보지 않고도 사용할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물론 제네릭이 아닌 컬렉션도 존재하고</a:t>
            </a:r>
            <a:r>
              <a:rPr lang="en-US" altLang="ko-KR" sz="1600"/>
              <a:t>, </a:t>
            </a:r>
            <a:r>
              <a:rPr lang="ko-KR" altLang="en-US" sz="1600"/>
              <a:t>이 컬렉션들은 </a:t>
            </a:r>
            <a:r>
              <a:rPr lang="en-US" altLang="ko-KR" sz="1600"/>
              <a:t>Object(</a:t>
            </a:r>
            <a:r>
              <a:rPr lang="ko-KR" altLang="en-US" sz="1600"/>
              <a:t>객체</a:t>
            </a:r>
            <a:r>
              <a:rPr lang="en-US" altLang="ko-KR" sz="1600"/>
              <a:t>) </a:t>
            </a:r>
            <a:r>
              <a:rPr lang="ko-KR" altLang="en-US" sz="1600"/>
              <a:t>타입</a:t>
            </a:r>
            <a:r>
              <a:rPr lang="en-US" altLang="ko-KR" sz="1600"/>
              <a:t>, </a:t>
            </a:r>
            <a:r>
              <a:rPr lang="ko-KR" altLang="en-US" sz="1600"/>
              <a:t>즉 모든 타입을 다 받기 때문에 매우 비효율적입니다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제네릭 컬렉션</a:t>
            </a:r>
          </a:p>
        </p:txBody>
      </p:sp>
    </p:spTree>
    <p:extLst>
      <p:ext uri="{BB962C8B-B14F-4D97-AF65-F5344CB8AC3E}">
        <p14:creationId xmlns:p14="http://schemas.microsoft.com/office/powerpoint/2010/main" val="6904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같은 이름인데</a:t>
            </a:r>
            <a:r>
              <a:rPr lang="en-US" altLang="ko-KR" sz="1600"/>
              <a:t>, </a:t>
            </a:r>
            <a:r>
              <a:rPr lang="ko-KR" altLang="en-US" sz="1600"/>
              <a:t>다른 매개변수를 가지는 메서드들을 만드는 것을 메서드 오버로딩이라고 합니다</a:t>
            </a:r>
            <a:r>
              <a:rPr lang="en-US" altLang="ko-KR" sz="1600"/>
              <a:t>. </a:t>
            </a:r>
            <a:r>
              <a:rPr lang="ko-KR" altLang="en-US" sz="1600"/>
              <a:t>이 경우</a:t>
            </a:r>
            <a:r>
              <a:rPr lang="en-US" altLang="ko-KR" sz="1600"/>
              <a:t>, </a:t>
            </a:r>
            <a:r>
              <a:rPr lang="ko-KR" altLang="en-US" sz="1600"/>
              <a:t>해당 메서드를 호출할 때 매개변수의 타입과 개수가 동일한 메서드가 호출됩니다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예제는 위와 같이 만들었지만</a:t>
            </a:r>
            <a:r>
              <a:rPr lang="en-US" altLang="ko-KR" sz="1600"/>
              <a:t>, </a:t>
            </a:r>
            <a:r>
              <a:rPr lang="ko-KR" altLang="en-US" sz="1600"/>
              <a:t>대부분 위와 같이 프로그래밍해야할 상황이 올 경우 주로 제네릭 프로그래밍을 합니다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 오버로딩</a:t>
            </a:r>
            <a:r>
              <a:rPr lang="en-US" altLang="ko-KR" sz="1800" b="0"/>
              <a:t>overloading</a:t>
            </a:r>
            <a:endParaRPr lang="ko-KR" altLang="en-US" b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6104D-155E-47FB-B169-4B2952A55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2787200"/>
            <a:ext cx="4210638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오버로딩과 이름은 비슷하지만 뜻은 다른 이 문법은</a:t>
            </a:r>
            <a:r>
              <a:rPr lang="en-US" altLang="ko-KR" sz="1600"/>
              <a:t>, </a:t>
            </a:r>
            <a:r>
              <a:rPr lang="ko-KR" altLang="en-US" sz="1600"/>
              <a:t>다른 클래스로부터 상속받았을 때 상속받은 클래스에 있던 메서드의 내용을 재정의할 때 사용됩니다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예를 들어</a:t>
            </a:r>
            <a:r>
              <a:rPr lang="en-US" altLang="ko-KR" sz="1600"/>
              <a:t>, </a:t>
            </a:r>
            <a:r>
              <a:rPr lang="ko-KR" altLang="en-US" sz="1600"/>
              <a:t>부모 클래스에 필드의 내용들을 출력하는 </a:t>
            </a:r>
            <a:r>
              <a:rPr lang="en-US" altLang="ko-KR" sz="1600"/>
              <a:t>Print() </a:t>
            </a:r>
            <a:r>
              <a:rPr lang="ko-KR" altLang="en-US" sz="1600"/>
              <a:t>라는 메서드가 있었다고 할 때</a:t>
            </a:r>
            <a:r>
              <a:rPr lang="en-US" altLang="ko-KR" sz="1600"/>
              <a:t>, </a:t>
            </a:r>
            <a:r>
              <a:rPr lang="ko-KR" altLang="en-US" sz="1600"/>
              <a:t>자식 클래스에서는 필드가 더 늘어나 해당 메서드가 자신과 맞지 않아 </a:t>
            </a:r>
            <a:r>
              <a:rPr lang="en-US" altLang="ko-KR" sz="1600"/>
              <a:t>Print() </a:t>
            </a:r>
            <a:r>
              <a:rPr lang="ko-KR" altLang="en-US" sz="1600"/>
              <a:t>메서드를 다시 만드는 것입니다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같은 메서드 이름과 함께 앞에 </a:t>
            </a:r>
            <a:r>
              <a:rPr lang="en-US" altLang="ko-KR" sz="1600">
                <a:highlight>
                  <a:srgbClr val="C0C0C0"/>
                </a:highlight>
              </a:rPr>
              <a:t>override</a:t>
            </a:r>
            <a:r>
              <a:rPr lang="en-US" altLang="ko-KR" sz="1600"/>
              <a:t> </a:t>
            </a:r>
            <a:r>
              <a:rPr lang="ko-KR" altLang="en-US" sz="1600"/>
              <a:t>라는 키워드를 붙여주면 끝이 나는데</a:t>
            </a:r>
            <a:r>
              <a:rPr lang="en-US" altLang="ko-KR" sz="1600"/>
              <a:t>, </a:t>
            </a:r>
            <a:r>
              <a:rPr lang="ko-KR" altLang="en-US" sz="1600"/>
              <a:t>타 언어와 다른점은 부모 클래스의 해당 메서드에 무조건 </a:t>
            </a:r>
            <a:r>
              <a:rPr lang="en-US" altLang="ko-KR" sz="1600">
                <a:highlight>
                  <a:srgbClr val="C0C0C0"/>
                </a:highlight>
              </a:rPr>
              <a:t>virtual</a:t>
            </a:r>
            <a:r>
              <a:rPr lang="en-US" altLang="ko-KR" sz="1600"/>
              <a:t> </a:t>
            </a:r>
            <a:r>
              <a:rPr lang="ko-KR" altLang="en-US" sz="1600"/>
              <a:t>이라는 키워드가 있어야 한다는 점입니다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그런데 </a:t>
            </a:r>
            <a:r>
              <a:rPr lang="en-US" altLang="ko-KR" sz="1600">
                <a:highlight>
                  <a:srgbClr val="C0C0C0"/>
                </a:highlight>
              </a:rPr>
              <a:t>new</a:t>
            </a:r>
            <a:r>
              <a:rPr lang="en-US" altLang="ko-KR" sz="1600"/>
              <a:t> </a:t>
            </a:r>
            <a:r>
              <a:rPr lang="ko-KR" altLang="en-US" sz="1600"/>
              <a:t>키워드를 사용해서도 오버라이딩을 할 수 있습니다</a:t>
            </a:r>
            <a:r>
              <a:rPr lang="en-US" altLang="ko-KR" sz="1600"/>
              <a:t>. override</a:t>
            </a:r>
            <a:r>
              <a:rPr lang="ko-KR" altLang="en-US" sz="1600"/>
              <a:t>와의 차이점은</a:t>
            </a:r>
            <a:r>
              <a:rPr lang="en-US" altLang="ko-KR" sz="1600"/>
              <a:t>, base </a:t>
            </a:r>
            <a:r>
              <a:rPr lang="ko-KR" altLang="en-US" sz="1600"/>
              <a:t>문으로 </a:t>
            </a:r>
            <a:r>
              <a:rPr lang="en-US" altLang="ko-KR" sz="1600"/>
              <a:t>override</a:t>
            </a:r>
            <a:r>
              <a:rPr lang="ko-KR" altLang="en-US" sz="1600"/>
              <a:t>한 부모 클래스의 메서드를 사용할 수 있냐 없냐의 차이입니다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 오버라이딩</a:t>
            </a:r>
            <a:r>
              <a:rPr lang="en-US" altLang="ko-KR" sz="1800" b="0"/>
              <a:t>overriding</a:t>
            </a: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1291743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모두가 기대하지 않던 순간이 왔습니다</a:t>
            </a:r>
            <a:r>
              <a:rPr lang="en-US" altLang="ko-KR" sz="1600"/>
              <a:t>. </a:t>
            </a:r>
            <a:r>
              <a:rPr lang="ko-KR" altLang="en-US" sz="1600"/>
              <a:t>바로 추상 클래스와 인터페이스죠</a:t>
            </a:r>
            <a:r>
              <a:rPr lang="en-US" altLang="ko-KR" sz="1600"/>
              <a:t>! </a:t>
            </a:r>
            <a:r>
              <a:rPr lang="ko-KR" altLang="en-US" sz="1600"/>
              <a:t>게임개발에 있어서 크게 중요한 개념은 아니지만</a:t>
            </a:r>
            <a:r>
              <a:rPr lang="en-US" altLang="ko-KR" sz="1600"/>
              <a:t>, </a:t>
            </a:r>
            <a:r>
              <a:rPr lang="ko-KR" altLang="en-US" sz="1600"/>
              <a:t>한번 간단하게 짚고 넘어가겠습니다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class </a:t>
            </a:r>
            <a:r>
              <a:rPr lang="ko-KR" altLang="en-US" sz="1600"/>
              <a:t>키워드 앞에 </a:t>
            </a:r>
            <a:r>
              <a:rPr lang="en-US" altLang="ko-KR" sz="1600"/>
              <a:t>abstract </a:t>
            </a:r>
            <a:r>
              <a:rPr lang="ko-KR" altLang="en-US" sz="1600"/>
              <a:t>키워드를 붙이면 이 클래스는 추상 클래스가 되며</a:t>
            </a:r>
            <a:r>
              <a:rPr lang="en-US" altLang="ko-KR" sz="1600"/>
              <a:t>, </a:t>
            </a:r>
            <a:r>
              <a:rPr lang="ko-KR" altLang="en-US" sz="1600"/>
              <a:t>객체를 생성할 수 없습니다</a:t>
            </a:r>
            <a:r>
              <a:rPr lang="en-US" altLang="ko-KR" sz="1600"/>
              <a:t>. </a:t>
            </a:r>
            <a:r>
              <a:rPr lang="ko-KR" altLang="en-US" sz="1600"/>
              <a:t>또</a:t>
            </a:r>
            <a:r>
              <a:rPr lang="en-US" altLang="ko-KR" sz="1600"/>
              <a:t>, </a:t>
            </a:r>
            <a:r>
              <a:rPr lang="ko-KR" altLang="en-US" sz="1600"/>
              <a:t>추상 클래스에는 추상 메서드가 존재하는데</a:t>
            </a:r>
            <a:r>
              <a:rPr lang="en-US" altLang="ko-KR" sz="1600"/>
              <a:t>, </a:t>
            </a:r>
            <a:r>
              <a:rPr lang="ko-KR" altLang="en-US" sz="1600"/>
              <a:t>메서드 앞에 </a:t>
            </a:r>
            <a:r>
              <a:rPr lang="en-US" altLang="ko-KR" sz="1600"/>
              <a:t>abstract </a:t>
            </a:r>
            <a:r>
              <a:rPr lang="ko-KR" altLang="en-US" sz="1600"/>
              <a:t>키워드를 붙여서 생성합니다</a:t>
            </a:r>
            <a:r>
              <a:rPr lang="en-US" altLang="ko-KR" sz="1600"/>
              <a:t>. </a:t>
            </a:r>
            <a:r>
              <a:rPr lang="ko-KR" altLang="en-US" sz="1600"/>
              <a:t>이 추상 메서드들은 해당 추상 클래스를 상속하는 클래스들이 꼭 구현해주어야 한다는 것을 의미합니다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이렇게 생성된 </a:t>
            </a:r>
            <a:r>
              <a:rPr lang="en-US" altLang="ko-KR" sz="1600"/>
              <a:t>abstract</a:t>
            </a:r>
            <a:r>
              <a:rPr lang="ko-KR" altLang="en-US" sz="1600"/>
              <a:t>를 재정의할 때는 방금 전에 배운 </a:t>
            </a:r>
            <a:r>
              <a:rPr lang="en-US" altLang="ko-KR" sz="1600"/>
              <a:t>override </a:t>
            </a:r>
            <a:r>
              <a:rPr lang="ko-KR" altLang="en-US" sz="1600"/>
              <a:t>키워드를 사용합니다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1476251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추상 클래스와 같이 객체를 만들 수 없지만</a:t>
            </a:r>
            <a:r>
              <a:rPr lang="en-US" altLang="ko-KR" sz="1600"/>
              <a:t>, </a:t>
            </a:r>
            <a:r>
              <a:rPr lang="ko-KR" altLang="en-US" sz="1600"/>
              <a:t>얘는 더 나가서 모든 메서드는 추상 메서드고</a:t>
            </a:r>
            <a:r>
              <a:rPr lang="en-US" altLang="ko-KR" sz="1600"/>
              <a:t>, </a:t>
            </a:r>
            <a:r>
              <a:rPr lang="ko-KR" altLang="en-US" sz="1600"/>
              <a:t>그 외 속성은 </a:t>
            </a:r>
            <a:r>
              <a:rPr lang="en-US" altLang="ko-KR" sz="1600"/>
              <a:t>static </a:t>
            </a:r>
            <a:r>
              <a:rPr lang="ko-KR" altLang="en-US" sz="1600"/>
              <a:t>외에 존재할 수 없습니다</a:t>
            </a:r>
            <a:r>
              <a:rPr lang="en-US" altLang="ko-KR" sz="1600"/>
              <a:t>. </a:t>
            </a:r>
            <a:r>
              <a:rPr lang="ko-KR" altLang="en-US" sz="1600"/>
              <a:t>하지만 장점도 있는데</a:t>
            </a:r>
            <a:r>
              <a:rPr lang="en-US" altLang="ko-KR" sz="1600"/>
              <a:t>, </a:t>
            </a:r>
            <a:r>
              <a:rPr lang="ko-KR" altLang="en-US" sz="1600"/>
              <a:t>인터페이스는 다중 상속이 가능하다는 점입니다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 algn="ctr">
              <a:buNone/>
            </a:pPr>
            <a:r>
              <a:rPr lang="en-US" altLang="ko-KR" sz="1600"/>
              <a:t>class SomeClass : OtherClass, ISomeInterface1, ISomeInterface2 {}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인터페이스의 명명규칙은 대문자 </a:t>
            </a:r>
            <a:r>
              <a:rPr lang="en-US" altLang="ko-KR" sz="1600"/>
              <a:t>i</a:t>
            </a:r>
            <a:r>
              <a:rPr lang="ko-KR" altLang="en-US" sz="1600"/>
              <a:t>가 앞에 있어야 한다는 것이고</a:t>
            </a:r>
            <a:r>
              <a:rPr lang="en-US" altLang="ko-KR" sz="1600"/>
              <a:t>, </a:t>
            </a:r>
            <a:r>
              <a:rPr lang="ko-KR" altLang="en-US" sz="1600"/>
              <a:t>메서드는 기본적으로 </a:t>
            </a:r>
            <a:r>
              <a:rPr lang="en-US" altLang="ko-KR" sz="1600"/>
              <a:t>public</a:t>
            </a:r>
            <a:r>
              <a:rPr lang="ko-KR" altLang="en-US" sz="1600"/>
              <a:t>이기 때문에 접근 제한자를 적어줄 수 없으며</a:t>
            </a:r>
            <a:r>
              <a:rPr lang="en-US" altLang="ko-KR" sz="1600"/>
              <a:t>, abstract </a:t>
            </a:r>
            <a:r>
              <a:rPr lang="ko-KR" altLang="en-US" sz="1600"/>
              <a:t>키워드는 필요하지 않습니다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692065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추상 클래스</a:t>
            </a: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Entity</a:t>
            </a:r>
            <a:r>
              <a:rPr lang="ko-KR" altLang="en-US" sz="1600"/>
              <a:t>라는 클래스를 만들었다고 합시다</a:t>
            </a:r>
            <a:r>
              <a:rPr lang="en-US" altLang="ko-KR" sz="1600"/>
              <a:t>. </a:t>
            </a:r>
            <a:r>
              <a:rPr lang="ko-KR" altLang="en-US" sz="1600"/>
              <a:t>이 클래스는 게임의 모든 캐릭터들</a:t>
            </a:r>
            <a:r>
              <a:rPr lang="en-US" altLang="ko-KR" sz="1600"/>
              <a:t>(</a:t>
            </a:r>
            <a:r>
              <a:rPr lang="ko-KR" altLang="en-US" sz="1600"/>
              <a:t>플레이어</a:t>
            </a:r>
            <a:r>
              <a:rPr lang="en-US" altLang="ko-KR" sz="1600"/>
              <a:t>, </a:t>
            </a:r>
            <a:r>
              <a:rPr lang="ko-KR" altLang="en-US" sz="1600"/>
              <a:t>몬스터</a:t>
            </a:r>
            <a:r>
              <a:rPr lang="en-US" altLang="ko-KR" sz="1600"/>
              <a:t>, </a:t>
            </a:r>
            <a:r>
              <a:rPr lang="ko-KR" altLang="en-US" sz="1600"/>
              <a:t>보스 등</a:t>
            </a:r>
            <a:r>
              <a:rPr lang="en-US" altLang="ko-KR" sz="1600"/>
              <a:t>)</a:t>
            </a:r>
            <a:r>
              <a:rPr lang="ko-KR" altLang="en-US" sz="1600"/>
              <a:t>이 상속해야 하고</a:t>
            </a:r>
            <a:r>
              <a:rPr lang="en-US" altLang="ko-KR" sz="1600"/>
              <a:t>, </a:t>
            </a:r>
            <a:r>
              <a:rPr lang="ko-KR" altLang="en-US" sz="1600"/>
              <a:t>안에는 체력과 공격같은 기본적인 메서드들이 있습니다</a:t>
            </a:r>
            <a:r>
              <a:rPr lang="en-US" altLang="ko-KR" sz="1600"/>
              <a:t>. </a:t>
            </a:r>
            <a:r>
              <a:rPr lang="ko-KR" altLang="en-US" sz="1600"/>
              <a:t>또</a:t>
            </a:r>
            <a:r>
              <a:rPr lang="en-US" altLang="ko-KR" sz="1600"/>
              <a:t>, </a:t>
            </a:r>
            <a:r>
              <a:rPr lang="ko-KR" altLang="en-US" sz="1600"/>
              <a:t>죽었음을 의미하는 </a:t>
            </a:r>
            <a:r>
              <a:rPr lang="en-US" altLang="ko-KR" sz="1600"/>
              <a:t>Die() </a:t>
            </a:r>
            <a:r>
              <a:rPr lang="ko-KR" altLang="en-US" sz="1600"/>
              <a:t>라는 메서드를 만들건데</a:t>
            </a:r>
            <a:r>
              <a:rPr lang="en-US" altLang="ko-KR" sz="1600"/>
              <a:t>, </a:t>
            </a:r>
            <a:r>
              <a:rPr lang="ko-KR" altLang="en-US" sz="1600"/>
              <a:t>플레이어의 경우 죽었을 때 아이템이나 경험치를 잃는 등의 처리가 필요할 거고</a:t>
            </a:r>
            <a:r>
              <a:rPr lang="en-US" altLang="ko-KR" sz="1600"/>
              <a:t>, </a:t>
            </a:r>
            <a:r>
              <a:rPr lang="ko-KR" altLang="en-US" sz="1600"/>
              <a:t>보스의 경우는 보스를 사냥한 플레이어들에게 아이템을 분배하는 처리가 필요할 수 있습니다</a:t>
            </a:r>
            <a:r>
              <a:rPr lang="en-US" altLang="ko-KR" sz="1600"/>
              <a:t>. </a:t>
            </a:r>
            <a:r>
              <a:rPr lang="ko-KR" altLang="en-US" sz="1600"/>
              <a:t>이런 식으로</a:t>
            </a:r>
            <a:r>
              <a:rPr lang="en-US" altLang="ko-KR" sz="1600"/>
              <a:t>, </a:t>
            </a:r>
            <a:r>
              <a:rPr lang="ko-KR" altLang="en-US" sz="1600"/>
              <a:t>부모에서 정해주기는 애매한 메서드가 포함되어 있고 </a:t>
            </a:r>
            <a:r>
              <a:rPr lang="en-US" altLang="ko-KR" sz="1600"/>
              <a:t>Entity</a:t>
            </a:r>
            <a:r>
              <a:rPr lang="ko-KR" altLang="en-US" sz="1600"/>
              <a:t>라는 클래스 자체의 객체를 만들 일이 없으면 추상 클래스를 사용할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인터페이스</a:t>
            </a: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추상 클래스랑 비슷하지만 추상 클래스에는 그래도 속성같은 것이 있다면 인터페이스는 메서드의 이름 정의만 존재합니다</a:t>
            </a:r>
            <a:r>
              <a:rPr lang="en-US" altLang="ko-KR" sz="1600"/>
              <a:t>. </a:t>
            </a:r>
            <a:r>
              <a:rPr lang="ko-KR" altLang="en-US" sz="1600"/>
              <a:t>예를들어 내가 상점에서 구매할 아이템을 만드는데 이 아이템마다 </a:t>
            </a:r>
            <a:r>
              <a:rPr lang="en-US" altLang="ko-KR" sz="1600"/>
              <a:t>Buy() </a:t>
            </a:r>
            <a:r>
              <a:rPr lang="ko-KR" altLang="en-US" sz="1600"/>
              <a:t>라는 메서드가 있을 때</a:t>
            </a:r>
            <a:r>
              <a:rPr lang="en-US" altLang="ko-KR" sz="1600"/>
              <a:t>, </a:t>
            </a:r>
            <a:r>
              <a:rPr lang="ko-KR" altLang="en-US" sz="1600"/>
              <a:t>모든 아이템이 </a:t>
            </a:r>
            <a:r>
              <a:rPr lang="en-US" altLang="ko-KR" sz="1600"/>
              <a:t>IEquipment </a:t>
            </a:r>
            <a:r>
              <a:rPr lang="ko-KR" altLang="en-US" sz="1600"/>
              <a:t>인터페이스를 상속했다면 </a:t>
            </a:r>
            <a:r>
              <a:rPr lang="en-US" altLang="ko-KR" sz="1600"/>
              <a:t>IEquipment.Buy() </a:t>
            </a:r>
            <a:r>
              <a:rPr lang="ko-KR" altLang="en-US" sz="1600"/>
              <a:t>와 같은 방법으로 </a:t>
            </a:r>
            <a:r>
              <a:rPr lang="en-US" altLang="ko-KR" sz="1600"/>
              <a:t>“</a:t>
            </a:r>
            <a:r>
              <a:rPr lang="ko-KR" altLang="en-US" sz="1600"/>
              <a:t>규격</a:t>
            </a:r>
            <a:r>
              <a:rPr lang="en-US" altLang="ko-KR" sz="1600"/>
              <a:t>“ </a:t>
            </a:r>
            <a:r>
              <a:rPr lang="ko-KR" altLang="en-US" sz="1600"/>
              <a:t>만 맞춰주면 아이템 클래스들은 어떻게 만들어도 상관없게할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위에 있는 내용들 모두 그냥 일반적인 부모 클래스로도 가능한 내용들이지만</a:t>
            </a:r>
            <a:r>
              <a:rPr lang="en-US" altLang="ko-KR" sz="1600"/>
              <a:t>, </a:t>
            </a:r>
            <a:r>
              <a:rPr lang="ko-KR" altLang="en-US" sz="1600"/>
              <a:t>불필요한 정보를 제외하거나</a:t>
            </a:r>
            <a:r>
              <a:rPr lang="en-US" altLang="ko-KR" sz="1600"/>
              <a:t>, </a:t>
            </a:r>
            <a:r>
              <a:rPr lang="ko-KR" altLang="en-US" sz="1600"/>
              <a:t>다중 상속이 필요한 경우 등에 적재적소로 사용되어집니다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차이점</a:t>
            </a:r>
            <a:r>
              <a:rPr lang="en-US" altLang="ko-KR"/>
              <a:t>, </a:t>
            </a:r>
            <a:r>
              <a:rPr lang="ko-KR" altLang="en-US"/>
              <a:t>사용처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414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as</a:t>
            </a:r>
          </a:p>
          <a:p>
            <a:pPr marL="522811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객체를 지정해준 클래스 타입으로 변환할 때 사용됩니다</a:t>
            </a:r>
            <a:r>
              <a:rPr lang="en-US" altLang="ko-KR" sz="1600"/>
              <a:t>. </a:t>
            </a:r>
            <a:r>
              <a:rPr lang="ko-KR" altLang="en-US" sz="1600"/>
              <a:t>변환이 성공되면 캐스팅</a:t>
            </a:r>
            <a:r>
              <a:rPr lang="en-US" altLang="ko-KR" sz="1600"/>
              <a:t>(</a:t>
            </a:r>
            <a:r>
              <a:rPr lang="ko-KR" altLang="en-US" sz="1600"/>
              <a:t>형변환</a:t>
            </a:r>
            <a:r>
              <a:rPr lang="en-US" altLang="ko-KR" sz="1600"/>
              <a:t>)</a:t>
            </a:r>
            <a:r>
              <a:rPr lang="ko-KR" altLang="en-US" sz="1600"/>
              <a:t>이 이루어지고</a:t>
            </a:r>
            <a:r>
              <a:rPr lang="en-US" altLang="ko-KR" sz="1600"/>
              <a:t>, </a:t>
            </a:r>
            <a:r>
              <a:rPr lang="ko-KR" altLang="en-US" sz="1600"/>
              <a:t>실패하면 </a:t>
            </a:r>
            <a:r>
              <a:rPr lang="en-US" altLang="ko-KR" sz="1600"/>
              <a:t>null</a:t>
            </a:r>
            <a:r>
              <a:rPr lang="ko-KR" altLang="en-US" sz="1600"/>
              <a:t>이 반환됩니다</a:t>
            </a:r>
            <a:r>
              <a:rPr lang="en-US" altLang="ko-KR" sz="1600"/>
              <a:t>. C/C++</a:t>
            </a:r>
            <a:r>
              <a:rPr lang="ko-KR" altLang="en-US" sz="1600"/>
              <a:t>와 같이 </a:t>
            </a:r>
            <a:r>
              <a:rPr lang="en-US" altLang="ko-KR" sz="1600"/>
              <a:t>(</a:t>
            </a:r>
            <a:r>
              <a:rPr lang="ko-KR" altLang="en-US" sz="1600"/>
              <a:t>자료형</a:t>
            </a:r>
            <a:r>
              <a:rPr lang="en-US" altLang="ko-KR" sz="1600"/>
              <a:t>) &lt;</a:t>
            </a:r>
            <a:r>
              <a:rPr lang="ko-KR" altLang="en-US" sz="1600"/>
              <a:t>값</a:t>
            </a:r>
            <a:r>
              <a:rPr lang="en-US" altLang="ko-KR" sz="1600"/>
              <a:t>&gt; </a:t>
            </a:r>
            <a:r>
              <a:rPr lang="ko-KR" altLang="en-US" sz="1600"/>
              <a:t>으로 변수 등을 임의로 형변환할 수 있는데</a:t>
            </a:r>
            <a:r>
              <a:rPr lang="en-US" altLang="ko-KR" sz="1600"/>
              <a:t>, </a:t>
            </a:r>
            <a:r>
              <a:rPr lang="ko-KR" altLang="en-US" sz="1600"/>
              <a:t>이 방법을 사용하면 캐스팅에 실패했을 때 예외를 발생해서 </a:t>
            </a:r>
            <a:r>
              <a:rPr lang="en-US" altLang="ko-KR" sz="1600"/>
              <a:t>try-catch(</a:t>
            </a:r>
            <a:r>
              <a:rPr lang="ko-KR" altLang="en-US" sz="1600"/>
              <a:t>몰라도 됩니다</a:t>
            </a:r>
            <a:r>
              <a:rPr lang="en-US" altLang="ko-KR" sz="1600"/>
              <a:t>)</a:t>
            </a:r>
            <a:r>
              <a:rPr lang="ko-KR" altLang="en-US" sz="1600"/>
              <a:t>문으로 예외를 잡아줘야 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is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객체가 특정 클래스의 타입</a:t>
            </a:r>
            <a:r>
              <a:rPr lang="en-US" altLang="ko-KR" sz="1600"/>
              <a:t>/</a:t>
            </a:r>
            <a:r>
              <a:rPr lang="ko-KR" altLang="en-US" sz="1600"/>
              <a:t>인터페이스를 가지고 있는지</a:t>
            </a:r>
            <a:r>
              <a:rPr lang="en-US" altLang="ko-KR" sz="1600"/>
              <a:t>(</a:t>
            </a:r>
            <a:r>
              <a:rPr lang="ko-KR" altLang="en-US" sz="1600"/>
              <a:t>상속했는지</a:t>
            </a:r>
            <a:r>
              <a:rPr lang="en-US" altLang="ko-KR" sz="1600"/>
              <a:t>) </a:t>
            </a:r>
            <a:r>
              <a:rPr lang="ko-KR" altLang="en-US" sz="1600"/>
              <a:t>확인하는 조건식입니다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추가 </a:t>
            </a:r>
            <a:r>
              <a:rPr lang="en-US" altLang="ko-KR"/>
              <a:t>– as, is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F75B13-5A49-4413-AF2B-ABB4118DA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162" y="4597165"/>
            <a:ext cx="3821688" cy="14704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128207-3F63-4A8D-9BF1-4382F87C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70" y="4727477"/>
            <a:ext cx="310558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4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55F47DEC-0054-4A75-BDAE-698CAF26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6" y="3326467"/>
            <a:ext cx="7389845" cy="2085288"/>
          </a:xfrm>
        </p:spPr>
        <p:txBody>
          <a:bodyPr/>
          <a:lstStyle/>
          <a:p>
            <a:r>
              <a:rPr lang="ko-KR" altLang="en-US"/>
              <a:t>질문은 </a:t>
            </a:r>
            <a:r>
              <a:rPr lang="ko-KR" altLang="en-US" err="1"/>
              <a:t>언제나처럼</a:t>
            </a:r>
            <a:r>
              <a:rPr lang="ko-KR" altLang="en-US"/>
              <a:t> 카톡으로</a:t>
            </a:r>
            <a:endParaRPr lang="en-US" altLang="ko-KR"/>
          </a:p>
          <a:p>
            <a:r>
              <a:rPr lang="ko-KR" altLang="en-US"/>
              <a:t>다음주부터는 실제 유니티 게임개발 강좌를 진행합니다</a:t>
            </a:r>
            <a:endParaRPr lang="en-US" altLang="ko-KR"/>
          </a:p>
          <a:p>
            <a:r>
              <a:rPr lang="ko-KR" altLang="en-US"/>
              <a:t>유니티를 하기 위해 정말 꼭 필요한 만큼만의 </a:t>
            </a:r>
            <a:r>
              <a:rPr lang="en-US" altLang="ko-KR"/>
              <a:t>C#</a:t>
            </a:r>
            <a:r>
              <a:rPr lang="ko-KR" altLang="en-US"/>
              <a:t>을 강의했습니다</a:t>
            </a:r>
            <a:endParaRPr lang="en-US" altLang="ko-KR"/>
          </a:p>
          <a:p>
            <a:r>
              <a:rPr lang="en-US" altLang="ko-KR"/>
              <a:t>4</a:t>
            </a:r>
            <a:r>
              <a:rPr lang="ko-KR" altLang="en-US"/>
              <a:t>주차 게임 개발부터는 확실히 이해하고 넘어가지 않으면</a:t>
            </a:r>
            <a:endParaRPr lang="en-US" altLang="ko-KR"/>
          </a:p>
          <a:p>
            <a:r>
              <a:rPr lang="ko-KR" altLang="en-US"/>
              <a:t>앞으로 게임 개발이 힘들어질 수 있으니 열심히 참여해주세요</a:t>
            </a:r>
            <a:r>
              <a:rPr lang="en-US" altLang="ko-KR"/>
              <a:t>!</a:t>
            </a:r>
          </a:p>
          <a:p>
            <a:endParaRPr lang="en-US" altLang="ko-KR"/>
          </a:p>
          <a:p>
            <a:r>
              <a:rPr lang="ko-KR" altLang="en-US"/>
              <a:t>과제 </a:t>
            </a:r>
            <a:r>
              <a:rPr lang="ko-KR" altLang="en-US" err="1"/>
              <a:t>있을겁니다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65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ko-KR" altLang="en-US" sz="1600"/>
              <a:t>메서드는 다른 이름으로는 함수라고도 불리며</a:t>
            </a:r>
            <a:r>
              <a:rPr lang="en-US" altLang="ko-KR" sz="1600"/>
              <a:t>, </a:t>
            </a:r>
            <a:r>
              <a:rPr lang="ko-KR" altLang="en-US" sz="1600"/>
              <a:t>입력과 출력이 존재하는 기능입니다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>
                <a:solidFill>
                  <a:srgbClr val="0070C0"/>
                </a:solidFill>
              </a:rPr>
              <a:t>&lt;</a:t>
            </a:r>
            <a:r>
              <a:rPr lang="ko-KR" altLang="en-US" sz="1600">
                <a:solidFill>
                  <a:srgbClr val="0070C0"/>
                </a:solidFill>
              </a:rPr>
              <a:t>메서드 자료형</a:t>
            </a:r>
            <a:r>
              <a:rPr lang="en-US" altLang="ko-KR" sz="1600">
                <a:solidFill>
                  <a:srgbClr val="0070C0"/>
                </a:solidFill>
              </a:rPr>
              <a:t>&gt;</a:t>
            </a:r>
            <a:r>
              <a:rPr lang="en-US" altLang="ko-KR" sz="1600"/>
              <a:t> </a:t>
            </a:r>
            <a:r>
              <a:rPr lang="en-US" altLang="ko-KR" sz="1600">
                <a:solidFill>
                  <a:srgbClr val="002060"/>
                </a:solidFill>
              </a:rPr>
              <a:t>&lt;</a:t>
            </a:r>
            <a:r>
              <a:rPr lang="ko-KR" altLang="en-US" sz="1600">
                <a:solidFill>
                  <a:srgbClr val="002060"/>
                </a:solidFill>
              </a:rPr>
              <a:t>메서드 이름</a:t>
            </a:r>
            <a:r>
              <a:rPr lang="en-US" altLang="ko-KR" sz="1600">
                <a:solidFill>
                  <a:srgbClr val="002060"/>
                </a:solidFill>
              </a:rPr>
              <a:t>&gt;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B050"/>
                </a:solidFill>
              </a:rPr>
              <a:t>&lt;</a:t>
            </a:r>
            <a:r>
              <a:rPr lang="ko-KR" altLang="en-US" sz="1600">
                <a:solidFill>
                  <a:srgbClr val="00B050"/>
                </a:solidFill>
              </a:rPr>
              <a:t>매개변수</a:t>
            </a:r>
            <a:r>
              <a:rPr lang="en-US" altLang="ko-KR" sz="1600">
                <a:solidFill>
                  <a:srgbClr val="00B050"/>
                </a:solidFill>
              </a:rPr>
              <a:t>&gt;</a:t>
            </a:r>
            <a:r>
              <a:rPr lang="en-US" altLang="ko-KR" sz="1600"/>
              <a:t>){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}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매개변수는 인자</a:t>
            </a:r>
            <a:r>
              <a:rPr lang="en-US" altLang="ko-KR" sz="1600"/>
              <a:t>, </a:t>
            </a:r>
            <a:r>
              <a:rPr lang="ko-KR" altLang="en-US" sz="1600"/>
              <a:t>인수</a:t>
            </a:r>
            <a:r>
              <a:rPr lang="en-US" altLang="ko-KR" sz="1600"/>
              <a:t>, </a:t>
            </a:r>
            <a:r>
              <a:rPr lang="ko-KR" altLang="en-US" sz="1600"/>
              <a:t>파라미터</a:t>
            </a:r>
            <a:r>
              <a:rPr lang="en-US" altLang="ko-KR" sz="1600"/>
              <a:t>(Parameter)</a:t>
            </a:r>
            <a:r>
              <a:rPr lang="ko-KR" altLang="en-US" sz="1600"/>
              <a:t> 라고도 불립니다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>
                <a:solidFill>
                  <a:srgbClr val="92D050"/>
                </a:solidFill>
              </a:rPr>
              <a:t>// </a:t>
            </a:r>
            <a:r>
              <a:rPr lang="ko-KR" altLang="en-US" sz="1600">
                <a:solidFill>
                  <a:srgbClr val="92D050"/>
                </a:solidFill>
              </a:rPr>
              <a:t>함수 선언</a:t>
            </a:r>
            <a:endParaRPr lang="en-US" altLang="ko-KR" sz="1600">
              <a:solidFill>
                <a:srgbClr val="92D050"/>
              </a:solidFill>
            </a:endParaRPr>
          </a:p>
          <a:p>
            <a:pPr marL="237061" indent="0">
              <a:buNone/>
            </a:pPr>
            <a:r>
              <a:rPr lang="en-US" altLang="ko-KR" sz="1600"/>
              <a:t>int Add(int a, int b)</a:t>
            </a:r>
          </a:p>
          <a:p>
            <a:pPr marL="237061" indent="0">
              <a:buNone/>
            </a:pPr>
            <a:r>
              <a:rPr lang="en-US" altLang="ko-KR" sz="1600"/>
              <a:t>{</a:t>
            </a:r>
          </a:p>
          <a:p>
            <a:pPr marL="237061" indent="0">
              <a:buNone/>
            </a:pPr>
            <a:r>
              <a:rPr lang="en-US" altLang="ko-KR" sz="1600"/>
              <a:t>	return a + b;</a:t>
            </a:r>
          </a:p>
          <a:p>
            <a:pPr marL="237061" indent="0">
              <a:buNone/>
            </a:pPr>
            <a:r>
              <a:rPr lang="en-US" altLang="ko-KR" sz="1600"/>
              <a:t>}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>
                <a:solidFill>
                  <a:srgbClr val="92D050"/>
                </a:solidFill>
              </a:rPr>
              <a:t>// </a:t>
            </a:r>
            <a:r>
              <a:rPr lang="ko-KR" altLang="en-US" sz="1600">
                <a:solidFill>
                  <a:srgbClr val="92D050"/>
                </a:solidFill>
              </a:rPr>
              <a:t>함수 호출</a:t>
            </a:r>
            <a:endParaRPr lang="en-US" altLang="ko-KR" sz="1600">
              <a:solidFill>
                <a:srgbClr val="92D050"/>
              </a:solidFill>
            </a:endParaRPr>
          </a:p>
          <a:p>
            <a:pPr marL="237061" indent="0">
              <a:buNone/>
            </a:pPr>
            <a:r>
              <a:rPr lang="en-US" altLang="ko-KR" sz="1600"/>
              <a:t>Add(5, 10);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</a:t>
            </a:r>
          </a:p>
        </p:txBody>
      </p:sp>
    </p:spTree>
    <p:extLst>
      <p:ext uri="{BB962C8B-B14F-4D97-AF65-F5344CB8AC3E}">
        <p14:creationId xmlns:p14="http://schemas.microsoft.com/office/powerpoint/2010/main" val="43206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ko-KR" altLang="en-US" sz="1600"/>
              <a:t> 메서드는 선언하고 </a:t>
            </a:r>
            <a:r>
              <a:rPr lang="en-US" altLang="ko-KR" sz="1600">
                <a:solidFill>
                  <a:srgbClr val="002060"/>
                </a:solidFill>
              </a:rPr>
              <a:t>&lt;</a:t>
            </a:r>
            <a:r>
              <a:rPr lang="ko-KR" altLang="en-US" sz="1600">
                <a:solidFill>
                  <a:srgbClr val="002060"/>
                </a:solidFill>
              </a:rPr>
              <a:t>메서드 이름</a:t>
            </a:r>
            <a:r>
              <a:rPr lang="en-US" altLang="ko-KR" sz="1600">
                <a:solidFill>
                  <a:srgbClr val="002060"/>
                </a:solidFill>
              </a:rPr>
              <a:t>&gt;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B050"/>
                </a:solidFill>
              </a:rPr>
              <a:t>&lt;</a:t>
            </a:r>
            <a:r>
              <a:rPr lang="ko-KR" altLang="en-US" sz="1600">
                <a:solidFill>
                  <a:srgbClr val="00B050"/>
                </a:solidFill>
              </a:rPr>
              <a:t>매개변수</a:t>
            </a:r>
            <a:r>
              <a:rPr lang="en-US" altLang="ko-KR" sz="1600">
                <a:solidFill>
                  <a:srgbClr val="00B050"/>
                </a:solidFill>
              </a:rPr>
              <a:t>&gt;</a:t>
            </a:r>
            <a:r>
              <a:rPr lang="en-US" altLang="ko-KR" sz="1600"/>
              <a:t>) </a:t>
            </a:r>
            <a:r>
              <a:rPr lang="ko-KR" altLang="en-US" sz="1600"/>
              <a:t>와 같은 방법으로 호출할 수 있으며</a:t>
            </a:r>
            <a:r>
              <a:rPr lang="en-US" altLang="ko-KR" sz="1600"/>
              <a:t>, </a:t>
            </a:r>
            <a:r>
              <a:rPr lang="ko-KR" altLang="en-US" sz="1600"/>
              <a:t>메서드에는 </a:t>
            </a:r>
            <a:r>
              <a:rPr lang="ko-KR" altLang="en-US" sz="1600" err="1"/>
              <a:t>반환값</a:t>
            </a:r>
            <a:r>
              <a:rPr lang="ko-KR" altLang="en-US" sz="1600"/>
              <a:t> 이라는 것이 존재합니다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함수에는 </a:t>
            </a:r>
            <a:r>
              <a:rPr lang="en-US" altLang="ko-KR" sz="1600"/>
              <a:t>return </a:t>
            </a:r>
            <a:r>
              <a:rPr lang="ko-KR" altLang="en-US" sz="1600"/>
              <a:t>문이 있는데</a:t>
            </a:r>
            <a:r>
              <a:rPr lang="en-US" altLang="ko-KR" sz="1600"/>
              <a:t>, return </a:t>
            </a:r>
            <a:r>
              <a:rPr lang="ko-KR" altLang="en-US" sz="1600"/>
              <a:t>뒤에 있는 값을 함수를 호출해준 쪽으로 전달</a:t>
            </a:r>
            <a:r>
              <a:rPr lang="en-US" altLang="ko-KR" sz="1600"/>
              <a:t>(</a:t>
            </a:r>
            <a:r>
              <a:rPr lang="ko-KR" altLang="en-US" sz="1600"/>
              <a:t>반환</a:t>
            </a:r>
            <a:r>
              <a:rPr lang="en-US" altLang="ko-KR" sz="1600"/>
              <a:t>)</a:t>
            </a:r>
            <a:r>
              <a:rPr lang="ko-KR" altLang="en-US" sz="1600"/>
              <a:t>해 줍니다</a:t>
            </a:r>
            <a:r>
              <a:rPr lang="en-US" altLang="ko-KR" sz="1600"/>
              <a:t>. </a:t>
            </a:r>
            <a:r>
              <a:rPr lang="ko-KR" altLang="en-US" sz="1600"/>
              <a:t>또한</a:t>
            </a:r>
            <a:r>
              <a:rPr lang="en-US" altLang="ko-KR" sz="1600"/>
              <a:t>, </a:t>
            </a:r>
            <a:r>
              <a:rPr lang="ko-KR" altLang="en-US" sz="1600"/>
              <a:t>메서드 타입은 실제로는 이 </a:t>
            </a:r>
            <a:r>
              <a:rPr lang="en-US" altLang="ko-KR" sz="1600"/>
              <a:t>return </a:t>
            </a:r>
            <a:r>
              <a:rPr lang="ko-KR" altLang="en-US" sz="1600"/>
              <a:t>값의 타입이며</a:t>
            </a:r>
            <a:r>
              <a:rPr lang="en-US" altLang="ko-KR" sz="1600"/>
              <a:t>, </a:t>
            </a:r>
            <a:r>
              <a:rPr lang="ko-KR" altLang="en-US" sz="1600"/>
              <a:t>메서드 타입과 동일한 타입의 값으로 반환됩니다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en-US" altLang="ko-KR" sz="1600"/>
              <a:t>void</a:t>
            </a:r>
            <a:r>
              <a:rPr lang="ko-KR" altLang="en-US" sz="1600"/>
              <a:t>는 특별한 자료형으로</a:t>
            </a:r>
            <a:r>
              <a:rPr lang="en-US" altLang="ko-KR" sz="1600"/>
              <a:t>, “</a:t>
            </a:r>
            <a:r>
              <a:rPr lang="ko-KR" altLang="en-US" sz="1600" err="1"/>
              <a:t>반환값이</a:t>
            </a:r>
            <a:r>
              <a:rPr lang="ko-KR" altLang="en-US" sz="1600"/>
              <a:t> 없음</a:t>
            </a:r>
            <a:r>
              <a:rPr lang="en-US" altLang="ko-KR" sz="1600"/>
              <a:t>“ </a:t>
            </a:r>
            <a:r>
              <a:rPr lang="ko-KR" altLang="en-US" sz="1600"/>
              <a:t>을 의미합니다</a:t>
            </a:r>
            <a:r>
              <a:rPr lang="en-US" altLang="ko-KR" sz="1600"/>
              <a:t>. </a:t>
            </a:r>
            <a:r>
              <a:rPr lang="ko-KR" altLang="en-US" sz="1600"/>
              <a:t>하지만 </a:t>
            </a:r>
            <a:r>
              <a:rPr lang="en-US" altLang="ko-KR" sz="1600"/>
              <a:t>return</a:t>
            </a:r>
            <a:r>
              <a:rPr lang="ko-KR" altLang="en-US" sz="1600"/>
              <a:t>은 사용할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D5E10A-39E5-46C4-B612-EB2D2393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35" y="3429000"/>
            <a:ext cx="2000529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4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C#</a:t>
            </a:r>
            <a:r>
              <a:rPr lang="ko-KR" altLang="en-US" sz="1600"/>
              <a:t>에서는 메서드에 인수를 전달할 때</a:t>
            </a:r>
            <a:r>
              <a:rPr lang="en-US" altLang="ko-KR" sz="1600"/>
              <a:t>, </a:t>
            </a:r>
            <a:r>
              <a:rPr lang="ko-KR" altLang="en-US" sz="1600"/>
              <a:t>값을 복사해서 전달하는 </a:t>
            </a:r>
            <a:r>
              <a:rPr lang="en-US" altLang="ko-KR" sz="1600"/>
              <a:t>Call by Value </a:t>
            </a:r>
            <a:r>
              <a:rPr lang="ko-KR" altLang="en-US" sz="1600"/>
              <a:t>혹은 </a:t>
            </a:r>
            <a:r>
              <a:rPr lang="en-US" altLang="ko-KR" sz="1600"/>
              <a:t>Pass by Value </a:t>
            </a:r>
            <a:r>
              <a:rPr lang="ko-KR" altLang="en-US" sz="1600"/>
              <a:t>라고 불리는 방식을 사용합니다</a:t>
            </a:r>
            <a:r>
              <a:rPr lang="en-US" altLang="ko-KR" sz="1600"/>
              <a:t>. </a:t>
            </a:r>
            <a:r>
              <a:rPr lang="ko-KR" altLang="en-US" sz="1600"/>
              <a:t>그래서</a:t>
            </a:r>
            <a:r>
              <a:rPr lang="en-US" altLang="ko-KR" sz="1600"/>
              <a:t>, </a:t>
            </a:r>
            <a:r>
              <a:rPr lang="ko-KR" altLang="en-US" sz="1600"/>
              <a:t>인수의 값을 함수 내부에서 아무리 바꾸더라도 호출하는 쪽에서 넘겨준 변수 등의 값은 변하지 않습니다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그런데 값을 넘겨주고 싶을 때가 있을 수 있습니다</a:t>
            </a:r>
            <a:r>
              <a:rPr lang="en-US" altLang="ko-KR" sz="1600"/>
              <a:t>. </a:t>
            </a:r>
            <a:r>
              <a:rPr lang="ko-KR" altLang="en-US" sz="1600"/>
              <a:t>이 때 사용하는 것이 </a:t>
            </a:r>
            <a:r>
              <a:rPr lang="en-US" altLang="ko-KR" sz="1600"/>
              <a:t>ref</a:t>
            </a:r>
            <a:r>
              <a:rPr lang="ko-KR" altLang="en-US" sz="1600"/>
              <a:t>와 </a:t>
            </a:r>
            <a:r>
              <a:rPr lang="en-US" altLang="ko-KR" sz="1600"/>
              <a:t>out</a:t>
            </a:r>
            <a:r>
              <a:rPr lang="ko-KR" altLang="en-US" sz="1600"/>
              <a:t>이며</a:t>
            </a:r>
            <a:r>
              <a:rPr lang="en-US" altLang="ko-KR" sz="1600"/>
              <a:t>, Pass by Reference </a:t>
            </a:r>
            <a:r>
              <a:rPr lang="ko-KR" altLang="en-US" sz="1600"/>
              <a:t>라는 참조에 의한 호출을 지원합니다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ref</a:t>
            </a:r>
          </a:p>
          <a:p>
            <a:pPr marL="237061" indent="0">
              <a:buNone/>
            </a:pPr>
            <a:r>
              <a:rPr lang="ko-KR" altLang="en-US" sz="1600"/>
              <a:t> 사용되기 전에 초기화 되어야 하고</a:t>
            </a:r>
            <a:r>
              <a:rPr lang="en-US" altLang="ko-KR" sz="1600"/>
              <a:t>, </a:t>
            </a:r>
            <a:r>
              <a:rPr lang="ko-KR" altLang="en-US" sz="1600"/>
              <a:t>메서드 내부에서 변경한 값이 인수로 넘겨준 원래 변수에 영향을 끼칩니다</a:t>
            </a: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out</a:t>
            </a:r>
          </a:p>
          <a:p>
            <a:pPr marL="237061" indent="0">
              <a:buNone/>
            </a:pPr>
            <a:r>
              <a:rPr lang="ko-KR" altLang="en-US" sz="1600"/>
              <a:t> 초기화하지 않아도 사용할 수 있으며</a:t>
            </a:r>
            <a:r>
              <a:rPr lang="en-US" altLang="ko-KR" sz="1600"/>
              <a:t>, ref</a:t>
            </a:r>
            <a:r>
              <a:rPr lang="ko-KR" altLang="en-US" sz="1600"/>
              <a:t>와 기능은 똑같지만 반드시 값을 지정하여 전달하게 되어있습니다</a:t>
            </a:r>
            <a:endParaRPr lang="en-US" altLang="ko-KR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 </a:t>
            </a:r>
            <a:r>
              <a:rPr lang="en-US" altLang="ko-KR"/>
              <a:t>– ref, out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C04170-5E10-4AAD-8DCA-0D6201C4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52" y="5332400"/>
            <a:ext cx="293410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ko-KR" altLang="en-US" sz="1600"/>
              <a:t> 인수는 여러 개가 존재할 수 있지만 내가 원하는 만큼만 받아오게 동적으로 변하는 게 필요할 때도 있습니다</a:t>
            </a:r>
            <a:r>
              <a:rPr lang="en-US" altLang="ko-KR" sz="1600"/>
              <a:t>. </a:t>
            </a:r>
            <a:r>
              <a:rPr lang="ko-KR" altLang="en-US" sz="1600"/>
              <a:t>그런 경우들을 위해 아래와 같은 특수 인수들이 존재합니다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Optional </a:t>
            </a:r>
            <a:r>
              <a:rPr lang="ko-KR" altLang="en-US" sz="1600"/>
              <a:t>매개변수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인수에 대입 연산자를 적어주어 디폴트</a:t>
            </a:r>
            <a:r>
              <a:rPr lang="en-US" altLang="ko-KR" sz="1600"/>
              <a:t>(</a:t>
            </a:r>
            <a:r>
              <a:rPr lang="ko-KR" altLang="en-US" sz="1600"/>
              <a:t>기본</a:t>
            </a:r>
            <a:r>
              <a:rPr lang="en-US" altLang="ko-KR" sz="1600"/>
              <a:t>)</a:t>
            </a:r>
            <a:r>
              <a:rPr lang="ko-KR" altLang="en-US" sz="1600"/>
              <a:t>값을 설정해 줄 수 있으며</a:t>
            </a:r>
            <a:r>
              <a:rPr lang="en-US" altLang="ko-KR" sz="1600"/>
              <a:t>, </a:t>
            </a:r>
            <a:r>
              <a:rPr lang="ko-KR" altLang="en-US" sz="1600"/>
              <a:t>메서드를 호출할 때 이 인수들은 전달해주지 않으면 기본값이 사용됩니다</a:t>
            </a:r>
            <a:r>
              <a:rPr lang="en-US" altLang="ko-KR" sz="1600"/>
              <a:t>. </a:t>
            </a:r>
            <a:r>
              <a:rPr lang="ko-KR" altLang="en-US" sz="1600"/>
              <a:t>단</a:t>
            </a:r>
            <a:r>
              <a:rPr lang="en-US" altLang="ko-KR" sz="1600"/>
              <a:t>, Optional</a:t>
            </a:r>
            <a:r>
              <a:rPr lang="ko-KR" altLang="en-US" sz="1600"/>
              <a:t>이 아닌 인수가 </a:t>
            </a:r>
            <a:r>
              <a:rPr lang="en-US" altLang="ko-KR" sz="1600"/>
              <a:t>Optional</a:t>
            </a:r>
            <a:r>
              <a:rPr lang="ko-KR" altLang="en-US" sz="1600"/>
              <a:t>인 인수보다 뒤에 있으면 안됩니다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Named </a:t>
            </a:r>
            <a:r>
              <a:rPr lang="ko-KR" altLang="en-US" sz="1600"/>
              <a:t>매개변수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호출할 때 위치와 상관 없이 인수의 이름을 지정해서</a:t>
            </a: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값을 넘겨줄 수 있습니다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 </a:t>
            </a:r>
            <a:r>
              <a:rPr lang="en-US" altLang="ko-KR"/>
              <a:t>- </a:t>
            </a:r>
            <a:r>
              <a:rPr lang="ko-KR" altLang="en-US"/>
              <a:t>파라미터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D513A-7AED-4FE3-BABC-67576C69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299" y="3810807"/>
            <a:ext cx="3675654" cy="1521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F9A14-3A35-45E2-926C-C6447FA1BF24}"/>
              </a:ext>
            </a:extLst>
          </p:cNvPr>
          <p:cNvSpPr txBox="1"/>
          <p:nvPr/>
        </p:nvSpPr>
        <p:spPr>
          <a:xfrm>
            <a:off x="7218484" y="5407270"/>
            <a:ext cx="2175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Optional &amp; Named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152806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가변길이 매개변수</a:t>
            </a: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인수가 몇 개나 들어올 지 모를 때 사용됩니다</a:t>
            </a:r>
            <a:r>
              <a:rPr lang="en-US" altLang="ko-KR" sz="1600"/>
              <a:t>. </a:t>
            </a:r>
            <a:r>
              <a:rPr lang="ko-KR" altLang="en-US" sz="1600"/>
              <a:t>거의 사용되지 않습니다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r>
              <a:rPr lang="ko-KR" altLang="en-US" sz="1600"/>
              <a:t>무조건 한 개만 존재할 수 있고</a:t>
            </a:r>
            <a:r>
              <a:rPr lang="en-US" altLang="ko-KR" sz="1600"/>
              <a:t>, </a:t>
            </a:r>
            <a:r>
              <a:rPr lang="ko-KR" altLang="en-US" sz="1600"/>
              <a:t>인수들 중 맨 끝에 있어야 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r>
              <a:rPr lang="en-US" altLang="ko-KR" sz="1600"/>
              <a:t>1</a:t>
            </a:r>
            <a:r>
              <a:rPr lang="ko-KR" altLang="en-US" sz="1600"/>
              <a:t>차원 배열을 사용합니다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지금까지 알려드린 매개변수에 관한 내용들은 직접 만들 때도 유용하지만</a:t>
            </a:r>
            <a:r>
              <a:rPr lang="en-US" altLang="ko-KR" sz="1600"/>
              <a:t>, </a:t>
            </a:r>
            <a:r>
              <a:rPr lang="ko-KR" altLang="en-US" sz="1600"/>
              <a:t>유니티의 내장 함수를 사용할 때 이런 문법들을 사용한 경우가 있기 때문에 알아 두면 좋습니다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메서드 </a:t>
            </a:r>
            <a:r>
              <a:rPr lang="en-US" altLang="ko-KR"/>
              <a:t>– </a:t>
            </a:r>
            <a:r>
              <a:rPr lang="ko-KR" altLang="en-US"/>
              <a:t>파라미터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D5E7-80A1-4623-9688-D57B44C3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893" y="2897521"/>
            <a:ext cx="261021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en-US" altLang="ko-KR" sz="1600"/>
              <a:t> </a:t>
            </a:r>
            <a:r>
              <a:rPr lang="ko-KR" altLang="en-US" sz="1600"/>
              <a:t>정의적으로는</a:t>
            </a:r>
            <a:r>
              <a:rPr lang="en-US" altLang="ko-KR" sz="1600"/>
              <a:t>, C#</a:t>
            </a:r>
            <a:r>
              <a:rPr lang="ko-KR" altLang="en-US" sz="1600"/>
              <a:t>에서 </a:t>
            </a:r>
            <a:r>
              <a:rPr lang="en-US" altLang="ko-KR" sz="1600" err="1"/>
              <a:t>classs</a:t>
            </a:r>
            <a:r>
              <a:rPr lang="ko-KR" altLang="en-US" sz="1600"/>
              <a:t>는 참조 타입</a:t>
            </a:r>
            <a:r>
              <a:rPr lang="en-US" altLang="ko-KR" sz="1050"/>
              <a:t>Reference Type </a:t>
            </a:r>
            <a:r>
              <a:rPr lang="ko-KR" altLang="en-US" sz="1600"/>
              <a:t>을 정의하는데 사용됩니다</a:t>
            </a:r>
            <a:r>
              <a:rPr lang="en-US" altLang="ko-KR" sz="1600"/>
              <a:t>. </a:t>
            </a:r>
            <a:r>
              <a:rPr lang="ko-KR" altLang="en-US" sz="1600"/>
              <a:t>다시 말해서 클래스는 </a:t>
            </a:r>
            <a:r>
              <a:rPr lang="en-US" altLang="ko-KR" sz="1600"/>
              <a:t>4</a:t>
            </a:r>
            <a:r>
              <a:rPr lang="ko-KR" altLang="en-US" sz="1600"/>
              <a:t>가지 멤버를 가지고 있는 프로그래머가 제작한 새로운 자료형이라고 생각할 수 있습니다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메서드</a:t>
            </a:r>
            <a:r>
              <a:rPr lang="en-US" altLang="ko-KR" sz="1050"/>
              <a:t>Method</a:t>
            </a:r>
          </a:p>
          <a:p>
            <a:pPr marL="237061" indent="0">
              <a:buNone/>
            </a:pPr>
            <a:r>
              <a:rPr lang="ko-KR" altLang="en-US" sz="1600"/>
              <a:t>클래스의 기능을 나타내는 속성이며</a:t>
            </a:r>
            <a:r>
              <a:rPr lang="en-US" altLang="ko-KR" sz="1600"/>
              <a:t>, </a:t>
            </a:r>
            <a:r>
              <a:rPr lang="ko-KR" altLang="en-US" sz="1600"/>
              <a:t>바로 전에 배운 바로 그 메서드입니다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속성</a:t>
            </a:r>
            <a:r>
              <a:rPr lang="en-US" altLang="ko-KR" sz="1050"/>
              <a:t>Property</a:t>
            </a:r>
          </a:p>
          <a:p>
            <a:pPr marL="237061" indent="0">
              <a:buNone/>
            </a:pPr>
            <a:r>
              <a:rPr lang="ko-KR" altLang="en-US" sz="1600"/>
              <a:t>클래스의 내부 데이터를 외부에서 사용하게 하거나</a:t>
            </a:r>
            <a:r>
              <a:rPr lang="en-US" altLang="ko-KR" sz="1600"/>
              <a:t>, </a:t>
            </a:r>
            <a:r>
              <a:rPr lang="ko-KR" altLang="en-US" sz="1600"/>
              <a:t>외부에서 내부 데이터를 설정할 때 사용합니다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필드</a:t>
            </a:r>
            <a:r>
              <a:rPr lang="en-US" altLang="ko-KR" sz="1050"/>
              <a:t>Field</a:t>
            </a:r>
          </a:p>
          <a:p>
            <a:pPr marL="237061" indent="0">
              <a:buNone/>
            </a:pPr>
            <a:r>
              <a:rPr lang="ko-KR" altLang="en-US" sz="1600"/>
              <a:t> 클래스의 내부 데이터는 필드에 저장되어집니다</a:t>
            </a:r>
            <a:r>
              <a:rPr lang="en-US" altLang="ko-KR" sz="1600"/>
              <a:t>. </a:t>
            </a:r>
            <a:r>
              <a:rPr lang="ko-KR" altLang="en-US" sz="1600"/>
              <a:t>사실 속성과 거의 같지만 사용 방법에 따라 분리한 것 뿐입니다</a:t>
            </a: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이벤트</a:t>
            </a:r>
            <a:r>
              <a:rPr lang="en-US" altLang="ko-KR" sz="1050"/>
              <a:t>Event</a:t>
            </a:r>
          </a:p>
          <a:p>
            <a:pPr marL="237061" indent="0">
              <a:buNone/>
            </a:pPr>
            <a:r>
              <a:rPr lang="ko-KR" altLang="en-US" sz="1600"/>
              <a:t>객체 내부의 특정</a:t>
            </a:r>
            <a:r>
              <a:rPr lang="en-US" altLang="ko-KR" sz="1600"/>
              <a:t>	</a:t>
            </a:r>
            <a:r>
              <a:rPr lang="ko-KR" altLang="en-US" sz="1600"/>
              <a:t>상태나</a:t>
            </a:r>
            <a:r>
              <a:rPr lang="en-US" altLang="ko-KR" sz="1600"/>
              <a:t>, </a:t>
            </a:r>
            <a:r>
              <a:rPr lang="ko-KR" altLang="en-US" sz="1600"/>
              <a:t>어떤 일이 발생했음을 나타내는 이벤트를 외부로 전달할 때 이용됩니다</a:t>
            </a:r>
            <a:r>
              <a:rPr lang="en-US" altLang="ko-KR" sz="1600"/>
              <a:t>. </a:t>
            </a:r>
            <a:r>
              <a:rPr lang="ko-KR" altLang="en-US" sz="1600"/>
              <a:t>이 강의에서는 배우지 않을 예정입니다</a:t>
            </a: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endParaRPr lang="en-US" altLang="ko-KR" sz="105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190184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A5C31CB-CF17-408D-9CE3-2B0A9698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buNone/>
            </a:pPr>
            <a:r>
              <a:rPr lang="ko-KR" altLang="en-US" sz="1600"/>
              <a:t> 이 때</a:t>
            </a:r>
            <a:r>
              <a:rPr lang="en-US" altLang="ko-KR" sz="1600"/>
              <a:t>, </a:t>
            </a:r>
            <a:r>
              <a:rPr lang="ko-KR" altLang="en-US" sz="1600"/>
              <a:t>클래스는 자료형에 가깝다는 개념이 중요한데</a:t>
            </a:r>
            <a:r>
              <a:rPr lang="en-US" altLang="ko-KR" sz="1600"/>
              <a:t>, </a:t>
            </a:r>
            <a:r>
              <a:rPr lang="ko-KR" altLang="en-US" sz="1600"/>
              <a:t>클래스를 사용하기 위해서는 객체</a:t>
            </a:r>
            <a:r>
              <a:rPr lang="en-US" altLang="ko-KR" sz="1050"/>
              <a:t>Object</a:t>
            </a:r>
            <a:r>
              <a:rPr lang="ko-KR" altLang="en-US" sz="1600"/>
              <a:t>를 생성해야만 합니다</a:t>
            </a:r>
            <a:r>
              <a:rPr lang="en-US" altLang="ko-KR" sz="1600"/>
              <a:t>.</a:t>
            </a:r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>
              <a:buNone/>
            </a:pPr>
            <a:endParaRPr lang="en-US" altLang="ko-KR" sz="1600"/>
          </a:p>
          <a:p>
            <a:pPr marL="237061" indent="0" algn="ctr">
              <a:buNone/>
            </a:pPr>
            <a:r>
              <a:rPr lang="en-US" altLang="ko-KR" sz="1600"/>
              <a:t>* </a:t>
            </a:r>
            <a:r>
              <a:rPr lang="ko-KR" altLang="en-US" sz="1600"/>
              <a:t>여기서 </a:t>
            </a:r>
            <a:r>
              <a:rPr lang="en-US" altLang="ko-KR" sz="1600">
                <a:highlight>
                  <a:srgbClr val="C0C0C0"/>
                </a:highlight>
              </a:rPr>
              <a:t>this</a:t>
            </a:r>
            <a:r>
              <a:rPr lang="ko-KR" altLang="en-US" sz="1600"/>
              <a:t>는</a:t>
            </a:r>
            <a:r>
              <a:rPr lang="en-US" altLang="ko-KR" sz="1600"/>
              <a:t>, </a:t>
            </a:r>
            <a:r>
              <a:rPr lang="ko-KR" altLang="en-US" sz="1600"/>
              <a:t>자신의 필드를 사용하겠다 라는 뜻이며</a:t>
            </a:r>
            <a:r>
              <a:rPr lang="en-US" altLang="ko-KR" sz="1600"/>
              <a:t>, </a:t>
            </a:r>
            <a:r>
              <a:rPr lang="ko-KR" altLang="en-US" sz="1600"/>
              <a:t>생략 가능합니다</a:t>
            </a:r>
            <a:endParaRPr lang="en-US" altLang="ko-KR" sz="1600"/>
          </a:p>
          <a:p>
            <a:pPr marL="522811" indent="-285750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237061" indent="0">
              <a:buNone/>
            </a:pPr>
            <a:r>
              <a:rPr lang="ko-KR" altLang="en-US" sz="1600"/>
              <a:t> 저희가 지금까지 작성했던 </a:t>
            </a:r>
            <a:r>
              <a:rPr lang="en-US" altLang="ko-KR" sz="1600"/>
              <a:t>Start() </a:t>
            </a:r>
            <a:r>
              <a:rPr lang="ko-KR" altLang="en-US" sz="1600"/>
              <a:t>메서드를 포함하고 있던 것 또한 클래스입니다</a:t>
            </a:r>
            <a:r>
              <a:rPr lang="en-US" altLang="ko-KR" sz="1600"/>
              <a:t>. </a:t>
            </a:r>
            <a:r>
              <a:rPr lang="ko-KR" altLang="en-US" sz="1600"/>
              <a:t>저희가 이렇게 만든 클래스를 </a:t>
            </a:r>
            <a:r>
              <a:rPr lang="en-US" altLang="ko-KR" sz="1600" err="1"/>
              <a:t>GameObject</a:t>
            </a:r>
            <a:r>
              <a:rPr lang="ko-KR" altLang="en-US" sz="1600"/>
              <a:t>에</a:t>
            </a:r>
            <a:r>
              <a:rPr lang="en-US" altLang="ko-KR" sz="1600"/>
              <a:t> </a:t>
            </a:r>
            <a:r>
              <a:rPr lang="ko-KR" altLang="en-US" sz="1600"/>
              <a:t>컴포넌트로 붙여주면</a:t>
            </a:r>
            <a:r>
              <a:rPr lang="en-US" altLang="ko-KR" sz="1600"/>
              <a:t>, </a:t>
            </a:r>
            <a:r>
              <a:rPr lang="ko-KR" altLang="en-US" sz="1600"/>
              <a:t>해당 </a:t>
            </a:r>
            <a:r>
              <a:rPr lang="en-US" altLang="ko-KR" sz="1600" err="1"/>
              <a:t>GameObject</a:t>
            </a:r>
            <a:r>
              <a:rPr lang="ko-KR" altLang="en-US" sz="1600"/>
              <a:t>는 알아서 객체를 생성하고 </a:t>
            </a:r>
            <a:r>
              <a:rPr lang="en-US" altLang="ko-KR" sz="1600"/>
              <a:t>Start()</a:t>
            </a:r>
            <a:r>
              <a:rPr lang="ko-KR" altLang="en-US" sz="1600"/>
              <a:t>를 호출하는 것이죠</a:t>
            </a:r>
            <a:r>
              <a:rPr lang="en-US" altLang="ko-KR" sz="1600"/>
              <a:t>.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51567773-C17F-4385-8227-5D4CCF527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클래스 </a:t>
            </a:r>
            <a:r>
              <a:rPr lang="en-US" altLang="ko-KR"/>
              <a:t>- </a:t>
            </a:r>
            <a:r>
              <a:rPr lang="ko-KR" altLang="en-US"/>
              <a:t>필드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E85121-BBC6-42C9-AE14-1CAFCF3D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814" y="2966973"/>
            <a:ext cx="2172003" cy="9240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B8562B-6B98-4BE4-B0B2-7824033F17CA}"/>
              </a:ext>
            </a:extLst>
          </p:cNvPr>
          <p:cNvSpPr txBox="1"/>
          <p:nvPr/>
        </p:nvSpPr>
        <p:spPr>
          <a:xfrm>
            <a:off x="2191282" y="4238738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클래스 선언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17FAB-0E9C-47CE-8C37-9FEDBE49C56D}"/>
              </a:ext>
            </a:extLst>
          </p:cNvPr>
          <p:cNvSpPr txBox="1"/>
          <p:nvPr/>
        </p:nvSpPr>
        <p:spPr>
          <a:xfrm>
            <a:off x="4830075" y="393096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클래스 사용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객체 생성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D13558-D2FA-4569-838C-B30DF8A9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317" y="2578853"/>
            <a:ext cx="263879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4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-Newslet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-Newsletter" id="{3035E3F6-3C03-48C2-B1CC-7A5824BFC40D}" vid="{8CD42A12-3E87-4145-ACEF-308CC9FC62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Tech-Newsletter</Template>
  <TotalTime>616</TotalTime>
  <Words>2319</Words>
  <Application>Microsoft Office PowerPoint</Application>
  <PresentationFormat>와이드스크린</PresentationFormat>
  <Paragraphs>280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Exo 2</vt:lpstr>
      <vt:lpstr>Fira Sans Extra Condensed Medium</vt:lpstr>
      <vt:lpstr>Nunito Light</vt:lpstr>
      <vt:lpstr>맑은 고딕</vt:lpstr>
      <vt:lpstr>맑은 고딕 Semilight</vt:lpstr>
      <vt:lpstr>Arial</vt:lpstr>
      <vt:lpstr>Consolas</vt:lpstr>
      <vt:lpstr>Roboto Condensed</vt:lpstr>
      <vt:lpstr>Roboto Condensed Light</vt:lpstr>
      <vt:lpstr>Tech-Newsletter</vt:lpstr>
      <vt:lpstr>3주차 더 깊은 C#</vt:lpstr>
      <vt:lpstr>목차</vt:lpstr>
      <vt:lpstr>메서드</vt:lpstr>
      <vt:lpstr>메서드</vt:lpstr>
      <vt:lpstr>메서드 – ref, out</vt:lpstr>
      <vt:lpstr>메서드 - 파라미터</vt:lpstr>
      <vt:lpstr>메서드 – 파라미터</vt:lpstr>
      <vt:lpstr>클래스</vt:lpstr>
      <vt:lpstr>클래스 - 필드</vt:lpstr>
      <vt:lpstr>클래스 – 접근 제한자</vt:lpstr>
      <vt:lpstr>클래스 - 상속</vt:lpstr>
      <vt:lpstr>클래스 - base</vt:lpstr>
      <vt:lpstr>클래스 - static</vt:lpstr>
      <vt:lpstr>클래스 - 생성자</vt:lpstr>
      <vt:lpstr>클래스 고급 – 프로퍼티Property</vt:lpstr>
      <vt:lpstr>Q. 캡슐화는 왜 하는 건가요?</vt:lpstr>
      <vt:lpstr>추가 - 네임스페이스, using</vt:lpstr>
      <vt:lpstr>제네릭</vt:lpstr>
      <vt:lpstr>제네릭 타입제약</vt:lpstr>
      <vt:lpstr>제네릭 컬렉션</vt:lpstr>
      <vt:lpstr>메서드 오버로딩overloading</vt:lpstr>
      <vt:lpstr>메서드 오버라이딩overriding</vt:lpstr>
      <vt:lpstr>추상 클래스</vt:lpstr>
      <vt:lpstr>인터페이스</vt:lpstr>
      <vt:lpstr>차이점, 사용처?</vt:lpstr>
      <vt:lpstr>추가 – as, is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구준휘</dc:creator>
  <cp:lastModifiedBy>구준휘</cp:lastModifiedBy>
  <cp:revision>121</cp:revision>
  <dcterms:created xsi:type="dcterms:W3CDTF">2021-05-10T05:50:14Z</dcterms:created>
  <dcterms:modified xsi:type="dcterms:W3CDTF">2021-05-17T15:12:07Z</dcterms:modified>
</cp:coreProperties>
</file>