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  <p:sldMasterId id="2147483693" r:id="rId3"/>
  </p:sldMasterIdLst>
  <p:sldIdLst>
    <p:sldId id="256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716833" y="949300"/>
            <a:ext cx="9380800" cy="4369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0" y="1673367"/>
            <a:ext cx="5763600" cy="5188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flipH="1">
            <a:off x="1378933" y="0"/>
            <a:ext cx="14490400" cy="68580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074333" y="2931567"/>
            <a:ext cx="5763600" cy="20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5333" b="1">
                <a:solidFill>
                  <a:schemeClr val="lt1"/>
                </a:solidFill>
                <a:latin typeface="+mj-ea"/>
                <a:ea typeface="+mj-ea"/>
                <a:cs typeface="맑은 고딕 Semilight" panose="020B0502040204020203" pitchFamily="50" charset="-127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732333" y="5539167"/>
            <a:ext cx="51056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867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324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43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225733" y="-86000"/>
            <a:ext cx="5934800" cy="7029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2139567" y="2165800"/>
            <a:ext cx="6426400" cy="589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587533" y="2510967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6414361" y="1552091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6414361" y="2709320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7587533" y="4837700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7587533" y="1392000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7587533" y="3680467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6414361" y="384055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6414361" y="499778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7587533" y="1759393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7587533" y="4060560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7587533" y="2883597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7587533" y="5210331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950967" y="2931733"/>
            <a:ext cx="455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9055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6394833" y="-290100"/>
            <a:ext cx="5797200" cy="749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950967" y="1920267"/>
            <a:ext cx="514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950967" y="3017733"/>
            <a:ext cx="4534400" cy="1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1123800" y="719333"/>
            <a:ext cx="1066800" cy="114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7538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solidFill>
          <a:schemeClr val="accent5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1797633" y="927000"/>
            <a:ext cx="8762800" cy="500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15"/>
          <p:cNvSpPr/>
          <p:nvPr/>
        </p:nvSpPr>
        <p:spPr>
          <a:xfrm rot="10800000">
            <a:off x="4178200" y="-30367"/>
            <a:ext cx="3835600" cy="172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356633" y="3135947"/>
            <a:ext cx="5478800" cy="19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marL="1219170" lvl="1" indent="-397923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397923" algn="just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2250600" y="20284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6457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accent5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149933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565933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2"/>
          </p:nvPr>
        </p:nvSpPr>
        <p:spPr>
          <a:xfrm>
            <a:off x="8701007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8117001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 idx="4"/>
          </p:nvPr>
        </p:nvSpPr>
        <p:spPr>
          <a:xfrm>
            <a:off x="4920200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5"/>
          </p:nvPr>
        </p:nvSpPr>
        <p:spPr>
          <a:xfrm>
            <a:off x="4336197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5455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solidFill>
          <a:schemeClr val="accent5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 rot="-5400000">
            <a:off x="6981400" y="1724733"/>
            <a:ext cx="5233200" cy="5188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7"/>
          <p:cNvSpPr/>
          <p:nvPr/>
        </p:nvSpPr>
        <p:spPr>
          <a:xfrm rot="10800000" flipH="1">
            <a:off x="50500" y="200"/>
            <a:ext cx="12141600" cy="59596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17"/>
          <p:cNvSpPr/>
          <p:nvPr/>
        </p:nvSpPr>
        <p:spPr>
          <a:xfrm flipH="1">
            <a:off x="4774400" y="1849700"/>
            <a:ext cx="12739200" cy="64796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17"/>
          <p:cNvSpPr txBox="1">
            <a:spLocks noGrp="1"/>
          </p:cNvSpPr>
          <p:nvPr>
            <p:ph type="ctrTitle"/>
          </p:nvPr>
        </p:nvSpPr>
        <p:spPr>
          <a:xfrm>
            <a:off x="2254400" y="1642733"/>
            <a:ext cx="7683200" cy="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4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1"/>
          </p:nvPr>
        </p:nvSpPr>
        <p:spPr>
          <a:xfrm>
            <a:off x="4078400" y="2497823"/>
            <a:ext cx="403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773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solidFill>
          <a:schemeClr val="accent5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1844800" y="3076600"/>
            <a:ext cx="8502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 idx="2"/>
          </p:nvPr>
        </p:nvSpPr>
        <p:spPr>
          <a:xfrm>
            <a:off x="1494500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1"/>
          </p:nvPr>
        </p:nvSpPr>
        <p:spPr>
          <a:xfrm>
            <a:off x="978900" y="1555832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3"/>
          </p:nvPr>
        </p:nvSpPr>
        <p:spPr>
          <a:xfrm>
            <a:off x="1494500" y="4637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4"/>
          </p:nvPr>
        </p:nvSpPr>
        <p:spPr>
          <a:xfrm>
            <a:off x="978900" y="4997087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 idx="5"/>
          </p:nvPr>
        </p:nvSpPr>
        <p:spPr>
          <a:xfrm>
            <a:off x="8085128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6"/>
          </p:nvPr>
        </p:nvSpPr>
        <p:spPr>
          <a:xfrm>
            <a:off x="7569533" y="1555832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 idx="7"/>
          </p:nvPr>
        </p:nvSpPr>
        <p:spPr>
          <a:xfrm>
            <a:off x="8085128" y="4637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8"/>
          </p:nvPr>
        </p:nvSpPr>
        <p:spPr>
          <a:xfrm>
            <a:off x="7569533" y="4994784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3850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accent5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1"/>
          </p:nvPr>
        </p:nvSpPr>
        <p:spPr>
          <a:xfrm>
            <a:off x="2323567" y="4678467"/>
            <a:ext cx="31728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2"/>
          </p:nvPr>
        </p:nvSpPr>
        <p:spPr>
          <a:xfrm>
            <a:off x="6695693" y="4678467"/>
            <a:ext cx="31728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 idx="3"/>
          </p:nvPr>
        </p:nvSpPr>
        <p:spPr>
          <a:xfrm>
            <a:off x="2487117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 idx="4"/>
          </p:nvPr>
        </p:nvSpPr>
        <p:spPr>
          <a:xfrm>
            <a:off x="6859283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 rot="10800000" flipH="1">
            <a:off x="0" y="-48267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19"/>
          <p:cNvSpPr/>
          <p:nvPr/>
        </p:nvSpPr>
        <p:spPr>
          <a:xfrm>
            <a:off x="8070800" y="4086433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759535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accent5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1569100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1"/>
          </p:nvPr>
        </p:nvSpPr>
        <p:spPr>
          <a:xfrm>
            <a:off x="950967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 idx="2"/>
          </p:nvPr>
        </p:nvSpPr>
        <p:spPr>
          <a:xfrm>
            <a:off x="8624265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3"/>
          </p:nvPr>
        </p:nvSpPr>
        <p:spPr>
          <a:xfrm>
            <a:off x="8006244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 idx="4"/>
          </p:nvPr>
        </p:nvSpPr>
        <p:spPr>
          <a:xfrm>
            <a:off x="5096600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5"/>
          </p:nvPr>
        </p:nvSpPr>
        <p:spPr>
          <a:xfrm>
            <a:off x="4478600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4264600" y="5019555"/>
            <a:ext cx="3637200" cy="188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20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62069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accent5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2771767" y="5781033"/>
            <a:ext cx="6972400" cy="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-6928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-9849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 rot="10800000">
            <a:off x="8970433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 rot="10800000">
            <a:off x="6790333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5380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81000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marL="1219170" lvl="1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50967" y="707445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7744733" y="2045200"/>
            <a:ext cx="6400800" cy="64008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</p:spTree>
    <p:extLst>
      <p:ext uri="{BB962C8B-B14F-4D97-AF65-F5344CB8AC3E}">
        <p14:creationId xmlns:p14="http://schemas.microsoft.com/office/powerpoint/2010/main" val="2359337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accent5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1275167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1"/>
          </p:nvPr>
        </p:nvSpPr>
        <p:spPr>
          <a:xfrm>
            <a:off x="950967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title" idx="2"/>
          </p:nvPr>
        </p:nvSpPr>
        <p:spPr>
          <a:xfrm>
            <a:off x="8705233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3"/>
          </p:nvPr>
        </p:nvSpPr>
        <p:spPr>
          <a:xfrm>
            <a:off x="8407033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title" idx="4"/>
          </p:nvPr>
        </p:nvSpPr>
        <p:spPr>
          <a:xfrm>
            <a:off x="5003200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5"/>
          </p:nvPr>
        </p:nvSpPr>
        <p:spPr>
          <a:xfrm>
            <a:off x="4679000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66017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bg>
      <p:bgPr>
        <a:solidFill>
          <a:schemeClr val="accent5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-4647467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23"/>
          <p:cNvSpPr/>
          <p:nvPr/>
        </p:nvSpPr>
        <p:spPr>
          <a:xfrm>
            <a:off x="1039500" y="1911733"/>
            <a:ext cx="10316400" cy="422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1391705" y="2440767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1"/>
          </p:nvPr>
        </p:nvSpPr>
        <p:spPr>
          <a:xfrm>
            <a:off x="1412305" y="285371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title" idx="2"/>
          </p:nvPr>
        </p:nvSpPr>
        <p:spPr>
          <a:xfrm>
            <a:off x="1391705" y="43744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ubTitle" idx="3"/>
          </p:nvPr>
        </p:nvSpPr>
        <p:spPr>
          <a:xfrm>
            <a:off x="1412305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title" idx="4"/>
          </p:nvPr>
        </p:nvSpPr>
        <p:spPr>
          <a:xfrm>
            <a:off x="4841813" y="24407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5"/>
          </p:nvPr>
        </p:nvSpPr>
        <p:spPr>
          <a:xfrm>
            <a:off x="4852013" y="28537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title" idx="6"/>
          </p:nvPr>
        </p:nvSpPr>
        <p:spPr>
          <a:xfrm>
            <a:off x="4841813" y="43744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ubTitle" idx="7"/>
          </p:nvPr>
        </p:nvSpPr>
        <p:spPr>
          <a:xfrm>
            <a:off x="4852013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title" idx="8"/>
          </p:nvPr>
        </p:nvSpPr>
        <p:spPr>
          <a:xfrm>
            <a:off x="8286836" y="24407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9"/>
          </p:nvPr>
        </p:nvSpPr>
        <p:spPr>
          <a:xfrm>
            <a:off x="8292836" y="28537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title" idx="13"/>
          </p:nvPr>
        </p:nvSpPr>
        <p:spPr>
          <a:xfrm>
            <a:off x="8286836" y="43744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14"/>
          </p:nvPr>
        </p:nvSpPr>
        <p:spPr>
          <a:xfrm>
            <a:off x="8292836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 idx="15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4087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bg>
      <p:bgPr>
        <a:solidFill>
          <a:schemeClr val="accent5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 rot="10800000">
            <a:off x="7855800" y="-516133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24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1149933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1"/>
          </p:nvPr>
        </p:nvSpPr>
        <p:spPr>
          <a:xfrm>
            <a:off x="565933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title" idx="2"/>
          </p:nvPr>
        </p:nvSpPr>
        <p:spPr>
          <a:xfrm>
            <a:off x="8701007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3"/>
          </p:nvPr>
        </p:nvSpPr>
        <p:spPr>
          <a:xfrm>
            <a:off x="8117001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title" idx="4"/>
          </p:nvPr>
        </p:nvSpPr>
        <p:spPr>
          <a:xfrm>
            <a:off x="4920200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5"/>
          </p:nvPr>
        </p:nvSpPr>
        <p:spPr>
          <a:xfrm>
            <a:off x="4336197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70405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accent5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5680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 rot="10800000">
            <a:off x="9210567" y="-10780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69" name="Google Shape;169;p25"/>
          <p:cNvSpPr/>
          <p:nvPr/>
        </p:nvSpPr>
        <p:spPr>
          <a:xfrm rot="10800000">
            <a:off x="9290567" y="-12050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103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5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-2368867" y="36015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3" name="Google Shape;173;p26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/>
          <p:nvPr/>
        </p:nvSpPr>
        <p:spPr>
          <a:xfrm rot="10800000">
            <a:off x="7272933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50915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accent5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 rot="10800000" flipH="1">
            <a:off x="-383667" y="-151700"/>
            <a:ext cx="3971600" cy="4110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27"/>
          <p:cNvSpPr/>
          <p:nvPr/>
        </p:nvSpPr>
        <p:spPr>
          <a:xfrm>
            <a:off x="6678633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165557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accent5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955400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81" name="Google Shape;181;p28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83" name="Google Shape;183;p28"/>
          <p:cNvSpPr/>
          <p:nvPr/>
        </p:nvSpPr>
        <p:spPr>
          <a:xfrm rot="10800000">
            <a:off x="7272933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473526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bg>
      <p:bgPr>
        <a:solidFill>
          <a:schemeClr val="accent5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2"/>
          </p:nvPr>
        </p:nvSpPr>
        <p:spPr>
          <a:xfrm>
            <a:off x="1712908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1"/>
          </p:nvPr>
        </p:nvSpPr>
        <p:spPr>
          <a:xfrm>
            <a:off x="1254108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3"/>
          </p:nvPr>
        </p:nvSpPr>
        <p:spPr>
          <a:xfrm>
            <a:off x="8932692" y="4343300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4"/>
          </p:nvPr>
        </p:nvSpPr>
        <p:spPr>
          <a:xfrm>
            <a:off x="8473892" y="4693476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5"/>
          </p:nvPr>
        </p:nvSpPr>
        <p:spPr>
          <a:xfrm>
            <a:off x="5320029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6"/>
          </p:nvPr>
        </p:nvSpPr>
        <p:spPr>
          <a:xfrm>
            <a:off x="4861229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28653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accent5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/>
          <p:nvPr/>
        </p:nvSpPr>
        <p:spPr>
          <a:xfrm flipH="1">
            <a:off x="5944916" y="-1257300"/>
            <a:ext cx="11000800" cy="106664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44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30"/>
          <p:cNvSpPr/>
          <p:nvPr/>
        </p:nvSpPr>
        <p:spPr>
          <a:xfrm>
            <a:off x="7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30"/>
          <p:cNvSpPr/>
          <p:nvPr/>
        </p:nvSpPr>
        <p:spPr>
          <a:xfrm>
            <a:off x="81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30"/>
          <p:cNvSpPr txBox="1">
            <a:spLocks noGrp="1"/>
          </p:cNvSpPr>
          <p:nvPr>
            <p:ph type="subTitle" idx="1"/>
          </p:nvPr>
        </p:nvSpPr>
        <p:spPr>
          <a:xfrm>
            <a:off x="871599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subTitle" idx="2"/>
          </p:nvPr>
        </p:nvSpPr>
        <p:spPr>
          <a:xfrm>
            <a:off x="4586232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subTitle" idx="3"/>
          </p:nvPr>
        </p:nvSpPr>
        <p:spPr>
          <a:xfrm>
            <a:off x="8271601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hasCustomPrompt="1"/>
          </p:nvPr>
        </p:nvSpPr>
        <p:spPr>
          <a:xfrm>
            <a:off x="784399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30"/>
          <p:cNvSpPr txBox="1">
            <a:spLocks noGrp="1"/>
          </p:cNvSpPr>
          <p:nvPr>
            <p:ph type="title" idx="4" hasCustomPrompt="1"/>
          </p:nvPr>
        </p:nvSpPr>
        <p:spPr>
          <a:xfrm>
            <a:off x="4484400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5" hasCustomPrompt="1"/>
          </p:nvPr>
        </p:nvSpPr>
        <p:spPr>
          <a:xfrm>
            <a:off x="8184401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30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04" name="Google Shape;204;p30"/>
          <p:cNvSpPr/>
          <p:nvPr/>
        </p:nvSpPr>
        <p:spPr>
          <a:xfrm flipH="1">
            <a:off x="9559600" y="31892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05" name="Google Shape;205;p30"/>
          <p:cNvSpPr/>
          <p:nvPr/>
        </p:nvSpPr>
        <p:spPr>
          <a:xfrm rot="10800000" flipH="1">
            <a:off x="-1016567" y="-15763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06" name="Google Shape;206;p30"/>
          <p:cNvSpPr/>
          <p:nvPr/>
        </p:nvSpPr>
        <p:spPr>
          <a:xfrm rot="10800000" flipH="1">
            <a:off x="-2241867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825046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/>
          <p:nvPr/>
        </p:nvSpPr>
        <p:spPr>
          <a:xfrm>
            <a:off x="5554133" y="3760568"/>
            <a:ext cx="10769600" cy="516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Didact Gothic"/>
            </a:endParaRPr>
          </a:p>
        </p:txBody>
      </p:sp>
      <p:sp>
        <p:nvSpPr>
          <p:cNvPr id="209" name="Google Shape;209;p31"/>
          <p:cNvSpPr/>
          <p:nvPr/>
        </p:nvSpPr>
        <p:spPr>
          <a:xfrm rot="10800000">
            <a:off x="-1342033" y="-392933"/>
            <a:ext cx="5372400" cy="25780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/>
          </p:nvPr>
        </p:nvSpPr>
        <p:spPr>
          <a:xfrm>
            <a:off x="951000" y="896984"/>
            <a:ext cx="10290000" cy="17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10666" b="1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4091000" y="2839364"/>
            <a:ext cx="40100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12" name="Google Shape;212;p31"/>
          <p:cNvSpPr txBox="1"/>
          <p:nvPr/>
        </p:nvSpPr>
        <p:spPr>
          <a:xfrm>
            <a:off x="3311400" y="4523533"/>
            <a:ext cx="5569200" cy="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l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rPr>
              <a:t>CREDITS: This presentation template was created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l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rPr>
              <a:t>, including icons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l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rPr>
              <a:t>, infographics &amp; images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l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rPr>
              <a:t> </a:t>
            </a:r>
            <a:endParaRPr sz="1467">
              <a:solidFill>
                <a:schemeClr val="lt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Didact Gothic"/>
            </a:endParaRPr>
          </a:p>
        </p:txBody>
      </p:sp>
      <p:sp>
        <p:nvSpPr>
          <p:cNvPr id="213" name="Google Shape;213;p31"/>
          <p:cNvSpPr txBox="1">
            <a:spLocks noGrp="1"/>
          </p:cNvSpPr>
          <p:nvPr>
            <p:ph type="subTitle" idx="2"/>
          </p:nvPr>
        </p:nvSpPr>
        <p:spPr>
          <a:xfrm>
            <a:off x="4092233" y="2457500"/>
            <a:ext cx="4010000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84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ítulo y dos columnas 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111903" y="3522103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6945697" y="3522103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073303" y="26476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7907097" y="26476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4784600" y="-30167"/>
            <a:ext cx="2622800" cy="1181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111114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76975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9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Solo título 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9366000" y="3467500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9505067" y="3467500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1016567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2241867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4302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5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950967" y="2939473"/>
            <a:ext cx="5133600" cy="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950967" y="1230700"/>
            <a:ext cx="5627600" cy="1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185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073400" y="2454000"/>
            <a:ext cx="100452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149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5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609600"/>
            <a:ext cx="12192000" cy="6248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9"/>
          <p:cNvSpPr/>
          <p:nvPr/>
        </p:nvSpPr>
        <p:spPr>
          <a:xfrm rot="5400000">
            <a:off x="-85900" y="85800"/>
            <a:ext cx="5657600" cy="5486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6588933" y="35367"/>
            <a:ext cx="5819600" cy="56368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2254400" y="3293733"/>
            <a:ext cx="7683200" cy="9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0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958300" y="4445733"/>
            <a:ext cx="62752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106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67" y="7467"/>
            <a:ext cx="12192000" cy="68580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10"/>
          <p:cNvSpPr/>
          <p:nvPr/>
        </p:nvSpPr>
        <p:spPr>
          <a:xfrm>
            <a:off x="5749867" y="4892367"/>
            <a:ext cx="6515200" cy="140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6096000" y="4972767"/>
            <a:ext cx="5145200" cy="10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333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454949" y="-1050849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581949" y="-1342949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06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26500" y="-25767"/>
            <a:ext cx="12270800" cy="6883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951000" y="851733"/>
            <a:ext cx="10290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951000" y="3608501"/>
            <a:ext cx="102900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Didact Gothic"/>
              </a:defRPr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26392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1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6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31346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 Semilight" panose="020B0502040204020203" pitchFamily="50" charset="-127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맑은 고딕 Semilight" panose="020B0502040204020203" pitchFamily="50" charset="-127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16" name="Google Shape;216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15633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20" name="Google Shape;220;p3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19851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-Caduceus/Unity-objectpool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tdSmKaJvCo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6B6BA-66DB-4819-BE77-3380C20C4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486" y="2949496"/>
            <a:ext cx="6310843" cy="2011200"/>
          </a:xfrm>
        </p:spPr>
        <p:txBody>
          <a:bodyPr/>
          <a:lstStyle/>
          <a:p>
            <a:r>
              <a:rPr lang="en-US" altLang="ko-KR"/>
              <a:t>Unity Intermediate</a:t>
            </a:r>
            <a:br>
              <a:rPr lang="en-US" altLang="ko-KR"/>
            </a:br>
            <a:r>
              <a:rPr lang="en-US" altLang="ko-KR"/>
              <a:t>Object Pooling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BD4506-3170-4D07-AE0D-312B3FFFE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0969" y="4629496"/>
            <a:ext cx="5105600" cy="331200"/>
          </a:xfrm>
        </p:spPr>
        <p:txBody>
          <a:bodyPr/>
          <a:lstStyle/>
          <a:p>
            <a:r>
              <a:rPr lang="ko-KR" altLang="en-US"/>
              <a:t>오브젝트 풀링</a:t>
            </a:r>
          </a:p>
        </p:txBody>
      </p:sp>
    </p:spTree>
    <p:extLst>
      <p:ext uri="{BB962C8B-B14F-4D97-AF65-F5344CB8AC3E}">
        <p14:creationId xmlns:p14="http://schemas.microsoft.com/office/powerpoint/2010/main" val="427615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FFC3592-DE91-4260-BF7E-EED8D85592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ko-KR" altLang="en-US"/>
              <a:t> 실행하고 버튼을 눌러보면</a:t>
            </a:r>
            <a:r>
              <a:rPr lang="en-US" altLang="ko-KR"/>
              <a:t>,</a:t>
            </a:r>
            <a:r>
              <a:rPr lang="ko-KR" altLang="en-US"/>
              <a:t> 누를 때마다 </a:t>
            </a:r>
            <a:r>
              <a:rPr lang="en-US" altLang="ko-KR"/>
              <a:t>Hierarchy</a:t>
            </a:r>
            <a:r>
              <a:rPr lang="ko-KR" altLang="en-US"/>
              <a:t>의 오브젝트들이 활성화되고</a:t>
            </a:r>
            <a:r>
              <a:rPr lang="en-US" altLang="ko-KR"/>
              <a:t>, </a:t>
            </a:r>
            <a:r>
              <a:rPr lang="ko-KR" altLang="en-US"/>
              <a:t>전부 활성화되면 새로 늘어나는 것을 보실 수 있습니다</a:t>
            </a:r>
            <a:r>
              <a:rPr lang="en-US" altLang="ko-KR"/>
              <a:t>.</a:t>
            </a:r>
          </a:p>
          <a:p>
            <a:pPr marL="186262" indent="0">
              <a:buNone/>
            </a:pPr>
            <a:endParaRPr lang="en-US" altLang="ko-KR"/>
          </a:p>
          <a:p>
            <a:pPr marL="186262" indent="0">
              <a:buNone/>
            </a:pPr>
            <a:r>
              <a:rPr lang="en-US" altLang="ko-KR"/>
              <a:t> </a:t>
            </a:r>
            <a:r>
              <a:rPr lang="ko-KR" altLang="en-US"/>
              <a:t>혹시 생성이 되지 않는다면 </a:t>
            </a:r>
            <a:r>
              <a:rPr lang="en-US" altLang="ko-KR"/>
              <a:t>ObjectPool </a:t>
            </a:r>
            <a:r>
              <a:rPr lang="ko-KR" altLang="en-US"/>
              <a:t>스크립트에 생성할 오브젝트를 등록하지 않았는지 확인해보세요</a:t>
            </a:r>
            <a:r>
              <a:rPr lang="en-US" altLang="ko-KR"/>
              <a:t>!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8048C3B-5CC5-447C-9F19-67256FD3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코드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5C94E0-1412-4F6C-858C-9D32D572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42" y="415630"/>
            <a:ext cx="3419952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4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ADB3F3F-782C-4EB7-AA0E-2DD408B1E1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endParaRPr lang="en-US" altLang="ko-KR"/>
          </a:p>
          <a:p>
            <a:pPr marL="186262" indent="0">
              <a:buNone/>
            </a:pPr>
            <a:r>
              <a:rPr lang="ko-KR" altLang="en-US"/>
              <a:t>질문사항은</a:t>
            </a:r>
            <a:endParaRPr lang="en-US" altLang="ko-KR"/>
          </a:p>
          <a:p>
            <a:pPr marL="186262" indent="0">
              <a:buNone/>
            </a:pPr>
            <a:endParaRPr lang="en-US" altLang="ko-KR"/>
          </a:p>
          <a:p>
            <a:pPr marL="186262" indent="0">
              <a:buNone/>
            </a:pPr>
            <a:r>
              <a:rPr lang="ko-KR" altLang="en-US"/>
              <a:t>카카오톡</a:t>
            </a:r>
            <a:r>
              <a:rPr lang="en-US" altLang="ko-KR"/>
              <a:t>: sigening</a:t>
            </a:r>
          </a:p>
          <a:p>
            <a:pPr marL="186262" indent="0">
              <a:buNone/>
            </a:pPr>
            <a:r>
              <a:rPr lang="ko-KR" altLang="en-US"/>
              <a:t>디스코드</a:t>
            </a:r>
            <a:r>
              <a:rPr lang="en-US" altLang="ko-KR"/>
              <a:t>: Sigening#6088</a:t>
            </a:r>
          </a:p>
          <a:p>
            <a:pPr marL="186262" indent="0">
              <a:buNone/>
            </a:pPr>
            <a:endParaRPr lang="en-US" altLang="ko-KR"/>
          </a:p>
          <a:p>
            <a:pPr marL="186262" indent="0">
              <a:buNone/>
            </a:pPr>
            <a:r>
              <a:rPr lang="ko-KR" altLang="en-US"/>
              <a:t>으로 해주시길 바랍니다</a:t>
            </a:r>
            <a:r>
              <a:rPr lang="en-US" altLang="ko-KR"/>
              <a:t>!</a:t>
            </a:r>
          </a:p>
          <a:p>
            <a:pPr marL="186262" indent="0">
              <a:buNone/>
            </a:pPr>
            <a:endParaRPr lang="en-US" altLang="ko-KR"/>
          </a:p>
          <a:p>
            <a:pPr marL="186262" indent="0">
              <a:buNone/>
            </a:pPr>
            <a:r>
              <a:rPr lang="ko-KR" altLang="en-US"/>
              <a:t>아래 </a:t>
            </a:r>
            <a:r>
              <a:rPr lang="en-US" altLang="ko-KR"/>
              <a:t>GitHub </a:t>
            </a:r>
            <a:r>
              <a:rPr lang="ko-KR" altLang="en-US"/>
              <a:t>링크는 위와 거의 동일하지만 </a:t>
            </a:r>
            <a:r>
              <a:rPr lang="en-US" altLang="ko-KR"/>
              <a:t>Dictionary</a:t>
            </a:r>
            <a:r>
              <a:rPr lang="ko-KR" altLang="en-US"/>
              <a:t>를 이용해서 하나의 스크립트에서 여러 개의 </a:t>
            </a:r>
            <a:r>
              <a:rPr lang="en-US" altLang="ko-KR"/>
              <a:t>Pool</a:t>
            </a:r>
            <a:r>
              <a:rPr lang="ko-KR" altLang="en-US"/>
              <a:t>을 사용하도록 만든 코드입니다</a:t>
            </a:r>
            <a:r>
              <a:rPr lang="en-US" altLang="ko-KR"/>
              <a:t>.</a:t>
            </a:r>
          </a:p>
          <a:p>
            <a:pPr marL="186262" indent="0">
              <a:buNone/>
            </a:pPr>
            <a:r>
              <a:rPr lang="en-US" altLang="ko-KR">
                <a:hlinkClick r:id="rId2"/>
              </a:rPr>
              <a:t>GitHub - Open-Caduceus/Unity-objectpooling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290BF07-CF6D-4BB9-BF91-C59927FF2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1908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F5F35CB-C3CF-41A5-8ACF-D6AEDFCEBF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ko-KR" altLang="en-US"/>
              <a:t> 한번에 많은 게임오브젝트를 생성</a:t>
            </a:r>
            <a:r>
              <a:rPr lang="en-US" altLang="ko-KR"/>
              <a:t>/</a:t>
            </a:r>
            <a:r>
              <a:rPr lang="ko-KR" altLang="en-US"/>
              <a:t>파괴하는 것은 순간적으로 큰 성능 저하를 발생시킬 수 있습니다</a:t>
            </a:r>
            <a:r>
              <a:rPr lang="en-US" altLang="ko-KR"/>
              <a:t>. </a:t>
            </a:r>
            <a:r>
              <a:rPr lang="ko-KR" altLang="en-US"/>
              <a:t>그래서 게임 실행 중에 생성</a:t>
            </a:r>
            <a:r>
              <a:rPr lang="en-US" altLang="ko-KR"/>
              <a:t>/</a:t>
            </a:r>
            <a:r>
              <a:rPr lang="ko-KR" altLang="en-US"/>
              <a:t>파괴하는 대신</a:t>
            </a:r>
            <a:r>
              <a:rPr lang="en-US" altLang="ko-KR"/>
              <a:t>, </a:t>
            </a:r>
            <a:r>
              <a:rPr lang="ko-KR" altLang="en-US"/>
              <a:t>미리 필요한 만큼 생성해놓은 후에 </a:t>
            </a:r>
            <a:r>
              <a:rPr lang="en-US" altLang="ko-KR"/>
              <a:t>SetActive()</a:t>
            </a:r>
            <a:r>
              <a:rPr lang="ko-KR" altLang="en-US"/>
              <a:t>를 이용해 활성화</a:t>
            </a:r>
            <a:r>
              <a:rPr lang="en-US" altLang="ko-KR"/>
              <a:t>/</a:t>
            </a:r>
            <a:r>
              <a:rPr lang="ko-KR" altLang="en-US"/>
              <a:t>비활성화 하는 기법을 </a:t>
            </a:r>
            <a:r>
              <a:rPr lang="en-US" altLang="ko-KR"/>
              <a:t>Object Pooling</a:t>
            </a:r>
            <a:r>
              <a:rPr lang="ko-KR" altLang="en-US" sz="1000"/>
              <a:t>오브젝트 풀링</a:t>
            </a:r>
            <a:r>
              <a:rPr lang="ko-KR" altLang="en-US"/>
              <a:t>이라고 합니다</a:t>
            </a:r>
            <a:r>
              <a:rPr lang="en-US" altLang="ko-KR"/>
              <a:t>. </a:t>
            </a:r>
          </a:p>
          <a:p>
            <a:pPr marL="186262" indent="0">
              <a:buNone/>
            </a:pPr>
            <a:endParaRPr lang="en-US" altLang="ko-KR"/>
          </a:p>
          <a:p>
            <a:pPr marL="186262" indent="0">
              <a:buNone/>
            </a:pPr>
            <a:r>
              <a:rPr lang="en-US" altLang="ko-KR"/>
              <a:t> </a:t>
            </a:r>
            <a:r>
              <a:rPr lang="ko-KR" altLang="en-US"/>
              <a:t>이는 사실 객체지향 프로그래밍에서도 가끔 사용되는 기법으로</a:t>
            </a:r>
            <a:r>
              <a:rPr lang="en-US" altLang="ko-KR"/>
              <a:t>, </a:t>
            </a:r>
            <a:r>
              <a:rPr lang="ko-KR" altLang="en-US"/>
              <a:t>객체 생성과 관련이 있습니다</a:t>
            </a:r>
            <a:r>
              <a:rPr lang="en-US" altLang="ko-KR"/>
              <a:t>. </a:t>
            </a:r>
            <a:r>
              <a:rPr lang="ko-KR" altLang="en-US"/>
              <a:t>단</a:t>
            </a:r>
            <a:r>
              <a:rPr lang="en-US" altLang="ko-KR"/>
              <a:t>,</a:t>
            </a:r>
            <a:r>
              <a:rPr lang="ko-KR" altLang="en-US"/>
              <a:t> 객체들이 계속 남아있어 메모리 사용량이 늘어납니다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0A6252D-A494-4548-898F-42992661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</a:t>
            </a:r>
            <a:r>
              <a:rPr lang="ko-KR" altLang="en-US"/>
              <a:t> </a:t>
            </a:r>
            <a:r>
              <a:rPr lang="en-US" altLang="ko-KR"/>
              <a:t>Pooling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73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E2012E-A6CC-4C99-B8B5-A8CA5AF1EC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en-US" altLang="ko-KR"/>
              <a:t> </a:t>
            </a:r>
            <a:r>
              <a:rPr lang="ko-KR" altLang="en-US"/>
              <a:t>만약 영어가 가능하다면</a:t>
            </a:r>
            <a:r>
              <a:rPr lang="en-US" altLang="ko-KR"/>
              <a:t>, </a:t>
            </a:r>
            <a:r>
              <a:rPr lang="ko-KR" altLang="en-US"/>
              <a:t>영어가 되지 않더라도 코드를 보고 이해할 수 있다면 굳이 이 </a:t>
            </a:r>
            <a:r>
              <a:rPr lang="en-US" altLang="ko-KR"/>
              <a:t>ppt</a:t>
            </a:r>
            <a:r>
              <a:rPr lang="ko-KR" altLang="en-US"/>
              <a:t>를 보지 않아도 </a:t>
            </a:r>
            <a:r>
              <a:rPr lang="en-US" altLang="ko-KR"/>
              <a:t>Brackeys</a:t>
            </a:r>
            <a:r>
              <a:rPr lang="ko-KR" altLang="en-US"/>
              <a:t>의 영상이 가장 유용합니다</a:t>
            </a:r>
            <a:r>
              <a:rPr lang="en-US" altLang="ko-KR"/>
              <a:t>!</a:t>
            </a:r>
          </a:p>
          <a:p>
            <a:pPr marL="186262" indent="0">
              <a:buNone/>
            </a:pPr>
            <a:endParaRPr lang="en-US" altLang="ko-KR"/>
          </a:p>
          <a:p>
            <a:pPr marL="186262" indent="0">
              <a:buNone/>
            </a:pPr>
            <a:r>
              <a:rPr lang="en-US" altLang="ko-KR">
                <a:hlinkClick r:id="rId2"/>
              </a:rPr>
              <a:t>https://youtu.be/tdSmKaJvCoA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62480C-BA90-4745-93B3-1D424E19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참고 영상</a:t>
            </a:r>
          </a:p>
        </p:txBody>
      </p:sp>
    </p:spTree>
    <p:extLst>
      <p:ext uri="{BB962C8B-B14F-4D97-AF65-F5344CB8AC3E}">
        <p14:creationId xmlns:p14="http://schemas.microsoft.com/office/powerpoint/2010/main" val="95198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6BC8EB4-6B74-4AF3-B586-6F3598D7D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en-US" altLang="ko-KR"/>
              <a:t> </a:t>
            </a:r>
            <a:r>
              <a:rPr lang="ko-KR" altLang="en-US"/>
              <a:t>구현 방법은 </a:t>
            </a:r>
            <a:r>
              <a:rPr lang="en-US" altLang="ko-KR"/>
              <a:t>Queue </a:t>
            </a:r>
            <a:r>
              <a:rPr lang="ko-KR" altLang="en-US"/>
              <a:t>자료구조와 비슷합니다</a:t>
            </a:r>
            <a:r>
              <a:rPr lang="en-US" altLang="ko-KR"/>
              <a:t>. </a:t>
            </a:r>
            <a:r>
              <a:rPr lang="ko-KR" altLang="en-US"/>
              <a:t>게임을 시작하기 전에 원하는 만큼 게임 오브젝트를 생성한 후에</a:t>
            </a:r>
            <a:r>
              <a:rPr lang="en-US" altLang="ko-KR"/>
              <a:t>, </a:t>
            </a:r>
            <a:r>
              <a:rPr lang="ko-KR" altLang="en-US"/>
              <a:t>배열</a:t>
            </a:r>
            <a:r>
              <a:rPr lang="en-US" altLang="ko-KR"/>
              <a:t>(</a:t>
            </a:r>
            <a:r>
              <a:rPr lang="ko-KR" altLang="en-US"/>
              <a:t>또는 </a:t>
            </a:r>
            <a:r>
              <a:rPr lang="en-US" altLang="ko-KR"/>
              <a:t>List)</a:t>
            </a:r>
            <a:r>
              <a:rPr lang="ko-KR" altLang="en-US"/>
              <a:t>에 그것을 담는 것이죠</a:t>
            </a:r>
            <a:r>
              <a:rPr lang="en-US" altLang="ko-KR"/>
              <a:t>. </a:t>
            </a:r>
          </a:p>
          <a:p>
            <a:pPr marL="186262" indent="0">
              <a:buNone/>
            </a:pPr>
            <a:endParaRPr lang="en-US" altLang="ko-KR"/>
          </a:p>
          <a:p>
            <a:pPr marL="186262" indent="0">
              <a:buNone/>
            </a:pPr>
            <a:r>
              <a:rPr lang="en-US" altLang="ko-KR"/>
              <a:t> </a:t>
            </a:r>
            <a:r>
              <a:rPr lang="ko-KR" altLang="en-US"/>
              <a:t>그 후</a:t>
            </a:r>
            <a:r>
              <a:rPr lang="en-US" altLang="ko-KR"/>
              <a:t>, </a:t>
            </a:r>
            <a:r>
              <a:rPr lang="ko-KR" altLang="en-US"/>
              <a:t>게임 오브젝트들을 비활성화해서 전부 사용하지 않게 한 뒤</a:t>
            </a:r>
            <a:r>
              <a:rPr lang="en-US" altLang="ko-KR"/>
              <a:t>, </a:t>
            </a:r>
            <a:r>
              <a:rPr lang="ko-KR" altLang="en-US"/>
              <a:t>오브젝트를 소환하고 싶을 때 유니티의 </a:t>
            </a:r>
            <a:r>
              <a:rPr lang="en-US" altLang="ko-KR"/>
              <a:t>Instantiate()</a:t>
            </a:r>
            <a:r>
              <a:rPr lang="ko-KR" altLang="en-US"/>
              <a:t>를 이용하는 것 대신 오브젝트 풀</a:t>
            </a:r>
            <a:r>
              <a:rPr lang="en-US" altLang="ko-KR"/>
              <a:t>(</a:t>
            </a:r>
            <a:r>
              <a:rPr lang="ko-KR" altLang="en-US"/>
              <a:t>배열</a:t>
            </a:r>
            <a:r>
              <a:rPr lang="en-US" altLang="ko-KR"/>
              <a:t>)</a:t>
            </a:r>
            <a:r>
              <a:rPr lang="ko-KR" altLang="en-US"/>
              <a:t>에서 비활성화</a:t>
            </a:r>
            <a:r>
              <a:rPr lang="en-US" altLang="ko-KR"/>
              <a:t>(</a:t>
            </a:r>
            <a:r>
              <a:rPr lang="ko-KR" altLang="en-US"/>
              <a:t>꺼내지않은</a:t>
            </a:r>
            <a:r>
              <a:rPr lang="en-US" altLang="ko-KR"/>
              <a:t>)</a:t>
            </a:r>
            <a:r>
              <a:rPr lang="ko-KR" altLang="en-US"/>
              <a:t>된 오브젝트를 가져오고</a:t>
            </a:r>
            <a:r>
              <a:rPr lang="en-US" altLang="ko-KR"/>
              <a:t>, </a:t>
            </a:r>
            <a:r>
              <a:rPr lang="ko-KR" altLang="en-US"/>
              <a:t>활성화하는거죠</a:t>
            </a:r>
            <a:r>
              <a:rPr lang="en-US" altLang="ko-KR"/>
              <a:t>. </a:t>
            </a:r>
          </a:p>
          <a:p>
            <a:pPr marL="186262" indent="0">
              <a:buNone/>
            </a:pPr>
            <a:endParaRPr lang="en-US" altLang="ko-KR"/>
          </a:p>
          <a:p>
            <a:pPr marL="186262" indent="0">
              <a:buNone/>
            </a:pPr>
            <a:r>
              <a:rPr lang="en-US" altLang="ko-KR"/>
              <a:t> </a:t>
            </a:r>
            <a:r>
              <a:rPr lang="ko-KR" altLang="en-US"/>
              <a:t>그리고 사용이 끝나고 삭제를 할 때는 </a:t>
            </a:r>
            <a:r>
              <a:rPr lang="en-US" altLang="ko-KR"/>
              <a:t>Destroy()</a:t>
            </a:r>
            <a:r>
              <a:rPr lang="ko-KR" altLang="en-US"/>
              <a:t>를 이용하는 대신 다시 비활성화를 해주면 생각보다 간단하게 만들어집니다</a:t>
            </a:r>
            <a:r>
              <a:rPr lang="en-US" altLang="ko-KR"/>
              <a:t>.</a:t>
            </a:r>
          </a:p>
          <a:p>
            <a:pPr marL="186262" indent="0">
              <a:buNone/>
            </a:pP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2F8028E-E844-47EF-AE17-1C87EC19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방법</a:t>
            </a:r>
          </a:p>
        </p:txBody>
      </p:sp>
    </p:spTree>
    <p:extLst>
      <p:ext uri="{BB962C8B-B14F-4D97-AF65-F5344CB8AC3E}">
        <p14:creationId xmlns:p14="http://schemas.microsoft.com/office/powerpoint/2010/main" val="85392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DD7F1F6-0820-4070-A206-62BDAC150D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en-US" altLang="ko-KR"/>
              <a:t> </a:t>
            </a:r>
            <a:r>
              <a:rPr lang="ko-KR" altLang="en-US"/>
              <a:t>하지만 이론으로만 들으면 잘 이해가 되지 않으니 직접 코드를 작성하며 실습해보도록 합시다</a:t>
            </a:r>
            <a:r>
              <a:rPr lang="en-US" altLang="ko-KR"/>
              <a:t>. </a:t>
            </a:r>
            <a:r>
              <a:rPr lang="ko-KR" altLang="en-US"/>
              <a:t>일단 원하는 만큼 게임 오브젝트를 생성하는 코드를 작성해보죠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08472CE-FC9F-4EE5-BF51-8A9E0BC9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코드 </a:t>
            </a:r>
            <a:r>
              <a:rPr lang="en-US" altLang="ko-KR"/>
              <a:t>- 01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15A106-2C94-496A-B77D-AB28AE023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048" y="3092052"/>
            <a:ext cx="3057952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91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DD7F1F6-0820-4070-A206-62BDAC150D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en-US" altLang="ko-KR"/>
              <a:t> </a:t>
            </a:r>
            <a:r>
              <a:rPr lang="ko-KR" altLang="en-US"/>
              <a:t>일정 값 이상으로 넘어가면 실행할때까지 렉이 걸리는 게 보입니다</a:t>
            </a:r>
            <a:r>
              <a:rPr lang="en-US" altLang="ko-KR"/>
              <a:t>. </a:t>
            </a:r>
            <a:r>
              <a:rPr lang="ko-KR" altLang="en-US"/>
              <a:t>그래서 대부분 게임의 로딩시간에 생성하죠</a:t>
            </a:r>
            <a:r>
              <a:rPr lang="en-US" altLang="ko-KR"/>
              <a:t>. </a:t>
            </a:r>
            <a:r>
              <a:rPr lang="ko-KR" altLang="en-US"/>
              <a:t>하지만 우리는 로딩까지 구현하지는 않고</a:t>
            </a:r>
            <a:r>
              <a:rPr lang="en-US" altLang="ko-KR"/>
              <a:t>, </a:t>
            </a:r>
            <a:r>
              <a:rPr lang="ko-KR" altLang="en-US"/>
              <a:t>오브젝트 풀링이라는 기능만 구현할거에요</a:t>
            </a:r>
            <a:r>
              <a:rPr lang="en-US" altLang="ko-KR"/>
              <a:t>!</a:t>
            </a:r>
          </a:p>
          <a:p>
            <a:pPr marL="186262" indent="0">
              <a:buNone/>
            </a:pPr>
            <a:endParaRPr lang="en-US" altLang="ko-KR"/>
          </a:p>
          <a:p>
            <a:pPr marL="186262" indent="0">
              <a:buNone/>
            </a:pPr>
            <a:r>
              <a:rPr lang="en-US" altLang="ko-KR"/>
              <a:t> </a:t>
            </a:r>
            <a:r>
              <a:rPr lang="ko-KR" altLang="en-US"/>
              <a:t>다음으로는 생성한 오브젝트들을 비활성화 하고</a:t>
            </a:r>
            <a:r>
              <a:rPr lang="en-US" altLang="ko-KR"/>
              <a:t>, </a:t>
            </a:r>
            <a:r>
              <a:rPr lang="ko-KR" altLang="en-US"/>
              <a:t>전부 리스트에 집어넣어줍시다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08472CE-FC9F-4EE5-BF51-8A9E0BC9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코드 </a:t>
            </a:r>
            <a:r>
              <a:rPr lang="en-US" altLang="ko-KR"/>
              <a:t>- 02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6BB10C-32F3-4C73-A4BF-484086C2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464" y="3705370"/>
            <a:ext cx="3439005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4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03AB23C-A3EA-4C59-A5EF-B103894A1C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en-US" altLang="ko-KR"/>
              <a:t> </a:t>
            </a:r>
            <a:r>
              <a:rPr lang="ko-KR" altLang="en-US"/>
              <a:t>이제 오브젝트 풀에서 꺼내는 메서드만 제작하면 기본적인 형태는 끝이 납니다</a:t>
            </a:r>
            <a:r>
              <a:rPr lang="en-US" altLang="ko-KR"/>
              <a:t>.</a:t>
            </a:r>
          </a:p>
          <a:p>
            <a:pPr marL="186262" indent="0">
              <a:buNone/>
            </a:pPr>
            <a:endParaRPr lang="en-US" altLang="ko-KR"/>
          </a:p>
          <a:p>
            <a:pPr marL="186262" indent="0">
              <a:buNone/>
            </a:pPr>
            <a:endParaRPr lang="en-US" altLang="ko-KR"/>
          </a:p>
          <a:p>
            <a:pPr marL="186262" indent="0">
              <a:buNone/>
            </a:pPr>
            <a:endParaRPr lang="en-US" altLang="ko-KR"/>
          </a:p>
          <a:p>
            <a:pPr marL="186262" indent="0">
              <a:buNone/>
            </a:pPr>
            <a:endParaRPr lang="en-US" altLang="ko-KR"/>
          </a:p>
          <a:p>
            <a:pPr marL="186262" indent="0">
              <a:buNone/>
            </a:pPr>
            <a:endParaRPr lang="en-US" altLang="ko-KR"/>
          </a:p>
          <a:p>
            <a:pPr marL="186262" indent="0">
              <a:buNone/>
            </a:pPr>
            <a:endParaRPr lang="en-US" altLang="ko-KR"/>
          </a:p>
          <a:p>
            <a:pPr marL="186262" indent="0">
              <a:buNone/>
            </a:pPr>
            <a:endParaRPr lang="en-US" altLang="ko-KR"/>
          </a:p>
          <a:p>
            <a:pPr marL="186262" indent="0">
              <a:buNone/>
            </a:pPr>
            <a:r>
              <a:rPr lang="ko-KR" altLang="en-US"/>
              <a:t> 다른 스크립트에서 오브젝트를 생성하고 싶을때 이 오브젝트 풀의 </a:t>
            </a:r>
            <a:r>
              <a:rPr lang="en-US" altLang="ko-KR"/>
              <a:t>GetObject()</a:t>
            </a:r>
            <a:r>
              <a:rPr lang="ko-KR" altLang="en-US"/>
              <a:t>만 호출하면 되는데</a:t>
            </a:r>
            <a:r>
              <a:rPr lang="en-US" altLang="ko-KR"/>
              <a:t>, </a:t>
            </a:r>
            <a:r>
              <a:rPr lang="ko-KR" altLang="en-US"/>
              <a:t>한가지 문제가 있습니다</a:t>
            </a:r>
            <a:r>
              <a:rPr lang="en-US" altLang="ko-KR"/>
              <a:t>.</a:t>
            </a:r>
          </a:p>
          <a:p>
            <a:pPr marL="186262" indent="0">
              <a:buNone/>
            </a:pPr>
            <a:r>
              <a:rPr lang="en-US" altLang="ko-KR"/>
              <a:t> </a:t>
            </a:r>
            <a:r>
              <a:rPr lang="ko-KR" altLang="en-US"/>
              <a:t>현재 코드대로는 만약 처음에 설정해둔 </a:t>
            </a:r>
            <a:r>
              <a:rPr lang="en-US" altLang="ko-KR"/>
              <a:t>count </a:t>
            </a:r>
            <a:r>
              <a:rPr lang="ko-KR" altLang="en-US"/>
              <a:t>값보다 더 많은 오브젝트를 꺼내려 할 때 이미 꺼내진 오브젝트를 사용하게 된다는 점인데요</a:t>
            </a:r>
            <a:r>
              <a:rPr lang="en-US" altLang="ko-KR"/>
              <a:t>, </a:t>
            </a:r>
            <a:r>
              <a:rPr lang="ko-KR" altLang="en-US"/>
              <a:t>이를 개선하기 위해 만약 사용할 수 있는 오브젝트가 없으면 크기를 </a:t>
            </a:r>
            <a:r>
              <a:rPr lang="en-US" altLang="ko-KR"/>
              <a:t>1.5</a:t>
            </a:r>
            <a:r>
              <a:rPr lang="ko-KR" altLang="en-US"/>
              <a:t>배로 늘리는 코드를 작성할 겁니다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F2D26B9-8F2A-4D8F-B597-82F2FE33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코드 </a:t>
            </a:r>
            <a:r>
              <a:rPr lang="en-US" altLang="ko-KR"/>
              <a:t>- 03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5CF225-0C72-4032-9503-AFD55AF95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680" y="2628788"/>
            <a:ext cx="3029373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5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C742E9F-C5C7-412F-B6EA-E6DDE41B47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en-US" altLang="ko-KR"/>
              <a:t> activeInHierarchy</a:t>
            </a:r>
            <a:r>
              <a:rPr lang="ko-KR" altLang="en-US"/>
              <a:t>는 </a:t>
            </a:r>
            <a:r>
              <a:rPr lang="en-US" altLang="ko-KR"/>
              <a:t>GameObject</a:t>
            </a:r>
          </a:p>
          <a:p>
            <a:pPr marL="186262" indent="0">
              <a:buNone/>
            </a:pPr>
            <a:r>
              <a:rPr lang="ko-KR" altLang="en-US"/>
              <a:t>클래스에 있는 프로퍼티로</a:t>
            </a:r>
            <a:r>
              <a:rPr lang="en-US" altLang="ko-KR"/>
              <a:t>, Scene</a:t>
            </a:r>
            <a:r>
              <a:rPr lang="ko-KR" altLang="en-US"/>
              <a:t>에서</a:t>
            </a:r>
            <a:endParaRPr lang="en-US" altLang="ko-KR"/>
          </a:p>
          <a:p>
            <a:pPr marL="186262" indent="0">
              <a:buNone/>
            </a:pPr>
            <a:r>
              <a:rPr lang="ko-KR" altLang="en-US"/>
              <a:t>활성화</a:t>
            </a:r>
            <a:r>
              <a:rPr lang="en-US" altLang="ko-KR"/>
              <a:t> </a:t>
            </a:r>
            <a:r>
              <a:rPr lang="ko-KR" altLang="en-US"/>
              <a:t>되어있는지를 확인합니다</a:t>
            </a:r>
            <a:r>
              <a:rPr lang="en-US" altLang="ko-KR"/>
              <a:t>.</a:t>
            </a:r>
          </a:p>
          <a:p>
            <a:pPr marL="186262" indent="0">
              <a:buNone/>
            </a:pPr>
            <a:endParaRPr lang="en-US" altLang="ko-KR"/>
          </a:p>
          <a:p>
            <a:pPr marL="186262" indent="0">
              <a:buNone/>
            </a:pPr>
            <a:r>
              <a:rPr lang="en-US" altLang="ko-KR"/>
              <a:t> </a:t>
            </a:r>
            <a:r>
              <a:rPr lang="ko-KR" altLang="en-US"/>
              <a:t>마지막 </a:t>
            </a:r>
            <a:r>
              <a:rPr lang="en-US" altLang="ko-KR"/>
              <a:t>index </a:t>
            </a:r>
            <a:r>
              <a:rPr lang="ko-KR" altLang="en-US"/>
              <a:t>위치부터 끝까지 반복</a:t>
            </a:r>
            <a:endParaRPr lang="en-US" altLang="ko-KR"/>
          </a:p>
          <a:p>
            <a:pPr marL="186262" indent="0">
              <a:buNone/>
            </a:pPr>
            <a:r>
              <a:rPr lang="ko-KR" altLang="en-US"/>
              <a:t>해서 만약 찾았다면 </a:t>
            </a:r>
            <a:r>
              <a:rPr lang="en-US" altLang="ko-KR"/>
              <a:t>break</a:t>
            </a:r>
            <a:r>
              <a:rPr lang="ko-KR" altLang="en-US"/>
              <a:t>를</a:t>
            </a:r>
            <a:r>
              <a:rPr lang="en-US" altLang="ko-KR"/>
              <a:t>, </a:t>
            </a:r>
            <a:r>
              <a:rPr lang="ko-KR" altLang="en-US"/>
              <a:t>찾지</a:t>
            </a:r>
            <a:endParaRPr lang="en-US" altLang="ko-KR"/>
          </a:p>
          <a:p>
            <a:pPr marL="186262" indent="0">
              <a:buNone/>
            </a:pPr>
            <a:r>
              <a:rPr lang="ko-KR" altLang="en-US"/>
              <a:t>못했다면</a:t>
            </a:r>
            <a:r>
              <a:rPr lang="en-US" altLang="ko-KR"/>
              <a:t>(i</a:t>
            </a:r>
            <a:r>
              <a:rPr lang="ko-KR" altLang="en-US"/>
              <a:t>가 </a:t>
            </a:r>
            <a:r>
              <a:rPr lang="en-US" altLang="ko-KR"/>
              <a:t>count</a:t>
            </a:r>
            <a:r>
              <a:rPr lang="ko-KR" altLang="en-US"/>
              <a:t>라면</a:t>
            </a:r>
            <a:r>
              <a:rPr lang="en-US" altLang="ko-KR"/>
              <a:t>) </a:t>
            </a:r>
            <a:r>
              <a:rPr lang="ko-KR" altLang="en-US"/>
              <a:t>원래 크기 </a:t>
            </a:r>
            <a:r>
              <a:rPr lang="en-US" altLang="ko-KR"/>
              <a:t>/ 2</a:t>
            </a:r>
          </a:p>
          <a:p>
            <a:pPr marL="186262" indent="0">
              <a:buNone/>
            </a:pPr>
            <a:r>
              <a:rPr lang="ko-KR" altLang="en-US"/>
              <a:t>만큼 </a:t>
            </a:r>
            <a:r>
              <a:rPr lang="en-US" altLang="ko-KR"/>
              <a:t>pool </a:t>
            </a:r>
            <a:r>
              <a:rPr lang="ko-KR" altLang="en-US"/>
              <a:t>리스트에 추가해 주고</a:t>
            </a:r>
            <a:r>
              <a:rPr lang="en-US" altLang="ko-KR"/>
              <a:t>, </a:t>
            </a:r>
            <a:r>
              <a:rPr lang="ko-KR" altLang="en-US"/>
              <a:t>추가</a:t>
            </a:r>
            <a:endParaRPr lang="en-US" altLang="ko-KR"/>
          </a:p>
          <a:p>
            <a:pPr marL="186262" indent="0">
              <a:buNone/>
            </a:pPr>
            <a:r>
              <a:rPr lang="ko-KR" altLang="en-US"/>
              <a:t>된 부분의 첫번째 위치를 반환합니다</a:t>
            </a:r>
            <a:r>
              <a:rPr lang="en-US" altLang="ko-KR"/>
              <a:t>.</a:t>
            </a:r>
          </a:p>
          <a:p>
            <a:pPr marL="186262" indent="0">
              <a:buNone/>
            </a:pPr>
            <a:endParaRPr lang="en-US" altLang="ko-KR"/>
          </a:p>
          <a:p>
            <a:pPr marL="186262" indent="0">
              <a:buNone/>
            </a:pPr>
            <a:r>
              <a:rPr lang="ko-KR" altLang="en-US"/>
              <a:t>코드를 잘 보고 이해해보세요</a:t>
            </a:r>
            <a:r>
              <a:rPr lang="en-US" altLang="ko-KR"/>
              <a:t>!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040E363-1588-47EF-B2B6-9058E2AA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코드 </a:t>
            </a:r>
            <a:r>
              <a:rPr lang="en-US" altLang="ko-KR"/>
              <a:t>- 04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374299-9D87-4C49-9B9F-EC17B4669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633" y="1640546"/>
            <a:ext cx="4353533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8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CACFBC8-187D-4855-AE38-648802261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en-US" altLang="ko-KR"/>
              <a:t> </a:t>
            </a:r>
            <a:r>
              <a:rPr lang="ko-KR" altLang="en-US"/>
              <a:t>저같은 경우 </a:t>
            </a:r>
            <a:r>
              <a:rPr lang="en-US" altLang="ko-KR"/>
              <a:t>UI - Button</a:t>
            </a:r>
            <a:r>
              <a:rPr lang="ko-KR" altLang="en-US"/>
              <a:t>으로 버튼을 추가하고</a:t>
            </a:r>
            <a:r>
              <a:rPr lang="en-US" altLang="ko-KR"/>
              <a:t>, ObjectPool </a:t>
            </a:r>
            <a:r>
              <a:rPr lang="ko-KR" altLang="en-US"/>
              <a:t>코드에</a:t>
            </a:r>
            <a:endParaRPr lang="en-US" altLang="ko-KR"/>
          </a:p>
          <a:p>
            <a:pPr marL="186262" indent="0">
              <a:buNone/>
            </a:pPr>
            <a:r>
              <a:rPr lang="en-US" altLang="ko-KR"/>
              <a:t>DummySpawn() </a:t>
            </a:r>
            <a:r>
              <a:rPr lang="ko-KR" altLang="en-US"/>
              <a:t>이라는 </a:t>
            </a:r>
            <a:r>
              <a:rPr lang="en-US" altLang="ko-KR"/>
              <a:t>void </a:t>
            </a:r>
            <a:r>
              <a:rPr lang="ko-KR" altLang="en-US"/>
              <a:t>메서드를 추가하고</a:t>
            </a:r>
            <a:r>
              <a:rPr lang="en-US" altLang="ko-KR"/>
              <a:t>, ObjectPool </a:t>
            </a:r>
            <a:r>
              <a:rPr lang="ko-KR" altLang="en-US"/>
              <a:t>스크립트</a:t>
            </a:r>
            <a:endParaRPr lang="en-US" altLang="ko-KR"/>
          </a:p>
          <a:p>
            <a:pPr marL="186262" indent="0">
              <a:buNone/>
            </a:pPr>
            <a:r>
              <a:rPr lang="ko-KR" altLang="en-US"/>
              <a:t>를 빈 게임오브젝트에 넣어둔 후에 해당 게임</a:t>
            </a:r>
            <a:r>
              <a:rPr lang="en-US" altLang="ko-KR"/>
              <a:t> </a:t>
            </a:r>
            <a:r>
              <a:rPr lang="ko-KR" altLang="en-US"/>
              <a:t>오브젝트를 아까 추가한 </a:t>
            </a:r>
            <a:r>
              <a:rPr lang="en-US" altLang="ko-KR"/>
              <a:t>Button </a:t>
            </a:r>
            <a:r>
              <a:rPr lang="ko-KR" altLang="en-US"/>
              <a:t>오브젝트의 </a:t>
            </a:r>
            <a:r>
              <a:rPr lang="en-US" altLang="ko-KR"/>
              <a:t>Button </a:t>
            </a:r>
            <a:r>
              <a:rPr lang="ko-KR" altLang="en-US"/>
              <a:t>컴포넌트의</a:t>
            </a:r>
            <a:r>
              <a:rPr lang="en-US" altLang="ko-KR"/>
              <a:t> OnClick() </a:t>
            </a:r>
            <a:r>
              <a:rPr lang="ko-KR" altLang="en-US"/>
              <a:t>에 </a:t>
            </a:r>
            <a:r>
              <a:rPr lang="en-US" altLang="ko-KR"/>
              <a:t>ObjectPool</a:t>
            </a:r>
          </a:p>
          <a:p>
            <a:pPr marL="186262" indent="0">
              <a:buNone/>
            </a:pPr>
            <a:r>
              <a:rPr lang="ko-KR" altLang="en-US"/>
              <a:t>스크립트를 추가한 게임 오브젝트를</a:t>
            </a:r>
            <a:r>
              <a:rPr lang="en-US" altLang="ko-KR"/>
              <a:t> </a:t>
            </a:r>
            <a:r>
              <a:rPr lang="ko-KR" altLang="en-US"/>
              <a:t>넣어주고</a:t>
            </a:r>
            <a:r>
              <a:rPr lang="en-US" altLang="ko-KR"/>
              <a:t>, </a:t>
            </a:r>
          </a:p>
          <a:p>
            <a:pPr marL="186262" indent="0">
              <a:buNone/>
            </a:pPr>
            <a:r>
              <a:rPr lang="ko-KR" altLang="en-US"/>
              <a:t>해당 게임오브젝트들이 가진 컴포넌트중 </a:t>
            </a:r>
            <a:r>
              <a:rPr lang="en-US" altLang="ko-KR"/>
              <a:t>ObjectPool</a:t>
            </a:r>
            <a:r>
              <a:rPr lang="ko-KR" altLang="en-US"/>
              <a:t>의</a:t>
            </a:r>
            <a:endParaRPr lang="en-US" altLang="ko-KR"/>
          </a:p>
          <a:p>
            <a:pPr marL="186262" indent="0">
              <a:buNone/>
            </a:pPr>
            <a:r>
              <a:rPr lang="en-US" altLang="ko-KR"/>
              <a:t>DummySpawn()</a:t>
            </a:r>
            <a:r>
              <a:rPr lang="ko-KR" altLang="en-US"/>
              <a:t>을 호출하도록 하였습니다</a:t>
            </a:r>
            <a:r>
              <a:rPr lang="en-US" altLang="ko-KR"/>
              <a:t>.</a:t>
            </a:r>
          </a:p>
          <a:p>
            <a:pPr marL="186262" indent="0">
              <a:buNone/>
            </a:pPr>
            <a:endParaRPr lang="en-US" altLang="ko-KR"/>
          </a:p>
          <a:p>
            <a:pPr marL="186262" indent="0">
              <a:buNone/>
            </a:pPr>
            <a:r>
              <a:rPr lang="ko-KR" altLang="en-US"/>
              <a:t>버튼을 클릭하면 특정 메서드가 호출하게 하는 법을 잘 모르겠다면</a:t>
            </a:r>
            <a:r>
              <a:rPr lang="en-US" altLang="ko-KR"/>
              <a:t>,</a:t>
            </a:r>
          </a:p>
          <a:p>
            <a:pPr marL="186262" indent="0">
              <a:buNone/>
            </a:pPr>
            <a:r>
              <a:rPr lang="ko-KR" altLang="en-US"/>
              <a:t>저한테</a:t>
            </a:r>
            <a:r>
              <a:rPr lang="en-US" altLang="ko-KR"/>
              <a:t>(</a:t>
            </a:r>
            <a:r>
              <a:rPr lang="ko-KR" altLang="en-US"/>
              <a:t>마지막 장에 카톡이 있습니다</a:t>
            </a:r>
            <a:r>
              <a:rPr lang="en-US" altLang="ko-KR"/>
              <a:t>) </a:t>
            </a:r>
            <a:r>
              <a:rPr lang="ko-KR" altLang="en-US"/>
              <a:t>질문해 주시거나</a:t>
            </a:r>
            <a:r>
              <a:rPr lang="en-US" altLang="ko-KR"/>
              <a:t>, </a:t>
            </a:r>
            <a:r>
              <a:rPr lang="ko-KR" altLang="en-US"/>
              <a:t>인터넷을</a:t>
            </a:r>
            <a:endParaRPr lang="en-US" altLang="ko-KR"/>
          </a:p>
          <a:p>
            <a:pPr marL="186262" indent="0">
              <a:buNone/>
            </a:pPr>
            <a:r>
              <a:rPr lang="ko-KR" altLang="en-US"/>
              <a:t>이용하여 한번 찾아보시길 바랍니다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E976C0-181C-45B4-A53D-026166CB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코드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425045-9305-42ED-A1D5-5C0C60FB9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279" y="442515"/>
            <a:ext cx="2403773" cy="24260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2CF5A3-44E0-4A02-9B1C-70BF67862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279" y="2986025"/>
            <a:ext cx="1886213" cy="8859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F4DF99-6060-4F4E-A630-72D5F38A6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409" y="4040001"/>
            <a:ext cx="3337702" cy="14548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63F5CA-26B1-43F4-A20B-22AE9D884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5843" y="281775"/>
            <a:ext cx="2664301" cy="15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9045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-Grayscale-Pitch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Tech_Newsletter">
      <a:majorFont>
        <a:latin typeface="Exo 2"/>
        <a:ea typeface="맑은 고딕"/>
        <a:cs typeface=""/>
      </a:majorFont>
      <a:minorFont>
        <a:latin typeface="Roboto Condensed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-Grayscale-Pitch" id="{95159448-B948-4BB9-8E25-EC7484D2D685}" vid="{A9D8AAFB-BCA1-4AA1-8646-C416CF32CAEF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5F6F1"/>
      </a:lt1>
      <a:dk2>
        <a:srgbClr val="E5E5DB"/>
      </a:dk2>
      <a:lt2>
        <a:srgbClr val="C7C0B5"/>
      </a:lt2>
      <a:accent1>
        <a:srgbClr val="B9B5AA"/>
      </a:accent1>
      <a:accent2>
        <a:srgbClr val="212121"/>
      </a:accent2>
      <a:accent3>
        <a:srgbClr val="B7B7B7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Minimalist-Grayscale-Pitch</Template>
  <TotalTime>604</TotalTime>
  <Words>560</Words>
  <Application>Microsoft Office PowerPoint</Application>
  <PresentationFormat>와이드스크린</PresentationFormat>
  <Paragraphs>72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23" baseType="lpstr">
      <vt:lpstr>Didact Gothic</vt:lpstr>
      <vt:lpstr>Julius Sans One</vt:lpstr>
      <vt:lpstr>Proxima Nova</vt:lpstr>
      <vt:lpstr>Proxima Nova Semibold</vt:lpstr>
      <vt:lpstr>Questrial</vt:lpstr>
      <vt:lpstr>맑은 고딕</vt:lpstr>
      <vt:lpstr>맑은 고딕 Semilight</vt:lpstr>
      <vt:lpstr>Arial</vt:lpstr>
      <vt:lpstr>Montserrat</vt:lpstr>
      <vt:lpstr>Minimalist-Grayscale-Pitch</vt:lpstr>
      <vt:lpstr>Slidesgo Final Pages</vt:lpstr>
      <vt:lpstr>1_Slidesgo Final Pages</vt:lpstr>
      <vt:lpstr>Unity Intermediate Object Pooling</vt:lpstr>
      <vt:lpstr>Object Pooling이란?</vt:lpstr>
      <vt:lpstr>참고 영상</vt:lpstr>
      <vt:lpstr>구현 방법</vt:lpstr>
      <vt:lpstr>코드 - 01</vt:lpstr>
      <vt:lpstr>코드 - 02</vt:lpstr>
      <vt:lpstr>코드 - 03</vt:lpstr>
      <vt:lpstr>코드 - 04</vt:lpstr>
      <vt:lpstr>코드 실행</vt:lpstr>
      <vt:lpstr>코드 실행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오브젝트 풀링</dc:title>
  <dc:creator>구준휘</dc:creator>
  <cp:lastModifiedBy>구준휘</cp:lastModifiedBy>
  <cp:revision>10</cp:revision>
  <dcterms:created xsi:type="dcterms:W3CDTF">2021-09-09T10:47:20Z</dcterms:created>
  <dcterms:modified xsi:type="dcterms:W3CDTF">2021-09-29T07:25:34Z</dcterms:modified>
</cp:coreProperties>
</file>