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</p:showPr>
  <p:extLs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3830"/>
  </p:normalViewPr>
  <p:slideViewPr>
    <p:cSldViewPr snapToGrid="0">
      <p:cViewPr varScale="1">
        <p:scale>
          <a:sx n="108" d="100"/>
          <a:sy n="108" d="100"/>
        </p:scale>
        <p:origin x="-1746" y="-90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104"/>
        <p:guide pos="2119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03288" y="741363"/>
            <a:ext cx="492918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3885" y="4686840"/>
            <a:ext cx="5387994" cy="44388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0AB9E776-BD60-4EFE-95CA-620C9172F58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Natural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1B2AAEE-0ECC-4F9E-94C1-A5210D63F3AE}" type="datetime1">
              <a:rPr lang="en-US"/>
              <a:pPr lvl="0">
                <a:defRPr lang="ko-KR" altLang="en-US"/>
              </a:pPr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/>
            </a:pPr>
            <a:fld id="{20DE7D8C-454A-43DC-8947-7671D5C99DA0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3840" t="7670" r="13050" b="25080"/>
          <a:stretch>
            <a:fillRect/>
          </a:stretch>
        </p:blipFill>
        <p:spPr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google.co.kr/url?sa=i&amp;rct=j&amp;q=&amp;esrc=s&amp;source=images&amp;cd=&amp;cad=rja&amp;uact=8&amp;ved=0ahUKEwjV5OKYs7fKAhXG5aYKHdEkAzsQjRwIBw&amp;url=http://stackoverflow.com/questions/15102332/how-to-intersect-multiple-ienumerable&amp;psig=AFQjCNEWUiyjC8ag1IKWPH4RyjPd8hPrQA&amp;ust=1453345273887379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30031" y="908050"/>
            <a:ext cx="688364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 dirty="0">
                <a:latin typeface="Comic Sans MS"/>
                <a:ea typeface="HY엽서L"/>
              </a:rPr>
              <a:t>제</a:t>
            </a:r>
            <a:r>
              <a:rPr lang="en-US" altLang="ko-KR" sz="3600" i="1" dirty="0" smtClean="0">
                <a:latin typeface="Comic Sans MS"/>
                <a:ea typeface="HY엽서L"/>
              </a:rPr>
              <a:t>15</a:t>
            </a:r>
            <a:r>
              <a:rPr lang="ko-KR" altLang="en-US" sz="3600" i="1" dirty="0" smtClean="0">
                <a:latin typeface="Comic Sans MS"/>
                <a:ea typeface="HY엽서L"/>
              </a:rPr>
              <a:t>장 </a:t>
            </a:r>
            <a:r>
              <a:rPr lang="ko-KR" altLang="en-US" sz="3600" i="1" dirty="0" err="1" smtClean="0">
                <a:latin typeface="Comic Sans MS"/>
                <a:ea typeface="HY엽서L"/>
              </a:rPr>
              <a:t>제네릭과</a:t>
            </a:r>
            <a:r>
              <a:rPr lang="ko-KR" altLang="en-US" sz="3600" i="1" dirty="0" smtClean="0">
                <a:latin typeface="Comic Sans MS"/>
                <a:ea typeface="HY엽서L"/>
              </a:rPr>
              <a:t> 컬렉션</a:t>
            </a:r>
            <a:endParaRPr lang="ko-KR" altLang="en-US" sz="3600" i="1" dirty="0">
              <a:latin typeface="Comic Sans MS"/>
              <a:ea typeface="HY엽서L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1503363" y="384175"/>
            <a:ext cx="4150677" cy="5238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어서와 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Java</a:t>
            </a: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는 처음이지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!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때때로 </a:t>
            </a:r>
            <a:r>
              <a:rPr lang="ko-KR" altLang="en-US" dirty="0" smtClean="0"/>
              <a:t>특정한 </a:t>
            </a:r>
            <a:r>
              <a:rPr lang="ko-KR" altLang="en-US" dirty="0"/>
              <a:t>종류의 객체들만을 받게 하고 싶은 경우가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한정된 타입 매개 변수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590152" y="2670772"/>
            <a:ext cx="7747000" cy="33497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 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MyArrayAlg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fr-FR" altLang="ko-KR" sz="1400" b="1" dirty="0">
                <a:latin typeface="+mn-lt"/>
              </a:rPr>
              <a:t>public static</a:t>
            </a:r>
            <a:r>
              <a:rPr lang="fr-FR" altLang="ko-KR" sz="1400" dirty="0">
                <a:latin typeface="+mn-lt"/>
              </a:rPr>
              <a:t> &lt;T extends Comparable&gt; T getMax(T[] a)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if</a:t>
            </a:r>
            <a:r>
              <a:rPr lang="en-US" altLang="ko-KR" sz="1400" dirty="0">
                <a:latin typeface="+mn-lt"/>
              </a:rPr>
              <a:t> (a == </a:t>
            </a:r>
            <a:r>
              <a:rPr lang="en-US" altLang="ko-KR" sz="1400" b="1" dirty="0">
                <a:latin typeface="+mn-lt"/>
              </a:rPr>
              <a:t>null</a:t>
            </a:r>
            <a:r>
              <a:rPr lang="en-US" altLang="ko-KR" sz="1400" dirty="0">
                <a:latin typeface="+mn-lt"/>
              </a:rPr>
              <a:t> || </a:t>
            </a:r>
            <a:r>
              <a:rPr lang="en-US" altLang="ko-KR" sz="1400" dirty="0" err="1">
                <a:latin typeface="+mn-lt"/>
              </a:rPr>
              <a:t>a.length</a:t>
            </a:r>
            <a:r>
              <a:rPr lang="en-US" altLang="ko-KR" sz="1400" dirty="0">
                <a:latin typeface="+mn-lt"/>
              </a:rPr>
              <a:t> == 0) 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return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null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T largest = a[0];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b="1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1;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 </a:t>
            </a:r>
            <a:r>
              <a:rPr lang="en-US" altLang="ko-KR" sz="1400" dirty="0" err="1">
                <a:latin typeface="+mn-lt"/>
              </a:rPr>
              <a:t>a.length</a:t>
            </a:r>
            <a:r>
              <a:rPr lang="en-US" altLang="ko-KR" sz="1400" dirty="0">
                <a:latin typeface="+mn-lt"/>
              </a:rPr>
              <a:t>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if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largest.compareTo</a:t>
            </a:r>
            <a:r>
              <a:rPr lang="en-US" altLang="ko-KR" sz="1400" dirty="0">
                <a:latin typeface="+mn-lt"/>
              </a:rPr>
              <a:t>(a[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]) &lt; 0) 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largest = a[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];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return</a:t>
            </a:r>
            <a:r>
              <a:rPr lang="en-US" altLang="ko-KR" sz="1400" dirty="0">
                <a:latin typeface="+mn-lt"/>
              </a:rPr>
              <a:t> largest;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62764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제네릭과</a:t>
            </a:r>
            <a:r>
              <a:rPr lang="ko-KR" altLang="en-US" dirty="0"/>
              <a:t> 상속에 대하여 </a:t>
            </a:r>
            <a:r>
              <a:rPr lang="ko-KR" altLang="en-US" dirty="0" err="1" smtClean="0"/>
              <a:t>생각해보자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자바 </a:t>
            </a:r>
            <a:r>
              <a:rPr lang="ko-KR" altLang="en-US" dirty="0"/>
              <a:t>라이브러리에는 </a:t>
            </a:r>
            <a:r>
              <a:rPr lang="en-US" altLang="ko-KR" dirty="0"/>
              <a:t>Number </a:t>
            </a:r>
            <a:r>
              <a:rPr lang="ko-KR" altLang="en-US" dirty="0"/>
              <a:t>클래스를 상속받아서 </a:t>
            </a:r>
            <a:r>
              <a:rPr lang="en-US" altLang="ko-KR" dirty="0"/>
              <a:t>Integer</a:t>
            </a:r>
            <a:r>
              <a:rPr lang="ko-KR" altLang="en-US" dirty="0"/>
              <a:t>와 </a:t>
            </a:r>
            <a:r>
              <a:rPr lang="en-US" altLang="ko-KR" dirty="0"/>
              <a:t>Double </a:t>
            </a:r>
            <a:r>
              <a:rPr lang="ko-KR" altLang="en-US" dirty="0"/>
              <a:t>클래스를 정의하고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제네릭과</a:t>
            </a:r>
            <a:r>
              <a:rPr lang="ko-KR" altLang="en-US" dirty="0" smtClean="0"/>
              <a:t> 상속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90152" y="3395050"/>
            <a:ext cx="7747000" cy="1013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Box&lt;Number&gt; box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Box&lt;Number&gt;();</a:t>
            </a:r>
          </a:p>
          <a:p>
            <a:pPr marL="0" indent="0" latinLnBrk="0">
              <a:buNone/>
            </a:pPr>
            <a:r>
              <a:rPr lang="en-US" altLang="ko-KR" sz="1400" dirty="0" err="1">
                <a:latin typeface="+mn-lt"/>
              </a:rPr>
              <a:t>box.add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Integer(10)); 	// Number </a:t>
            </a:r>
            <a:r>
              <a:rPr lang="ko-KR" altLang="en-US" sz="1400" dirty="0">
                <a:latin typeface="+mn-lt"/>
              </a:rPr>
              <a:t>객체 대신에 </a:t>
            </a:r>
            <a:r>
              <a:rPr lang="en-US" altLang="ko-KR" sz="1400" dirty="0">
                <a:latin typeface="+mn-lt"/>
              </a:rPr>
              <a:t>Integer </a:t>
            </a:r>
            <a:r>
              <a:rPr lang="ko-KR" altLang="en-US" sz="1400" dirty="0">
                <a:latin typeface="+mn-lt"/>
              </a:rPr>
              <a:t>객체를 주어도 된다</a:t>
            </a:r>
            <a:r>
              <a:rPr lang="en-US" altLang="ko-KR" sz="1400" dirty="0">
                <a:latin typeface="+mn-lt"/>
              </a:rPr>
              <a:t>. 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err="1">
                <a:latin typeface="+mn-lt"/>
              </a:rPr>
              <a:t>box.add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 </a:t>
            </a:r>
            <a:r>
              <a:rPr lang="en-US" altLang="ko-KR" sz="1400" dirty="0">
                <a:latin typeface="+mn-lt"/>
              </a:rPr>
              <a:t>Double(10.1)); 	// Number </a:t>
            </a:r>
            <a:r>
              <a:rPr lang="ko-KR" altLang="en-US" sz="1400" dirty="0">
                <a:latin typeface="+mn-lt"/>
              </a:rPr>
              <a:t>객체 대신에 </a:t>
            </a:r>
            <a:r>
              <a:rPr lang="en-US" altLang="ko-KR" sz="1400" dirty="0">
                <a:latin typeface="+mn-lt"/>
              </a:rPr>
              <a:t>Double </a:t>
            </a:r>
            <a:r>
              <a:rPr lang="ko-KR" altLang="en-US" sz="1400" dirty="0">
                <a:latin typeface="+mn-lt"/>
              </a:rPr>
              <a:t>객체를 주어도 된다</a:t>
            </a:r>
            <a:r>
              <a:rPr lang="en-US" altLang="ko-KR" sz="1400" dirty="0">
                <a:latin typeface="+mn-lt"/>
              </a:rPr>
              <a:t>. </a:t>
            </a:r>
            <a:endParaRPr lang="ko-KR" altLang="en-US" sz="1400" dirty="0"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590152" y="4614250"/>
            <a:ext cx="7747000" cy="1013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 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process(Box&lt;Number&gt; box</a:t>
            </a:r>
            <a:r>
              <a:rPr lang="en-US" altLang="ko-KR" sz="1400" dirty="0">
                <a:latin typeface="+mn-lt"/>
              </a:rPr>
              <a:t>) </a:t>
            </a:r>
            <a:endParaRPr lang="en-US" altLang="ko-KR" sz="1400" dirty="0" smtClean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{ 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smtClean="0">
                <a:latin typeface="+mn-lt"/>
              </a:rPr>
              <a:t>... 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}</a:t>
            </a:r>
            <a:endParaRPr lang="en-US" altLang="ko-KR" sz="1400" dirty="0">
              <a:latin typeface="+mn-lt"/>
            </a:endParaRPr>
          </a:p>
        </p:txBody>
      </p:sp>
      <p:sp>
        <p:nvSpPr>
          <p:cNvPr id="6" name="설명선 2(테두리 및 강조선) 5"/>
          <p:cNvSpPr/>
          <p:nvPr/>
        </p:nvSpPr>
        <p:spPr>
          <a:xfrm>
            <a:off x="5332491" y="5445659"/>
            <a:ext cx="1520982" cy="53868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2626"/>
              <a:gd name="adj6" fmla="val -10976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어떤 타입을 받을 수 있을까</a:t>
            </a:r>
            <a:r>
              <a:rPr lang="en-US" altLang="ko-KR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?</a:t>
            </a:r>
            <a:endParaRPr lang="ko-KR" altLang="en-US" sz="1200" dirty="0">
              <a:solidFill>
                <a:srgbClr val="FF000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18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Integer</a:t>
            </a:r>
            <a:r>
              <a:rPr lang="ko-KR" altLang="en-US" dirty="0"/>
              <a:t>가 </a:t>
            </a:r>
            <a:r>
              <a:rPr lang="en-US" altLang="ko-KR" dirty="0"/>
              <a:t>Number</a:t>
            </a:r>
            <a:r>
              <a:rPr lang="ko-KR" altLang="en-US" dirty="0"/>
              <a:t>의 자식이긴 하지만</a:t>
            </a:r>
            <a:r>
              <a:rPr lang="en-US" altLang="ko-KR" dirty="0"/>
              <a:t>, Box&lt;Integer&gt;</a:t>
            </a:r>
            <a:r>
              <a:rPr lang="ko-KR" altLang="en-US" dirty="0"/>
              <a:t>는 </a:t>
            </a:r>
            <a:r>
              <a:rPr lang="en-US" altLang="ko-KR" dirty="0"/>
              <a:t>Box&lt;Number&gt;</a:t>
            </a:r>
            <a:r>
              <a:rPr lang="ko-KR" altLang="en-US" dirty="0"/>
              <a:t>의 자식은 아니다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제네릭과</a:t>
            </a:r>
            <a:r>
              <a:rPr lang="ko-KR" altLang="en-US" dirty="0" smtClean="0"/>
              <a:t> 상속</a:t>
            </a:r>
            <a:endParaRPr lang="ko-KR" altLang="en-US" dirty="0"/>
          </a:p>
        </p:txBody>
      </p:sp>
      <p:pic>
        <p:nvPicPr>
          <p:cNvPr id="5121" name="_x256543072" descr="EMB000010800f7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29" y="2883528"/>
            <a:ext cx="5404918" cy="3590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5082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클래스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ko-KR" altLang="en-US" b="1" dirty="0"/>
              <a:t>자손 클래스</a:t>
            </a:r>
            <a:r>
              <a:rPr lang="ko-KR" altLang="en-US" dirty="0"/>
              <a:t>들을 와일드 카드로 표시하려면 </a:t>
            </a:r>
            <a:r>
              <a:rPr lang="en-US" altLang="ko-KR" dirty="0"/>
              <a:t>&lt;? extends A&gt;</a:t>
            </a:r>
            <a:r>
              <a:rPr lang="ko-KR" altLang="en-US" dirty="0"/>
              <a:t>와 같이 표시한다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이것을 </a:t>
            </a:r>
            <a:r>
              <a:rPr lang="ko-KR" altLang="en-US" b="1" dirty="0"/>
              <a:t>상한이 있는 와일드 카드</a:t>
            </a:r>
            <a:r>
              <a:rPr lang="en-US" altLang="ko-KR" b="1" dirty="0"/>
              <a:t>(Upper Bounded Wildcard)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상한이 있는 와일드 카드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90152" y="3395050"/>
            <a:ext cx="7747000" cy="18831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u="sng" dirty="0">
                <a:latin typeface="+mn-lt"/>
              </a:rPr>
              <a:t>double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sumOfList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u="sng" dirty="0">
                <a:latin typeface="+mn-lt"/>
              </a:rPr>
              <a:t>List&lt;? </a:t>
            </a:r>
            <a:r>
              <a:rPr lang="en-US" altLang="ko-KR" sz="1400" b="1" u="sng" dirty="0">
                <a:latin typeface="+mn-lt"/>
              </a:rPr>
              <a:t>extends</a:t>
            </a:r>
            <a:r>
              <a:rPr lang="en-US" altLang="ko-KR" sz="1400" u="sng" dirty="0">
                <a:latin typeface="+mn-lt"/>
              </a:rPr>
              <a:t> Number&gt;</a:t>
            </a:r>
            <a:r>
              <a:rPr lang="en-US" altLang="ko-KR" sz="1400" dirty="0">
                <a:latin typeface="+mn-lt"/>
              </a:rPr>
              <a:t> list</a:t>
            </a:r>
            <a:r>
              <a:rPr lang="en-US" altLang="ko-KR" sz="1400" u="sng" dirty="0">
                <a:latin typeface="+mn-lt"/>
              </a:rPr>
              <a:t>)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double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s = 0.0;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for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(Number n : list)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s </a:t>
            </a:r>
            <a:r>
              <a:rPr lang="en-US" altLang="ko-KR" sz="1400" dirty="0">
                <a:latin typeface="+mn-lt"/>
              </a:rPr>
              <a:t>+= </a:t>
            </a:r>
            <a:r>
              <a:rPr lang="en-US" altLang="ko-KR" sz="1400" dirty="0" err="1">
                <a:latin typeface="+mn-lt"/>
              </a:rPr>
              <a:t>n.doubleValue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return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s;</a:t>
            </a:r>
          </a:p>
          <a:p>
            <a:pPr marL="0" indent="0" latinLnBrk="0">
              <a:buNone/>
            </a:pPr>
            <a:r>
              <a:rPr lang="en-US" altLang="ko-KR" sz="1400" u="sng" dirty="0">
                <a:latin typeface="+mn-lt"/>
              </a:rPr>
              <a:t>}</a:t>
            </a:r>
            <a:endParaRPr lang="en-US" altLang="ko-KR" sz="1400" dirty="0"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590152" y="5465275"/>
            <a:ext cx="7747000" cy="9415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u="sng" dirty="0">
                <a:latin typeface="+mn-lt"/>
              </a:rPr>
              <a:t>L</a:t>
            </a:r>
            <a:r>
              <a:rPr lang="en-US" altLang="ko-KR" sz="1400" dirty="0">
                <a:latin typeface="+mn-lt"/>
              </a:rPr>
              <a:t>ist&lt;Integer&gt; li </a:t>
            </a:r>
            <a:r>
              <a:rPr lang="en-US" altLang="ko-KR" sz="1400" u="sng" dirty="0">
                <a:latin typeface="+mn-lt"/>
              </a:rPr>
              <a:t>=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Arrays.asList</a:t>
            </a:r>
            <a:r>
              <a:rPr lang="en-US" altLang="ko-KR" sz="1400" dirty="0">
                <a:latin typeface="+mn-lt"/>
              </a:rPr>
              <a:t>(1, 2, 3)</a:t>
            </a:r>
          </a:p>
          <a:p>
            <a:pPr marL="0" indent="0" latinLnBrk="0">
              <a:buNone/>
            </a:pPr>
            <a:r>
              <a:rPr lang="en-US" altLang="ko-KR" sz="1400" dirty="0" err="1">
                <a:latin typeface="+mn-lt"/>
              </a:rPr>
              <a:t>System.out.println</a:t>
            </a:r>
            <a:r>
              <a:rPr lang="en-US" altLang="ko-KR" sz="1400" dirty="0">
                <a:latin typeface="+mn-lt"/>
              </a:rPr>
              <a:t>("sum = " + </a:t>
            </a:r>
            <a:r>
              <a:rPr lang="en-US" altLang="ko-KR" sz="1400" dirty="0" err="1">
                <a:latin typeface="+mn-lt"/>
              </a:rPr>
              <a:t>sumOfList</a:t>
            </a:r>
            <a:r>
              <a:rPr lang="en-US" altLang="ko-KR" sz="1400" dirty="0">
                <a:latin typeface="+mn-lt"/>
              </a:rPr>
              <a:t>(li))</a:t>
            </a:r>
          </a:p>
        </p:txBody>
      </p:sp>
    </p:spTree>
    <p:extLst>
      <p:ext uri="{BB962C8B-B14F-4D97-AF65-F5344CB8AC3E}">
        <p14:creationId xmlns="" xmlns:p14="http://schemas.microsoft.com/office/powerpoint/2010/main" val="2950745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b="1" dirty="0" err="1"/>
              <a:t>제한없는</a:t>
            </a:r>
            <a:r>
              <a:rPr lang="ko-KR" altLang="en-US" b="1" dirty="0"/>
              <a:t> 와일드 카드</a:t>
            </a:r>
            <a:r>
              <a:rPr lang="en-US" altLang="ko-KR" b="1" dirty="0"/>
              <a:t>(Unbounded Wildcard)</a:t>
            </a:r>
            <a:r>
              <a:rPr lang="ko-KR" altLang="en-US" dirty="0"/>
              <a:t>는 단순히 </a:t>
            </a:r>
            <a:r>
              <a:rPr lang="en-US" altLang="ko-KR" dirty="0"/>
              <a:t>?</a:t>
            </a:r>
            <a:r>
              <a:rPr lang="ko-KR" altLang="en-US" dirty="0"/>
              <a:t>으로만 이루어진다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예를 </a:t>
            </a:r>
            <a:r>
              <a:rPr lang="ko-KR" altLang="en-US" dirty="0"/>
              <a:t>들면 </a:t>
            </a:r>
            <a:r>
              <a:rPr lang="en-US" altLang="ko-KR" dirty="0"/>
              <a:t>List&lt;?&gt;</a:t>
            </a:r>
            <a:r>
              <a:rPr lang="ko-KR" altLang="en-US" dirty="0"/>
              <a:t>와 같다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와일드 </a:t>
            </a:r>
            <a:r>
              <a:rPr lang="ko-KR" altLang="en-US" dirty="0"/>
              <a:t>카드 </a:t>
            </a:r>
            <a:r>
              <a:rPr lang="en-US" altLang="ko-KR" dirty="0"/>
              <a:t>?</a:t>
            </a:r>
            <a:r>
              <a:rPr lang="ko-KR" altLang="en-US" dirty="0"/>
              <a:t>은 모든 타입에 매치된다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>
                <a:effectLst/>
              </a:rPr>
              <a:t>제한없는</a:t>
            </a:r>
            <a:r>
              <a:rPr lang="ko-KR" altLang="en-US" i="1" dirty="0">
                <a:effectLst/>
              </a:rPr>
              <a:t> 와일드 </a:t>
            </a:r>
            <a:r>
              <a:rPr lang="ko-KR" altLang="en-US" i="1" dirty="0" smtClean="0">
                <a:effectLst/>
              </a:rPr>
              <a:t>카드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90152" y="3395050"/>
            <a:ext cx="7747000" cy="22905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import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java.util.List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MyList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printList</a:t>
            </a:r>
            <a:r>
              <a:rPr lang="en-US" altLang="ko-KR" sz="1400" dirty="0">
                <a:latin typeface="+mn-lt"/>
              </a:rPr>
              <a:t>(List&lt;?&gt; list)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(Object </a:t>
            </a:r>
            <a:r>
              <a:rPr lang="en-US" altLang="ko-KR" sz="1400" dirty="0" err="1">
                <a:latin typeface="+mn-lt"/>
              </a:rPr>
              <a:t>elem</a:t>
            </a:r>
            <a:r>
              <a:rPr lang="en-US" altLang="ko-KR" sz="1400" dirty="0">
                <a:latin typeface="+mn-lt"/>
              </a:rPr>
              <a:t> : list)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elem</a:t>
            </a:r>
            <a:r>
              <a:rPr lang="en-US" altLang="ko-KR" sz="1400" dirty="0">
                <a:latin typeface="+mn-lt"/>
              </a:rPr>
              <a:t> + " 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223048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44354" y="1747319"/>
            <a:ext cx="7747000" cy="27432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import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java.util.Arrays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import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java.util.List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WildCardTest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List&lt;Integer&gt; li = </a:t>
            </a:r>
            <a:r>
              <a:rPr lang="en-US" altLang="ko-KR" sz="1400" dirty="0" err="1">
                <a:latin typeface="+mn-lt"/>
              </a:rPr>
              <a:t>Arrays.</a:t>
            </a:r>
            <a:r>
              <a:rPr lang="en-US" altLang="ko-KR" sz="1400" i="1" dirty="0" err="1">
                <a:latin typeface="+mn-lt"/>
              </a:rPr>
              <a:t>asList</a:t>
            </a:r>
            <a:r>
              <a:rPr lang="en-US" altLang="ko-KR" sz="1400" dirty="0">
                <a:latin typeface="+mn-lt"/>
              </a:rPr>
              <a:t>(1, 2, 3);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List&lt;String&gt; ls = </a:t>
            </a:r>
            <a:r>
              <a:rPr lang="en-US" altLang="ko-KR" sz="1400" dirty="0" err="1">
                <a:latin typeface="+mn-lt"/>
              </a:rPr>
              <a:t>Arrays.</a:t>
            </a:r>
            <a:r>
              <a:rPr lang="en-US" altLang="ko-KR" sz="1400" i="1" dirty="0" err="1">
                <a:latin typeface="+mn-lt"/>
              </a:rPr>
              <a:t>asList</a:t>
            </a:r>
            <a:r>
              <a:rPr lang="en-US" altLang="ko-KR" sz="1400" dirty="0">
                <a:latin typeface="+mn-lt"/>
              </a:rPr>
              <a:t>("one", "two", "three");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MyList.</a:t>
            </a:r>
            <a:r>
              <a:rPr lang="en-US" altLang="ko-KR" sz="1400" i="1" dirty="0" err="1">
                <a:latin typeface="+mn-lt"/>
              </a:rPr>
              <a:t>printList</a:t>
            </a:r>
            <a:r>
              <a:rPr lang="en-US" altLang="ko-KR" sz="1400" dirty="0">
                <a:latin typeface="+mn-lt"/>
              </a:rPr>
              <a:t>(li);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MyList.</a:t>
            </a:r>
            <a:r>
              <a:rPr lang="en-US" altLang="ko-KR" sz="1400" i="1" dirty="0" err="1">
                <a:latin typeface="+mn-lt"/>
              </a:rPr>
              <a:t>printList</a:t>
            </a:r>
            <a:r>
              <a:rPr lang="en-US" altLang="ko-KR" sz="1400" dirty="0">
                <a:latin typeface="+mn-lt"/>
              </a:rPr>
              <a:t>(ls);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07435" y="5288999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1 2 3 </a:t>
            </a:r>
          </a:p>
          <a:p>
            <a:pPr marL="0" indent="0">
              <a:buNone/>
            </a:pPr>
            <a:r>
              <a:rPr lang="en-US" altLang="ko-KR" sz="1400" dirty="0"/>
              <a:t>one two three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69" y="519668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2722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어떤 클래스의 </a:t>
            </a:r>
            <a:r>
              <a:rPr lang="ko-KR" altLang="en-US" b="1" dirty="0"/>
              <a:t>조상 클래스</a:t>
            </a:r>
            <a:r>
              <a:rPr lang="ko-KR" altLang="en-US" dirty="0"/>
              <a:t>들을 와일드 카드로 나타내려면 </a:t>
            </a:r>
            <a:r>
              <a:rPr lang="en-US" altLang="ko-KR" dirty="0"/>
              <a:t>&lt;? super A&gt;</a:t>
            </a:r>
            <a:r>
              <a:rPr lang="ko-KR" altLang="en-US" dirty="0"/>
              <a:t>와 같은 문법을 사용한다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하한이 있는 와일드 카드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90152" y="3395050"/>
            <a:ext cx="7747000" cy="18831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addNumbers</a:t>
            </a:r>
            <a:r>
              <a:rPr lang="en-US" altLang="ko-KR" sz="1400" dirty="0">
                <a:latin typeface="+mn-lt"/>
              </a:rPr>
              <a:t>(List&lt;? </a:t>
            </a:r>
            <a:r>
              <a:rPr lang="en-US" altLang="ko-KR" sz="1400" b="1" dirty="0">
                <a:latin typeface="+mn-lt"/>
              </a:rPr>
              <a:t>super</a:t>
            </a:r>
            <a:r>
              <a:rPr lang="en-US" altLang="ko-KR" sz="1400" dirty="0">
                <a:latin typeface="+mn-lt"/>
              </a:rPr>
              <a:t> Integer&gt; list) {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for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1;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&lt;= 10;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list.add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}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853217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그림을 </a:t>
            </a:r>
            <a:r>
              <a:rPr lang="ko-KR" altLang="en-US" dirty="0"/>
              <a:t>완벽하게 이해할 수 있으면 어느 정도 </a:t>
            </a:r>
            <a:r>
              <a:rPr lang="ko-KR" altLang="en-US" dirty="0" err="1"/>
              <a:t>제네릭</a:t>
            </a:r>
            <a:r>
              <a:rPr lang="ko-KR" altLang="en-US" dirty="0"/>
              <a:t> 공부는 된 셈이다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pic>
        <p:nvPicPr>
          <p:cNvPr id="29697" name="_x256543232" descr="EMB000010800f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072" y="2657192"/>
            <a:ext cx="5793809" cy="33724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58297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컬렉션</a:t>
            </a:r>
          </a:p>
        </p:txBody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컬렉션</a:t>
            </a:r>
            <a:r>
              <a:rPr lang="en-US" altLang="ko-KR"/>
              <a:t>(collection)</a:t>
            </a:r>
            <a:r>
              <a:rPr lang="ko-KR" altLang="en-US"/>
              <a:t>은 자바에서 자료 구조를 구현한 클래스</a:t>
            </a:r>
          </a:p>
          <a:p>
            <a:r>
              <a:rPr lang="ko-KR" altLang="en-US"/>
              <a:t>자료 구조로는 리스트</a:t>
            </a:r>
            <a:r>
              <a:rPr lang="en-US" altLang="ko-KR"/>
              <a:t>(list), </a:t>
            </a:r>
            <a:r>
              <a:rPr lang="ko-KR" altLang="en-US"/>
              <a:t>스택</a:t>
            </a:r>
            <a:r>
              <a:rPr lang="en-US" altLang="ko-KR"/>
              <a:t>(stack), </a:t>
            </a:r>
            <a:r>
              <a:rPr lang="ko-KR" altLang="en-US"/>
              <a:t>큐</a:t>
            </a:r>
            <a:r>
              <a:rPr lang="en-US" altLang="ko-KR"/>
              <a:t>(queue), </a:t>
            </a:r>
            <a:r>
              <a:rPr lang="ko-KR" altLang="en-US"/>
              <a:t>집합</a:t>
            </a:r>
            <a:r>
              <a:rPr lang="en-US" altLang="ko-KR"/>
              <a:t>(set), </a:t>
            </a:r>
            <a:r>
              <a:rPr lang="ko-KR" altLang="en-US"/>
              <a:t>해쉬 테이블</a:t>
            </a:r>
            <a:r>
              <a:rPr lang="en-US" altLang="ko-KR"/>
              <a:t>(hash table) </a:t>
            </a:r>
            <a:r>
              <a:rPr lang="ko-KR" altLang="en-US"/>
              <a:t>등이 있다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88" y="3277261"/>
            <a:ext cx="5842314" cy="296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418409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컬렉션의 역사</a:t>
            </a:r>
          </a:p>
        </p:txBody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초기 버전</a:t>
            </a:r>
            <a:r>
              <a:rPr lang="en-US" altLang="ko-KR"/>
              <a:t>: Vector, Stack, HashTable, Bitset, Enumeration</a:t>
            </a:r>
            <a:r>
              <a:rPr lang="ko-KR" altLang="en-US"/>
              <a:t>이 그것이다</a:t>
            </a:r>
            <a:r>
              <a:rPr lang="en-US" altLang="ko-KR"/>
              <a:t>. </a:t>
            </a:r>
          </a:p>
          <a:p>
            <a:r>
              <a:rPr lang="ko-KR" altLang="en-US"/>
              <a:t>버전 </a:t>
            </a:r>
            <a:r>
              <a:rPr lang="en-US" altLang="ko-KR"/>
              <a:t>1.2</a:t>
            </a:r>
            <a:r>
              <a:rPr lang="ko-KR" altLang="en-US"/>
              <a:t>부터는 풍부한 컬렉션 라이브러리가 제공</a:t>
            </a:r>
          </a:p>
          <a:p>
            <a:pPr lvl="1"/>
            <a:r>
              <a:rPr lang="ko-KR" altLang="en-US"/>
              <a:t>인터페이스와 구현을 분리</a:t>
            </a:r>
          </a:p>
          <a:p>
            <a:pPr lvl="1"/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List </a:t>
            </a:r>
            <a:r>
              <a:rPr lang="ko-KR" altLang="en-US"/>
              <a:t>인터페이스를  </a:t>
            </a:r>
            <a:r>
              <a:rPr lang="en-US" altLang="ko-KR"/>
              <a:t>ArrayList</a:t>
            </a:r>
            <a:r>
              <a:rPr lang="ko-KR" altLang="en-US"/>
              <a:t>와 </a:t>
            </a:r>
            <a:r>
              <a:rPr lang="en-US" altLang="ko-KR"/>
              <a:t>LinkedList </a:t>
            </a:r>
            <a:r>
              <a:rPr lang="ko-KR" altLang="en-US"/>
              <a:t>클래스가 구현</a:t>
            </a:r>
          </a:p>
        </p:txBody>
      </p:sp>
    </p:spTree>
    <p:extLst>
      <p:ext uri="{BB962C8B-B14F-4D97-AF65-F5344CB8AC3E}">
        <p14:creationId xmlns="" xmlns:p14="http://schemas.microsoft.com/office/powerpoint/2010/main" val="22162113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제네릭이란</a:t>
            </a:r>
            <a:r>
              <a:rPr lang="en-US" altLang="ko-KR" sz="3600"/>
              <a:t>?</a:t>
            </a:r>
            <a:endParaRPr lang="ko-KR" altLang="en-US" sz="3600"/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프로그래밍</a:t>
            </a:r>
            <a:r>
              <a:rPr lang="en-US" altLang="ko-KR" b="1" dirty="0"/>
              <a:t>(generic programming)</a:t>
            </a:r>
            <a:r>
              <a:rPr lang="ko-KR" altLang="en-US" dirty="0"/>
              <a:t>이란 다양한 종류의 데이터를 처리할 </a:t>
            </a:r>
            <a:r>
              <a:rPr lang="ko-KR" altLang="en-US" dirty="0" smtClean="0"/>
              <a:t>수 있는 </a:t>
            </a:r>
            <a:r>
              <a:rPr lang="ko-KR" altLang="en-US" dirty="0"/>
              <a:t>클래스와 </a:t>
            </a:r>
            <a:r>
              <a:rPr lang="ko-KR" altLang="en-US" dirty="0" err="1"/>
              <a:t>메소드를</a:t>
            </a:r>
            <a:r>
              <a:rPr lang="ko-KR" altLang="en-US" dirty="0"/>
              <a:t> 작성하는 기법이다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01" y="2645263"/>
            <a:ext cx="5522109" cy="360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241813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Vector </a:t>
            </a:r>
            <a:r>
              <a:rPr lang="ko-KR" altLang="en-US" dirty="0"/>
              <a:t>클래스는 </a:t>
            </a:r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패키지에 있는 컬렉션의 일종으로 가변 </a:t>
            </a:r>
            <a:r>
              <a:rPr lang="ko-KR" altLang="en-US" dirty="0" smtClean="0"/>
              <a:t>크기의 </a:t>
            </a:r>
            <a:r>
              <a:rPr lang="ko-KR" altLang="en-US" dirty="0"/>
              <a:t>배열</a:t>
            </a:r>
            <a:r>
              <a:rPr lang="en-US" altLang="ko-KR" dirty="0"/>
              <a:t>(dynamic array)</a:t>
            </a:r>
            <a:r>
              <a:rPr lang="ko-KR" altLang="en-US" dirty="0"/>
              <a:t>을 구현하고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컬렉션의 예</a:t>
            </a:r>
            <a:r>
              <a:rPr lang="en-US" altLang="ko-KR" b="0" dirty="0"/>
              <a:t>: Vector </a:t>
            </a:r>
            <a:r>
              <a:rPr lang="ko-KR" altLang="en-US" b="0" dirty="0"/>
              <a:t>클래스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47" y="2754328"/>
            <a:ext cx="6678157" cy="316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73178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40468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import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java.util.Vector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VectorTest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 </a:t>
            </a:r>
            <a:r>
              <a:rPr lang="en-US" altLang="ko-KR" sz="1400" dirty="0">
                <a:latin typeface="+mn-lt"/>
              </a:rPr>
              <a:t>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Vector </a:t>
            </a:r>
            <a:r>
              <a:rPr lang="en-US" altLang="ko-KR" sz="1400" dirty="0" err="1">
                <a:latin typeface="+mn-lt"/>
              </a:rPr>
              <a:t>vc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Vector();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vc.add</a:t>
            </a:r>
            <a:r>
              <a:rPr lang="en-US" altLang="ko-KR" sz="1400" dirty="0">
                <a:latin typeface="+mn-lt"/>
              </a:rPr>
              <a:t>("Hello World!");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vc.add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Integer(10));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vc.add</a:t>
            </a:r>
            <a:r>
              <a:rPr lang="en-US" altLang="ko-KR" sz="1400" dirty="0">
                <a:latin typeface="+mn-lt"/>
              </a:rPr>
              <a:t>(20);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("vector size :" + </a:t>
            </a:r>
            <a:r>
              <a:rPr lang="en-US" altLang="ko-KR" sz="1400" dirty="0" err="1">
                <a:latin typeface="+mn-lt"/>
              </a:rPr>
              <a:t>vc.size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 </a:t>
            </a:r>
            <a:r>
              <a:rPr lang="en-US" altLang="ko-KR" sz="1400" dirty="0" err="1">
                <a:latin typeface="+mn-lt"/>
              </a:rPr>
              <a:t>vc.size</a:t>
            </a:r>
            <a:r>
              <a:rPr lang="en-US" altLang="ko-KR" sz="1400" dirty="0">
                <a:latin typeface="+mn-lt"/>
              </a:rPr>
              <a:t>();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("vector element " +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+ " :" + </a:t>
            </a:r>
            <a:r>
              <a:rPr lang="en-US" altLang="ko-KR" sz="1400" dirty="0" err="1">
                <a:latin typeface="+mn-lt"/>
              </a:rPr>
              <a:t>vc.get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String s = (String)</a:t>
            </a:r>
            <a:r>
              <a:rPr lang="en-US" altLang="ko-KR" sz="1400" dirty="0" err="1">
                <a:latin typeface="+mn-lt"/>
              </a:rPr>
              <a:t>vc.get</a:t>
            </a:r>
            <a:r>
              <a:rPr lang="en-US" altLang="ko-KR" sz="1400" dirty="0">
                <a:latin typeface="+mn-lt"/>
              </a:rPr>
              <a:t>(0);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291331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15373" y="4517679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vector size :3</a:t>
            </a:r>
          </a:p>
          <a:p>
            <a:pPr marL="0" indent="0" latinLnBrk="1">
              <a:buNone/>
            </a:pPr>
            <a:r>
              <a:rPr lang="en-US" altLang="ko-KR" sz="1400" dirty="0"/>
              <a:t>vector element 0 :Hello World!</a:t>
            </a:r>
          </a:p>
          <a:p>
            <a:pPr marL="0" indent="0" latinLnBrk="1">
              <a:buNone/>
            </a:pPr>
            <a:r>
              <a:rPr lang="en-US" altLang="ko-KR" sz="1400" dirty="0"/>
              <a:t>vector element 1 :10</a:t>
            </a:r>
          </a:p>
          <a:p>
            <a:pPr marL="0" indent="0" latinLnBrk="1">
              <a:buNone/>
            </a:pPr>
            <a:r>
              <a:rPr lang="en-US" altLang="ko-KR" sz="1400" dirty="0"/>
              <a:t>vector element 2 :20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9" y="442536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68868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자바는 컬렉션 인터페이스와 컬렉션 클래스로 나누어서 제공한다</a:t>
            </a:r>
            <a:r>
              <a:rPr lang="en-US" altLang="ko-KR" dirty="0"/>
              <a:t>. </a:t>
            </a:r>
            <a:r>
              <a:rPr lang="ko-KR" altLang="en-US" dirty="0"/>
              <a:t>자바에서는 </a:t>
            </a:r>
            <a:r>
              <a:rPr lang="ko-KR" altLang="en-US" dirty="0" smtClean="0"/>
              <a:t>컬렉션 </a:t>
            </a:r>
            <a:r>
              <a:rPr lang="ko-KR" altLang="en-US" dirty="0"/>
              <a:t>인터페이스를 구현한 클래스도 함께 제공하므로 이것을 간단하게 사용할 수도 </a:t>
            </a:r>
            <a:r>
              <a:rPr lang="ko-KR" altLang="en-US" dirty="0" smtClean="0"/>
              <a:t>있고 </a:t>
            </a:r>
            <a:r>
              <a:rPr lang="ko-KR" altLang="en-US" dirty="0"/>
              <a:t>아니면 각자 필요에 맞추어 인터페이스를 자신의 클래스로 구현할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컬렉션 인터페이스와 컬렉션 </a:t>
            </a:r>
            <a:r>
              <a:rPr lang="ko-KR" altLang="en-US" dirty="0" smtClean="0">
                <a:effectLst/>
              </a:rPr>
              <a:t>클래스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55" y="3359681"/>
            <a:ext cx="8375870" cy="2774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7162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9" y="2241770"/>
            <a:ext cx="7652716" cy="376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34372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8" y="1702194"/>
            <a:ext cx="7511453" cy="4635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91869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b="1" dirty="0"/>
              <a:t>(List)</a:t>
            </a:r>
            <a:r>
              <a:rPr lang="ko-KR" altLang="en-US" dirty="0"/>
              <a:t>는 순서를 가지는 요소들의 모임으로 중복된 요소를 가질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59" y="2836092"/>
            <a:ext cx="7764714" cy="284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27984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ArrayList</a:t>
            </a:r>
          </a:p>
        </p:txBody>
      </p:sp>
      <p:sp>
        <p:nvSpPr>
          <p:cNvPr id="133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ArrayList</a:t>
            </a:r>
            <a:r>
              <a:rPr lang="ko-KR" altLang="en-US"/>
              <a:t>를 배열</a:t>
            </a:r>
            <a:r>
              <a:rPr lang="en-US" altLang="ko-KR"/>
              <a:t>(Array)</a:t>
            </a:r>
            <a:r>
              <a:rPr lang="ko-KR" altLang="en-US"/>
              <a:t>의 향상된 버전 또는 가변 크기의 배열이라고 생각하면 된다</a:t>
            </a:r>
            <a:r>
              <a:rPr lang="en-US" altLang="ko-KR"/>
              <a:t>. </a:t>
            </a:r>
          </a:p>
          <a:p>
            <a:r>
              <a:rPr lang="en-US" altLang="ko-KR"/>
              <a:t>ArrayList</a:t>
            </a:r>
            <a:r>
              <a:rPr lang="ko-KR" altLang="en-US"/>
              <a:t>의 생성</a:t>
            </a:r>
          </a:p>
          <a:p>
            <a:pPr lvl="1"/>
            <a:r>
              <a:rPr lang="en-US" altLang="ko-KR"/>
              <a:t>ArrayList&lt;String&gt; list = </a:t>
            </a:r>
            <a:r>
              <a:rPr lang="en-US" altLang="ko-KR" b="1">
                <a:solidFill>
                  <a:srgbClr val="7F0055"/>
                </a:solidFill>
              </a:rPr>
              <a:t>new</a:t>
            </a:r>
            <a:r>
              <a:rPr lang="en-US" altLang="ko-KR"/>
              <a:t> ArrayList&lt;String&gt;(); </a:t>
            </a:r>
          </a:p>
          <a:p>
            <a:r>
              <a:rPr lang="ko-KR" altLang="en-US"/>
              <a:t>원소 추가 </a:t>
            </a:r>
          </a:p>
          <a:p>
            <a:pPr lvl="1"/>
            <a:r>
              <a:rPr lang="en-US" altLang="ko-KR"/>
              <a:t>list.add( </a:t>
            </a:r>
            <a:r>
              <a:rPr lang="en-US" altLang="ko-KR">
                <a:solidFill>
                  <a:srgbClr val="2A00FF"/>
                </a:solidFill>
              </a:rPr>
              <a:t>"MILK"</a:t>
            </a:r>
            <a:r>
              <a:rPr lang="en-US" altLang="ko-KR"/>
              <a:t> );       </a:t>
            </a:r>
          </a:p>
          <a:p>
            <a:pPr lvl="1"/>
            <a:r>
              <a:rPr lang="en-US" altLang="ko-KR"/>
              <a:t>list.add( </a:t>
            </a:r>
            <a:r>
              <a:rPr lang="en-US" altLang="ko-KR">
                <a:solidFill>
                  <a:srgbClr val="2A00FF"/>
                </a:solidFill>
              </a:rPr>
              <a:t>"BREAD"</a:t>
            </a:r>
            <a:r>
              <a:rPr lang="en-US" altLang="ko-KR"/>
              <a:t> );       </a:t>
            </a:r>
          </a:p>
          <a:p>
            <a:pPr lvl="1"/>
            <a:r>
              <a:rPr lang="en-US" altLang="ko-KR"/>
              <a:t>list.add( </a:t>
            </a:r>
            <a:r>
              <a:rPr lang="en-US" altLang="ko-KR">
                <a:solidFill>
                  <a:srgbClr val="2A00FF"/>
                </a:solidFill>
              </a:rPr>
              <a:t>"BUTTER"</a:t>
            </a:r>
            <a:r>
              <a:rPr lang="en-US" altLang="ko-KR"/>
              <a:t> ); </a:t>
            </a:r>
            <a:r>
              <a:rPr lang="ko-KR" altLang="en-US"/>
              <a:t>	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675" y="4627500"/>
            <a:ext cx="5356068" cy="1861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362997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572045" y="1394235"/>
            <a:ext cx="7747000" cy="18921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 err="1">
                <a:latin typeface="+mn-lt"/>
              </a:rPr>
              <a:t>ArrayList</a:t>
            </a:r>
            <a:r>
              <a:rPr lang="en-US" altLang="ko-KR" sz="1400" dirty="0">
                <a:latin typeface="+mn-lt"/>
              </a:rPr>
              <a:t>&lt;String&gt; list = </a:t>
            </a:r>
            <a:r>
              <a:rPr lang="en-US" altLang="ko-KR" sz="1400" b="1" dirty="0">
                <a:latin typeface="+mn-lt"/>
              </a:rPr>
              <a:t>new </a:t>
            </a:r>
            <a:r>
              <a:rPr lang="en-US" altLang="ko-KR" sz="1400" dirty="0" err="1">
                <a:latin typeface="+mn-lt"/>
              </a:rPr>
              <a:t>ArrayList</a:t>
            </a:r>
            <a:r>
              <a:rPr lang="en-US" altLang="ko-KR" sz="1400" dirty="0">
                <a:latin typeface="+mn-lt"/>
              </a:rPr>
              <a:t>&lt;String</a:t>
            </a:r>
            <a:r>
              <a:rPr lang="en-US" altLang="ko-KR" sz="1400" dirty="0" smtClean="0">
                <a:latin typeface="+mn-lt"/>
              </a:rPr>
              <a:t>&gt;();</a:t>
            </a:r>
          </a:p>
          <a:p>
            <a:pPr marL="0" indent="0">
              <a:buNone/>
            </a:pPr>
            <a:r>
              <a:rPr lang="en-US" altLang="ko-KR" sz="1400" dirty="0" err="1">
                <a:latin typeface="+mn-lt"/>
              </a:rPr>
              <a:t>list.add</a:t>
            </a:r>
            <a:r>
              <a:rPr lang="en-US" altLang="ko-KR" sz="1400" dirty="0">
                <a:latin typeface="+mn-lt"/>
              </a:rPr>
              <a:t>( "MILK" );</a:t>
            </a:r>
          </a:p>
          <a:p>
            <a:pPr marL="0" indent="0">
              <a:buNone/>
            </a:pPr>
            <a:r>
              <a:rPr lang="en-US" altLang="ko-KR" sz="1400" dirty="0" err="1">
                <a:latin typeface="+mn-lt"/>
              </a:rPr>
              <a:t>list.add</a:t>
            </a:r>
            <a:r>
              <a:rPr lang="en-US" altLang="ko-KR" sz="1400" dirty="0">
                <a:latin typeface="+mn-lt"/>
              </a:rPr>
              <a:t>( "BREAD" );</a:t>
            </a:r>
          </a:p>
          <a:p>
            <a:pPr marL="0" indent="0">
              <a:buNone/>
            </a:pPr>
            <a:r>
              <a:rPr lang="en-US" altLang="ko-KR" sz="1400" dirty="0" err="1">
                <a:latin typeface="+mn-lt"/>
              </a:rPr>
              <a:t>list.add</a:t>
            </a:r>
            <a:r>
              <a:rPr lang="en-US" altLang="ko-KR" sz="1400" dirty="0">
                <a:latin typeface="+mn-lt"/>
              </a:rPr>
              <a:t>( "BUTTER" </a:t>
            </a:r>
            <a:r>
              <a:rPr lang="en-US" altLang="ko-KR" sz="1400" dirty="0" smtClean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ko-KR" sz="1400" dirty="0" err="1">
                <a:latin typeface="+mn-lt"/>
              </a:rPr>
              <a:t>list.add</a:t>
            </a:r>
            <a:r>
              <a:rPr lang="en-US" altLang="ko-KR" sz="1400" dirty="0">
                <a:latin typeface="+mn-lt"/>
              </a:rPr>
              <a:t>( 1, "APPLE" ); // </a:t>
            </a:r>
            <a:r>
              <a:rPr lang="ko-KR" altLang="en-US" sz="1400" dirty="0">
                <a:latin typeface="+mn-lt"/>
              </a:rPr>
              <a:t>인덱스 </a:t>
            </a:r>
            <a:r>
              <a:rPr lang="en-US" altLang="ko-KR" sz="1400" dirty="0">
                <a:latin typeface="+mn-lt"/>
              </a:rPr>
              <a:t>1</a:t>
            </a:r>
            <a:r>
              <a:rPr lang="ko-KR" altLang="en-US" sz="1400" dirty="0">
                <a:latin typeface="+mn-lt"/>
              </a:rPr>
              <a:t>에 </a:t>
            </a:r>
            <a:r>
              <a:rPr lang="en-US" altLang="ko-KR" sz="1400" dirty="0">
                <a:latin typeface="+mn-lt"/>
              </a:rPr>
              <a:t>"APPLE"</a:t>
            </a:r>
            <a:r>
              <a:rPr lang="ko-KR" altLang="en-US" sz="1400" dirty="0">
                <a:latin typeface="+mn-lt"/>
              </a:rPr>
              <a:t>을 </a:t>
            </a:r>
            <a:r>
              <a:rPr lang="ko-KR" altLang="en-US" sz="1400" dirty="0" smtClean="0">
                <a:latin typeface="+mn-lt"/>
              </a:rPr>
              <a:t>삽입</a:t>
            </a:r>
            <a:endParaRPr lang="en-US" altLang="ko-KR" sz="1400" dirty="0" smtClean="0">
              <a:latin typeface="+mn-lt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+mn-lt"/>
              </a:rPr>
              <a:t>list.set</a:t>
            </a:r>
            <a:r>
              <a:rPr lang="en-US" altLang="ko-KR" sz="1400" dirty="0">
                <a:latin typeface="+mn-lt"/>
              </a:rPr>
              <a:t>( 2, "GRAPE" ); // </a:t>
            </a:r>
            <a:r>
              <a:rPr lang="ko-KR" altLang="en-US" sz="1400" dirty="0">
                <a:latin typeface="+mn-lt"/>
              </a:rPr>
              <a:t>인덱스 </a:t>
            </a:r>
            <a:r>
              <a:rPr lang="en-US" altLang="ko-KR" sz="1400" dirty="0">
                <a:latin typeface="+mn-lt"/>
              </a:rPr>
              <a:t>2</a:t>
            </a:r>
            <a:r>
              <a:rPr lang="ko-KR" altLang="en-US" sz="1400" dirty="0">
                <a:latin typeface="+mn-lt"/>
              </a:rPr>
              <a:t>의 원소를 </a:t>
            </a:r>
            <a:r>
              <a:rPr lang="en-US" altLang="ko-KR" sz="1400" dirty="0">
                <a:latin typeface="+mn-lt"/>
              </a:rPr>
              <a:t>"GRAPE"</a:t>
            </a:r>
            <a:r>
              <a:rPr lang="ko-KR" altLang="en-US" sz="1400" dirty="0">
                <a:latin typeface="+mn-lt"/>
              </a:rPr>
              <a:t>로 </a:t>
            </a:r>
            <a:r>
              <a:rPr lang="ko-KR" altLang="en-US" sz="1400" dirty="0" smtClean="0">
                <a:latin typeface="+mn-lt"/>
              </a:rPr>
              <a:t>대체</a:t>
            </a:r>
            <a:endParaRPr lang="en-US" altLang="ko-KR" sz="1400" dirty="0" smtClean="0">
              <a:latin typeface="+mn-lt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+mn-lt"/>
              </a:rPr>
              <a:t>list.remove</a:t>
            </a:r>
            <a:r>
              <a:rPr lang="en-US" altLang="ko-KR" sz="1400" dirty="0">
                <a:latin typeface="+mn-lt"/>
              </a:rPr>
              <a:t>( 3 ); // </a:t>
            </a:r>
            <a:r>
              <a:rPr lang="ko-KR" altLang="en-US" sz="1400" dirty="0">
                <a:latin typeface="+mn-lt"/>
              </a:rPr>
              <a:t>인덱스 </a:t>
            </a:r>
            <a:r>
              <a:rPr lang="en-US" altLang="ko-KR" sz="1400" dirty="0">
                <a:latin typeface="+mn-lt"/>
              </a:rPr>
              <a:t>3</a:t>
            </a:r>
            <a:r>
              <a:rPr lang="ko-KR" altLang="en-US" sz="1400" dirty="0">
                <a:latin typeface="+mn-lt"/>
              </a:rPr>
              <a:t>의 원소를 삭제한다</a:t>
            </a:r>
            <a:r>
              <a:rPr lang="en-US" altLang="ko-KR" sz="1400" dirty="0">
                <a:latin typeface="+mn-lt"/>
              </a:rPr>
              <a:t>.</a:t>
            </a:r>
            <a:endParaRPr lang="ko-KR" altLang="en-US" sz="1400" dirty="0">
              <a:latin typeface="+mn-lt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33" y="3451422"/>
            <a:ext cx="3337103" cy="135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59" y="5183506"/>
            <a:ext cx="3358792" cy="132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533" y="5101770"/>
            <a:ext cx="3577580" cy="140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067" y="3545988"/>
            <a:ext cx="3592767" cy="140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519096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LinkedList</a:t>
            </a:r>
          </a:p>
        </p:txBody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빈번하게 삽입과 삭제가 일어나는 경우에 사용</a:t>
            </a:r>
          </a:p>
        </p:txBody>
      </p:sp>
      <p:pic>
        <p:nvPicPr>
          <p:cNvPr id="134349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1016"/>
          <a:stretch/>
        </p:blipFill>
        <p:spPr bwMode="auto">
          <a:xfrm>
            <a:off x="964414" y="2619563"/>
            <a:ext cx="6243638" cy="301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145845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기존의 방법</a:t>
            </a:r>
          </a:p>
        </p:txBody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객체를 처리하려면 </a:t>
            </a:r>
            <a:r>
              <a:rPr lang="en-US" altLang="ko-KR" dirty="0"/>
              <a:t>Object </a:t>
            </a:r>
            <a:r>
              <a:rPr lang="ko-KR" altLang="en-US" dirty="0"/>
              <a:t>참조 변수를 사용</a:t>
            </a:r>
          </a:p>
          <a:p>
            <a:r>
              <a:rPr lang="en-US" altLang="ko-KR" dirty="0"/>
              <a:t>Object </a:t>
            </a:r>
            <a:r>
              <a:rPr lang="ko-KR" altLang="en-US" dirty="0"/>
              <a:t>참조 변수는 어떤 객체이던지 참조할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예제로 하나의 데이터를 저장하는 </a:t>
            </a:r>
            <a:r>
              <a:rPr lang="en-US" altLang="ko-KR" dirty="0" smtClean="0"/>
              <a:t>Box</a:t>
            </a:r>
            <a:r>
              <a:rPr lang="ko-KR" altLang="en-US" dirty="0" smtClean="0"/>
              <a:t> 클래스를 </a:t>
            </a:r>
            <a:r>
              <a:rPr lang="ko-KR" altLang="en-US" dirty="0"/>
              <a:t>살펴보자</a:t>
            </a:r>
            <a:r>
              <a:rPr lang="en-US" altLang="ko-KR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69" y="3632940"/>
            <a:ext cx="4262061" cy="246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306467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5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707847" y="1267486"/>
            <a:ext cx="7747000" cy="390204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  <a:ea typeface="+mj-ea"/>
              </a:rPr>
              <a:t>import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java.util</a:t>
            </a:r>
            <a:r>
              <a:rPr lang="en-US" altLang="ko-KR" sz="1400" dirty="0">
                <a:latin typeface="+mn-lt"/>
                <a:ea typeface="+mj-ea"/>
              </a:rPr>
              <a:t>.*;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  <a:ea typeface="+mj-ea"/>
              </a:rPr>
              <a:t>public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class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LinkedListTest</a:t>
            </a:r>
            <a:r>
              <a:rPr lang="en-US" altLang="ko-KR" sz="1400" dirty="0">
                <a:latin typeface="+mn-lt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  <a:ea typeface="+mj-ea"/>
              </a:rPr>
              <a:t>	public</a:t>
            </a:r>
            <a:r>
              <a:rPr lang="en-US" altLang="ko-KR" sz="1400" dirty="0" smtClean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static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void</a:t>
            </a:r>
            <a:r>
              <a:rPr lang="en-US" altLang="ko-KR" sz="1400" dirty="0">
                <a:latin typeface="+mn-lt"/>
                <a:ea typeface="+mj-ea"/>
              </a:rPr>
              <a:t> main(String </a:t>
            </a:r>
            <a:r>
              <a:rPr lang="en-US" altLang="ko-KR" sz="1400" dirty="0" err="1">
                <a:latin typeface="+mn-lt"/>
                <a:ea typeface="+mj-ea"/>
              </a:rPr>
              <a:t>args</a:t>
            </a:r>
            <a:r>
              <a:rPr lang="en-US" altLang="ko-KR" sz="1400" dirty="0">
                <a:latin typeface="+mn-lt"/>
                <a:ea typeface="+mj-ea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  <a:ea typeface="+mj-ea"/>
              </a:rPr>
              <a:t>		</a:t>
            </a:r>
            <a:r>
              <a:rPr lang="en-US" altLang="ko-KR" sz="1400" dirty="0" err="1" smtClean="0">
                <a:latin typeface="+mn-lt"/>
                <a:ea typeface="+mj-ea"/>
              </a:rPr>
              <a:t>LinkedList</a:t>
            </a:r>
            <a:r>
              <a:rPr lang="en-US" altLang="ko-KR" sz="1400" dirty="0" smtClean="0">
                <a:latin typeface="+mn-lt"/>
                <a:ea typeface="+mj-ea"/>
              </a:rPr>
              <a:t>&lt;String</a:t>
            </a:r>
            <a:r>
              <a:rPr lang="en-US" altLang="ko-KR" sz="1400" dirty="0">
                <a:latin typeface="+mn-lt"/>
                <a:ea typeface="+mj-ea"/>
              </a:rPr>
              <a:t>&gt; list = </a:t>
            </a:r>
            <a:r>
              <a:rPr lang="en-US" altLang="ko-KR" sz="1400" b="1" dirty="0">
                <a:latin typeface="+mn-lt"/>
                <a:ea typeface="+mj-ea"/>
              </a:rPr>
              <a:t>new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LinkedList</a:t>
            </a:r>
            <a:r>
              <a:rPr lang="en-US" altLang="ko-KR" sz="1400" dirty="0">
                <a:latin typeface="+mn-lt"/>
                <a:ea typeface="+mj-ea"/>
              </a:rPr>
              <a:t>&lt;String&gt;();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  <a:ea typeface="+mj-ea"/>
              </a:rPr>
              <a:t>		</a:t>
            </a:r>
            <a:r>
              <a:rPr lang="en-US" altLang="ko-KR" sz="1400" dirty="0" err="1" smtClean="0">
                <a:latin typeface="+mn-lt"/>
                <a:ea typeface="+mj-ea"/>
              </a:rPr>
              <a:t>list.add</a:t>
            </a:r>
            <a:r>
              <a:rPr lang="en-US" altLang="ko-KR" sz="1400" dirty="0">
                <a:latin typeface="+mn-lt"/>
                <a:ea typeface="+mj-ea"/>
              </a:rPr>
              <a:t>("MILK");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  <a:ea typeface="+mj-ea"/>
              </a:rPr>
              <a:t>		</a:t>
            </a:r>
            <a:r>
              <a:rPr lang="en-US" altLang="ko-KR" sz="1400" dirty="0" err="1" smtClean="0">
                <a:latin typeface="+mn-lt"/>
                <a:ea typeface="+mj-ea"/>
              </a:rPr>
              <a:t>list.add</a:t>
            </a:r>
            <a:r>
              <a:rPr lang="en-US" altLang="ko-KR" sz="1400" dirty="0">
                <a:latin typeface="+mn-lt"/>
                <a:ea typeface="+mj-ea"/>
              </a:rPr>
              <a:t>("BREAD");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  <a:ea typeface="+mj-ea"/>
              </a:rPr>
              <a:t>		</a:t>
            </a:r>
            <a:r>
              <a:rPr lang="en-US" altLang="ko-KR" sz="1400" dirty="0" err="1" smtClean="0">
                <a:latin typeface="+mn-lt"/>
                <a:ea typeface="+mj-ea"/>
              </a:rPr>
              <a:t>list.add</a:t>
            </a:r>
            <a:r>
              <a:rPr lang="en-US" altLang="ko-KR" sz="1400" dirty="0">
                <a:latin typeface="+mn-lt"/>
                <a:ea typeface="+mj-ea"/>
              </a:rPr>
              <a:t>("BUTTER");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  <a:ea typeface="+mj-ea"/>
              </a:rPr>
              <a:t>		</a:t>
            </a:r>
            <a:r>
              <a:rPr lang="en-US" altLang="ko-KR" sz="1400" dirty="0" err="1" smtClean="0">
                <a:latin typeface="+mn-lt"/>
                <a:ea typeface="+mj-ea"/>
              </a:rPr>
              <a:t>list.add</a:t>
            </a:r>
            <a:r>
              <a:rPr lang="en-US" altLang="ko-KR" sz="1400" dirty="0" smtClean="0">
                <a:latin typeface="+mn-lt"/>
                <a:ea typeface="+mj-ea"/>
              </a:rPr>
              <a:t>(1</a:t>
            </a:r>
            <a:r>
              <a:rPr lang="en-US" altLang="ko-KR" sz="1400" dirty="0">
                <a:latin typeface="+mn-lt"/>
                <a:ea typeface="+mj-ea"/>
              </a:rPr>
              <a:t>, "APPLE"); 	// </a:t>
            </a:r>
            <a:r>
              <a:rPr lang="ko-KR" altLang="en-US" sz="1400" dirty="0">
                <a:latin typeface="+mn-lt"/>
                <a:ea typeface="+mj-ea"/>
              </a:rPr>
              <a:t>인덱스 </a:t>
            </a:r>
            <a:r>
              <a:rPr lang="en-US" altLang="ko-KR" sz="1400" dirty="0">
                <a:latin typeface="+mn-lt"/>
                <a:ea typeface="+mj-ea"/>
              </a:rPr>
              <a:t>1</a:t>
            </a:r>
            <a:r>
              <a:rPr lang="ko-KR" altLang="en-US" sz="1400" dirty="0">
                <a:latin typeface="+mn-lt"/>
                <a:ea typeface="+mj-ea"/>
              </a:rPr>
              <a:t>에 “</a:t>
            </a:r>
            <a:r>
              <a:rPr lang="en-US" altLang="ko-KR" sz="1400" dirty="0">
                <a:latin typeface="+mn-lt"/>
                <a:ea typeface="+mj-ea"/>
              </a:rPr>
              <a:t>APPLE"</a:t>
            </a:r>
            <a:r>
              <a:rPr lang="ko-KR" altLang="en-US" sz="1400" dirty="0">
                <a:latin typeface="+mn-lt"/>
                <a:ea typeface="+mj-ea"/>
              </a:rPr>
              <a:t>을 삽입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  <a:ea typeface="+mj-ea"/>
              </a:rPr>
              <a:t>		</a:t>
            </a:r>
            <a:r>
              <a:rPr lang="en-US" altLang="ko-KR" sz="1400" dirty="0" err="1" smtClean="0">
                <a:latin typeface="+mn-lt"/>
                <a:ea typeface="+mj-ea"/>
              </a:rPr>
              <a:t>list.set</a:t>
            </a:r>
            <a:r>
              <a:rPr lang="en-US" altLang="ko-KR" sz="1400" dirty="0" smtClean="0">
                <a:latin typeface="+mn-lt"/>
                <a:ea typeface="+mj-ea"/>
              </a:rPr>
              <a:t>(2</a:t>
            </a:r>
            <a:r>
              <a:rPr lang="en-US" altLang="ko-KR" sz="1400" dirty="0">
                <a:latin typeface="+mn-lt"/>
                <a:ea typeface="+mj-ea"/>
              </a:rPr>
              <a:t>, "GRAPE"); 	// </a:t>
            </a:r>
            <a:r>
              <a:rPr lang="ko-KR" altLang="en-US" sz="1400" dirty="0">
                <a:latin typeface="+mn-lt"/>
                <a:ea typeface="+mj-ea"/>
              </a:rPr>
              <a:t>인덱스 </a:t>
            </a:r>
            <a:r>
              <a:rPr lang="en-US" altLang="ko-KR" sz="1400" dirty="0">
                <a:latin typeface="+mn-lt"/>
                <a:ea typeface="+mj-ea"/>
              </a:rPr>
              <a:t>2</a:t>
            </a:r>
            <a:r>
              <a:rPr lang="ko-KR" altLang="en-US" sz="1400" dirty="0">
                <a:latin typeface="+mn-lt"/>
                <a:ea typeface="+mj-ea"/>
              </a:rPr>
              <a:t>의 원소를 “</a:t>
            </a:r>
            <a:r>
              <a:rPr lang="en-US" altLang="ko-KR" sz="1400" dirty="0">
                <a:latin typeface="+mn-lt"/>
                <a:ea typeface="+mj-ea"/>
              </a:rPr>
              <a:t>GRAPE"</a:t>
            </a:r>
            <a:r>
              <a:rPr lang="ko-KR" altLang="en-US" sz="1400" dirty="0">
                <a:latin typeface="+mn-lt"/>
                <a:ea typeface="+mj-ea"/>
              </a:rPr>
              <a:t>로 대체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  <a:ea typeface="+mj-ea"/>
              </a:rPr>
              <a:t>		</a:t>
            </a:r>
            <a:r>
              <a:rPr lang="en-US" altLang="ko-KR" sz="1400" dirty="0" err="1" smtClean="0">
                <a:latin typeface="+mn-lt"/>
                <a:ea typeface="+mj-ea"/>
              </a:rPr>
              <a:t>list.remove</a:t>
            </a:r>
            <a:r>
              <a:rPr lang="en-US" altLang="ko-KR" sz="1400" dirty="0" smtClean="0">
                <a:latin typeface="+mn-lt"/>
                <a:ea typeface="+mj-ea"/>
              </a:rPr>
              <a:t>(3);</a:t>
            </a:r>
            <a:r>
              <a:rPr lang="en-US" altLang="ko-KR" sz="1400" dirty="0">
                <a:latin typeface="+mn-lt"/>
                <a:ea typeface="+mj-ea"/>
              </a:rPr>
              <a:t>	// </a:t>
            </a:r>
            <a:r>
              <a:rPr lang="ko-KR" altLang="en-US" sz="1400" dirty="0">
                <a:latin typeface="+mn-lt"/>
                <a:ea typeface="+mj-ea"/>
              </a:rPr>
              <a:t>인덱스 </a:t>
            </a:r>
            <a:r>
              <a:rPr lang="en-US" altLang="ko-KR" sz="1400" dirty="0">
                <a:latin typeface="+mn-lt"/>
                <a:ea typeface="+mj-ea"/>
              </a:rPr>
              <a:t>3</a:t>
            </a:r>
            <a:r>
              <a:rPr lang="ko-KR" altLang="en-US" sz="1400" dirty="0">
                <a:latin typeface="+mn-lt"/>
                <a:ea typeface="+mj-ea"/>
              </a:rPr>
              <a:t>의 원소를 삭제한다</a:t>
            </a:r>
            <a:r>
              <a:rPr lang="en-US" altLang="ko-KR" sz="1400" dirty="0">
                <a:latin typeface="+mn-lt"/>
                <a:ea typeface="+mj-ea"/>
              </a:rPr>
              <a:t>.</a:t>
            </a:r>
            <a:endParaRPr lang="ko-KR" altLang="en-US" sz="1400" dirty="0">
              <a:latin typeface="+mn-lt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  <a:ea typeface="+mj-ea"/>
              </a:rPr>
              <a:t>		for</a:t>
            </a:r>
            <a:r>
              <a:rPr lang="en-US" altLang="ko-KR" sz="1400" dirty="0" smtClean="0">
                <a:latin typeface="+mn-lt"/>
                <a:ea typeface="+mj-ea"/>
              </a:rPr>
              <a:t> </a:t>
            </a:r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en-US" altLang="ko-KR" sz="1400" b="1" dirty="0" err="1">
                <a:latin typeface="+mn-lt"/>
                <a:ea typeface="+mj-ea"/>
              </a:rPr>
              <a:t>int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= 0;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&lt; </a:t>
            </a:r>
            <a:r>
              <a:rPr lang="en-US" altLang="ko-KR" sz="1400" dirty="0" err="1">
                <a:latin typeface="+mn-lt"/>
                <a:ea typeface="+mj-ea"/>
              </a:rPr>
              <a:t>list.size</a:t>
            </a:r>
            <a:r>
              <a:rPr lang="en-US" altLang="ko-KR" sz="1400" dirty="0">
                <a:latin typeface="+mn-lt"/>
                <a:ea typeface="+mj-ea"/>
              </a:rPr>
              <a:t>();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++)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  <a:ea typeface="+mj-ea"/>
              </a:rPr>
              <a:t>			</a:t>
            </a:r>
            <a:r>
              <a:rPr lang="en-US" altLang="ko-KR" sz="1400" dirty="0" err="1" smtClean="0">
                <a:latin typeface="+mn-lt"/>
                <a:ea typeface="+mj-ea"/>
              </a:rPr>
              <a:t>System.</a:t>
            </a:r>
            <a:r>
              <a:rPr lang="en-US" altLang="ko-KR" sz="1400" i="1" dirty="0" err="1" smtClean="0">
                <a:latin typeface="+mn-lt"/>
                <a:ea typeface="+mj-ea"/>
              </a:rPr>
              <a:t>out</a:t>
            </a:r>
            <a:r>
              <a:rPr lang="en-US" altLang="ko-KR" sz="1400" dirty="0" err="1" smtClean="0">
                <a:latin typeface="+mn-lt"/>
                <a:ea typeface="+mj-ea"/>
              </a:rPr>
              <a:t>.println</a:t>
            </a:r>
            <a:r>
              <a:rPr lang="en-US" altLang="ko-KR" sz="1400" dirty="0" smtClean="0">
                <a:latin typeface="+mn-lt"/>
                <a:ea typeface="+mj-ea"/>
              </a:rPr>
              <a:t>(</a:t>
            </a:r>
            <a:r>
              <a:rPr lang="en-US" altLang="ko-KR" sz="1400" dirty="0" err="1" smtClean="0">
                <a:latin typeface="+mn-lt"/>
                <a:ea typeface="+mj-ea"/>
              </a:rPr>
              <a:t>list.get</a:t>
            </a:r>
            <a:r>
              <a:rPr lang="en-US" altLang="ko-KR" sz="1400" dirty="0" smtClean="0">
                <a:latin typeface="+mn-lt"/>
                <a:ea typeface="+mj-ea"/>
              </a:rPr>
              <a:t>(</a:t>
            </a:r>
            <a:r>
              <a:rPr lang="en-US" altLang="ko-KR" sz="1400" dirty="0" err="1" smtClean="0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));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  <a:ea typeface="+mj-ea"/>
              </a:rPr>
              <a:t>	}</a:t>
            </a:r>
            <a:endParaRPr lang="en-US" altLang="ko-KR" sz="1400" dirty="0">
              <a:latin typeface="+mn-lt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8382208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반복자 사용하기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07847" y="1801641"/>
            <a:ext cx="7747000" cy="34584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 err="1">
                <a:latin typeface="+mn-lt"/>
              </a:rPr>
              <a:t>ArrayList</a:t>
            </a:r>
            <a:r>
              <a:rPr lang="en-US" altLang="ko-KR" sz="1400" dirty="0">
                <a:latin typeface="+mn-lt"/>
              </a:rPr>
              <a:t>&lt;String&gt; list = new </a:t>
            </a:r>
            <a:r>
              <a:rPr lang="en-US" altLang="ko-KR" sz="1400" dirty="0" err="1">
                <a:latin typeface="+mn-lt"/>
              </a:rPr>
              <a:t>ArrayList</a:t>
            </a:r>
            <a:r>
              <a:rPr lang="en-US" altLang="ko-KR" sz="1400" dirty="0">
                <a:latin typeface="+mn-lt"/>
              </a:rPr>
              <a:t>&lt;String&gt;();</a:t>
            </a:r>
          </a:p>
          <a:p>
            <a:pPr marL="0" indent="0" latinLnBrk="0">
              <a:buNone/>
            </a:pPr>
            <a:r>
              <a:rPr lang="en-US" altLang="ko-KR" sz="1400" dirty="0" err="1">
                <a:latin typeface="+mn-lt"/>
              </a:rPr>
              <a:t>list.add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하나“</a:t>
            </a:r>
            <a:r>
              <a:rPr lang="en-US" altLang="ko-KR" sz="1400" dirty="0">
                <a:latin typeface="+mn-lt"/>
              </a:rPr>
              <a:t>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err="1">
                <a:latin typeface="+mn-lt"/>
              </a:rPr>
              <a:t>list.add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둘“</a:t>
            </a:r>
            <a:r>
              <a:rPr lang="en-US" altLang="ko-KR" sz="1400" dirty="0">
                <a:latin typeface="+mn-lt"/>
              </a:rPr>
              <a:t>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err="1">
                <a:latin typeface="+mn-lt"/>
              </a:rPr>
              <a:t>list.add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셋“</a:t>
            </a:r>
            <a:r>
              <a:rPr lang="en-US" altLang="ko-KR" sz="1400" dirty="0">
                <a:latin typeface="+mn-lt"/>
              </a:rPr>
              <a:t>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err="1">
                <a:latin typeface="+mn-lt"/>
              </a:rPr>
              <a:t>list.add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넷“</a:t>
            </a:r>
            <a:r>
              <a:rPr lang="en-US" altLang="ko-KR" sz="1400" dirty="0">
                <a:latin typeface="+mn-lt"/>
              </a:rPr>
              <a:t>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String s;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Iterator e = </a:t>
            </a:r>
            <a:r>
              <a:rPr lang="en-US" altLang="ko-KR" sz="1400" dirty="0" err="1">
                <a:latin typeface="+mn-lt"/>
              </a:rPr>
              <a:t>list.iterator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e.hasNext</a:t>
            </a:r>
            <a:r>
              <a:rPr lang="en-US" altLang="ko-KR" sz="1400" dirty="0">
                <a:latin typeface="+mn-lt"/>
              </a:rPr>
              <a:t>())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s = (String)</a:t>
            </a:r>
            <a:r>
              <a:rPr lang="en-US" altLang="ko-KR" sz="1400" dirty="0" err="1">
                <a:latin typeface="+mn-lt"/>
              </a:rPr>
              <a:t>e.next</a:t>
            </a:r>
            <a:r>
              <a:rPr lang="en-US" altLang="ko-KR" sz="1400" dirty="0">
                <a:latin typeface="+mn-lt"/>
              </a:rPr>
              <a:t>();	// </a:t>
            </a:r>
            <a:r>
              <a:rPr lang="ko-KR" altLang="en-US" sz="1400" dirty="0">
                <a:latin typeface="+mn-lt"/>
              </a:rPr>
              <a:t>반복자는 </a:t>
            </a:r>
            <a:r>
              <a:rPr lang="en-US" altLang="ko-KR" sz="1400" dirty="0">
                <a:latin typeface="+mn-lt"/>
              </a:rPr>
              <a:t>Object </a:t>
            </a:r>
            <a:r>
              <a:rPr lang="ko-KR" altLang="en-US" sz="1400" dirty="0">
                <a:latin typeface="+mn-lt"/>
              </a:rPr>
              <a:t>타입을 반환</a:t>
            </a:r>
            <a:r>
              <a:rPr lang="en-US" altLang="ko-KR" sz="1400" dirty="0">
                <a:latin typeface="+mn-lt"/>
              </a:rPr>
              <a:t>!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dirty="0" err="1">
                <a:latin typeface="+mn-lt"/>
              </a:rPr>
              <a:t>System.out.println</a:t>
            </a:r>
            <a:r>
              <a:rPr lang="en-US" altLang="ko-KR" sz="1400" dirty="0">
                <a:latin typeface="+mn-lt"/>
              </a:rPr>
              <a:t>(s);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15785" y="5468293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MILK</a:t>
            </a:r>
          </a:p>
          <a:p>
            <a:pPr marL="0" indent="0" latinLnBrk="1">
              <a:buNone/>
            </a:pPr>
            <a:r>
              <a:rPr lang="en-US" altLang="ko-KR" sz="1400" dirty="0"/>
              <a:t>APPLE</a:t>
            </a:r>
          </a:p>
          <a:p>
            <a:pPr marL="0" indent="0" latinLnBrk="1">
              <a:buNone/>
            </a:pPr>
            <a:r>
              <a:rPr lang="en-US" altLang="ko-KR" sz="1400" dirty="0"/>
              <a:t>GRAPE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619" y="5375983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14432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배열을 리스트로 변환하기 </a:t>
            </a:r>
          </a:p>
        </p:txBody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List&lt;String&gt; list = Arrays.asList(new String[size]);</a:t>
            </a:r>
          </a:p>
          <a:p>
            <a:pPr lvl="1"/>
            <a:r>
              <a:rPr lang="ko-KR" altLang="en-US"/>
              <a:t>일반적인 배열을 리스트로 변환한다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1722043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Set </a:t>
            </a:r>
          </a:p>
        </p:txBody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집합</a:t>
            </a:r>
            <a:r>
              <a:rPr lang="en-US" altLang="ko-KR"/>
              <a:t>(Set)</a:t>
            </a:r>
            <a:r>
              <a:rPr lang="ko-KR" altLang="en-US"/>
              <a:t>은 원소의 중복을 허용하지 않는다</a:t>
            </a:r>
            <a:r>
              <a:rPr lang="en-US" altLang="ko-KR"/>
              <a:t>. 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05" y="3013814"/>
            <a:ext cx="52768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141383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Set </a:t>
            </a:r>
            <a:r>
              <a:rPr lang="ko-KR" altLang="en-US" sz="3600"/>
              <a:t>인터페이스를 구현하는 방법</a:t>
            </a:r>
          </a:p>
        </p:txBody>
      </p:sp>
      <p:sp>
        <p:nvSpPr>
          <p:cNvPr id="134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HashSet</a:t>
            </a:r>
          </a:p>
          <a:p>
            <a:pPr lvl="1"/>
            <a:r>
              <a:rPr lang="en-US" altLang="ko-KR"/>
              <a:t>HashSet</a:t>
            </a:r>
            <a:r>
              <a:rPr lang="ko-KR" altLang="en-US"/>
              <a:t>은 해쉬 테이블에 원소를 저장하기 때문에 성능면에서 가장 우수하다</a:t>
            </a:r>
            <a:r>
              <a:rPr lang="en-US" altLang="ko-KR"/>
              <a:t>. </a:t>
            </a:r>
            <a:r>
              <a:rPr lang="ko-KR" altLang="en-US"/>
              <a:t>하지만 원소들의 순서가 일정하지 않은 단점이 있다</a:t>
            </a:r>
            <a:r>
              <a:rPr lang="en-US" altLang="ko-KR"/>
              <a:t>.</a:t>
            </a:r>
          </a:p>
          <a:p>
            <a:r>
              <a:rPr lang="en-US" altLang="ko-KR"/>
              <a:t>TreeSet</a:t>
            </a:r>
          </a:p>
          <a:p>
            <a:pPr lvl="1"/>
            <a:r>
              <a:rPr lang="ko-KR" altLang="en-US"/>
              <a:t>레드</a:t>
            </a:r>
            <a:r>
              <a:rPr lang="en-US" altLang="ko-KR"/>
              <a:t>-</a:t>
            </a:r>
            <a:r>
              <a:rPr lang="ko-KR" altLang="en-US"/>
              <a:t>블랙 트리</a:t>
            </a:r>
            <a:r>
              <a:rPr lang="en-US" altLang="ko-KR"/>
              <a:t>(red-black tree)</a:t>
            </a:r>
            <a:r>
              <a:rPr lang="ko-KR" altLang="en-US"/>
              <a:t>에 원소를 저장한다</a:t>
            </a:r>
            <a:r>
              <a:rPr lang="en-US" altLang="ko-KR"/>
              <a:t>. </a:t>
            </a:r>
            <a:r>
              <a:rPr lang="ko-KR" altLang="en-US"/>
              <a:t>따라서 값에 따라서 순서가 결정되며 하지만 </a:t>
            </a:r>
            <a:r>
              <a:rPr lang="en-US" altLang="ko-KR"/>
              <a:t>HashSet</a:t>
            </a:r>
            <a:r>
              <a:rPr lang="ko-KR" altLang="en-US"/>
              <a:t>보다는 느리다</a:t>
            </a:r>
            <a:r>
              <a:rPr lang="en-US" altLang="ko-KR"/>
              <a:t>.</a:t>
            </a:r>
          </a:p>
          <a:p>
            <a:r>
              <a:rPr lang="en-US" altLang="ko-KR"/>
              <a:t>LinkedHashSet</a:t>
            </a:r>
          </a:p>
          <a:p>
            <a:pPr lvl="1"/>
            <a:r>
              <a:rPr lang="ko-KR" altLang="en-US"/>
              <a:t>해쉬 테이블과 연결 리스트를 결합한 것으로 원소들의 순서는 삽입되었던 순서와 같다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403802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07847" y="1801641"/>
            <a:ext cx="7747000" cy="34584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import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java.util</a:t>
            </a:r>
            <a:r>
              <a:rPr lang="en-US" altLang="ko-KR" sz="1400" dirty="0">
                <a:latin typeface="+mn-lt"/>
              </a:rPr>
              <a:t>.*; 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 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SetTest</a:t>
            </a:r>
            <a:r>
              <a:rPr lang="en-US" altLang="ko-KR" sz="1400" dirty="0">
                <a:latin typeface="+mn-lt"/>
              </a:rPr>
              <a:t> { 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public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[]) { 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HashSet</a:t>
            </a:r>
            <a:r>
              <a:rPr lang="en-US" altLang="ko-KR" sz="1400" dirty="0" smtClean="0">
                <a:latin typeface="+mn-lt"/>
              </a:rPr>
              <a:t>&lt;String</a:t>
            </a:r>
            <a:r>
              <a:rPr lang="en-US" altLang="ko-KR" sz="1400" dirty="0">
                <a:latin typeface="+mn-lt"/>
              </a:rPr>
              <a:t>&gt; set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HashSet</a:t>
            </a:r>
            <a:r>
              <a:rPr lang="en-US" altLang="ko-KR" sz="1400" dirty="0">
                <a:latin typeface="+mn-lt"/>
              </a:rPr>
              <a:t>&lt;String&gt;(); 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set.add</a:t>
            </a:r>
            <a:r>
              <a:rPr lang="en-US" altLang="ko-KR" sz="1400" dirty="0">
                <a:latin typeface="+mn-lt"/>
              </a:rPr>
              <a:t>("Milk"); 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set.add</a:t>
            </a:r>
            <a:r>
              <a:rPr lang="en-US" altLang="ko-KR" sz="1400" dirty="0">
                <a:latin typeface="+mn-lt"/>
              </a:rPr>
              <a:t>("Bread"); 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set.add</a:t>
            </a:r>
            <a:r>
              <a:rPr lang="en-US" altLang="ko-KR" sz="1400" dirty="0">
                <a:latin typeface="+mn-lt"/>
              </a:rPr>
              <a:t>("Butter"); 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set.add</a:t>
            </a:r>
            <a:r>
              <a:rPr lang="en-US" altLang="ko-KR" sz="1400" dirty="0">
                <a:latin typeface="+mn-lt"/>
              </a:rPr>
              <a:t>("Cheese"); 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set.add</a:t>
            </a:r>
            <a:r>
              <a:rPr lang="en-US" altLang="ko-KR" sz="1400" dirty="0">
                <a:latin typeface="+mn-lt"/>
              </a:rPr>
              <a:t>("Ham"); 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set.add</a:t>
            </a:r>
            <a:r>
              <a:rPr lang="en-US" altLang="ko-KR" sz="1400" dirty="0">
                <a:latin typeface="+mn-lt"/>
              </a:rPr>
              <a:t>("Ham"); 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System.out.println</a:t>
            </a:r>
            <a:r>
              <a:rPr lang="en-US" altLang="ko-KR" sz="1400" dirty="0" smtClean="0">
                <a:latin typeface="+mn-lt"/>
              </a:rPr>
              <a:t>(set</a:t>
            </a:r>
            <a:r>
              <a:rPr lang="en-US" altLang="ko-KR" sz="1400" dirty="0">
                <a:latin typeface="+mn-lt"/>
              </a:rPr>
              <a:t>); 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} 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15785" y="5468293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[Bread, Milk, Butter, Ham, Cheese]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619" y="5375983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21768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07847" y="1801641"/>
            <a:ext cx="7747000" cy="34584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import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java.util</a:t>
            </a:r>
            <a:r>
              <a:rPr lang="en-US" altLang="ko-KR" sz="1400" dirty="0">
                <a:latin typeface="+mn-lt"/>
              </a:rPr>
              <a:t>.*;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FindDupplication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public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Set&lt;String</a:t>
            </a:r>
            <a:r>
              <a:rPr lang="en-US" altLang="ko-KR" sz="1400" dirty="0">
                <a:latin typeface="+mn-lt"/>
              </a:rPr>
              <a:t>&gt; s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HashSet</a:t>
            </a:r>
            <a:r>
              <a:rPr lang="en-US" altLang="ko-KR" sz="1400" dirty="0">
                <a:latin typeface="+mn-lt"/>
              </a:rPr>
              <a:t>&lt;String&gt;();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String</a:t>
            </a:r>
            <a:r>
              <a:rPr lang="en-US" altLang="ko-KR" sz="1400" dirty="0">
                <a:latin typeface="+mn-lt"/>
              </a:rPr>
              <a:t>[] sample = { "</a:t>
            </a:r>
            <a:r>
              <a:rPr lang="ko-KR" altLang="en-US" sz="1400" dirty="0">
                <a:latin typeface="+mn-lt"/>
              </a:rPr>
              <a:t>단어</a:t>
            </a:r>
            <a:r>
              <a:rPr lang="en-US" altLang="ko-KR" sz="1400" dirty="0">
                <a:latin typeface="+mn-lt"/>
              </a:rPr>
              <a:t>", "</a:t>
            </a:r>
            <a:r>
              <a:rPr lang="ko-KR" altLang="en-US" sz="1400" dirty="0">
                <a:latin typeface="+mn-lt"/>
              </a:rPr>
              <a:t>중복</a:t>
            </a:r>
            <a:r>
              <a:rPr lang="en-US" altLang="ko-KR" sz="1400" dirty="0">
                <a:latin typeface="+mn-lt"/>
              </a:rPr>
              <a:t>", "</a:t>
            </a:r>
            <a:r>
              <a:rPr lang="ko-KR" altLang="en-US" sz="1400" dirty="0">
                <a:latin typeface="+mn-lt"/>
              </a:rPr>
              <a:t>구절</a:t>
            </a:r>
            <a:r>
              <a:rPr lang="en-US" altLang="ko-KR" sz="1400" dirty="0">
                <a:latin typeface="+mn-lt"/>
              </a:rPr>
              <a:t>", "</a:t>
            </a:r>
            <a:r>
              <a:rPr lang="ko-KR" altLang="en-US" sz="1400" dirty="0">
                <a:latin typeface="+mn-lt"/>
              </a:rPr>
              <a:t>중복</a:t>
            </a:r>
            <a:r>
              <a:rPr lang="en-US" altLang="ko-KR" sz="1400" dirty="0">
                <a:latin typeface="+mn-lt"/>
              </a:rPr>
              <a:t>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};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	for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(String a : sample)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		if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(!</a:t>
            </a:r>
            <a:r>
              <a:rPr lang="en-US" altLang="ko-KR" sz="1400" dirty="0" err="1">
                <a:latin typeface="+mn-lt"/>
              </a:rPr>
              <a:t>s.add</a:t>
            </a:r>
            <a:r>
              <a:rPr lang="en-US" altLang="ko-KR" sz="1400" dirty="0">
                <a:latin typeface="+mn-lt"/>
              </a:rPr>
              <a:t>(a))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	</a:t>
            </a:r>
            <a:r>
              <a:rPr lang="en-US" altLang="ko-KR" sz="1400" dirty="0" err="1" smtClean="0">
                <a:latin typeface="+mn-lt"/>
              </a:rPr>
              <a:t>System.</a:t>
            </a:r>
            <a:r>
              <a:rPr lang="en-US" altLang="ko-KR" sz="1400" i="1" dirty="0" err="1" smtClean="0">
                <a:latin typeface="+mn-lt"/>
              </a:rPr>
              <a:t>out</a:t>
            </a:r>
            <a:r>
              <a:rPr lang="en-US" altLang="ko-KR" sz="1400" dirty="0" err="1" smtClean="0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중복된 단어 </a:t>
            </a:r>
            <a:r>
              <a:rPr lang="en-US" altLang="ko-KR" sz="1400" dirty="0">
                <a:latin typeface="+mn-lt"/>
              </a:rPr>
              <a:t>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a);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System.</a:t>
            </a:r>
            <a:r>
              <a:rPr lang="en-US" altLang="ko-KR" sz="1400" i="1" dirty="0" err="1" smtClean="0">
                <a:latin typeface="+mn-lt"/>
              </a:rPr>
              <a:t>out</a:t>
            </a:r>
            <a:r>
              <a:rPr lang="en-US" altLang="ko-KR" sz="1400" dirty="0" err="1" smtClean="0">
                <a:latin typeface="+mn-lt"/>
              </a:rPr>
              <a:t>.println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s.size</a:t>
            </a:r>
            <a:r>
              <a:rPr lang="en-US" altLang="ko-KR" sz="1400" dirty="0">
                <a:latin typeface="+mn-lt"/>
              </a:rPr>
              <a:t>() + " </a:t>
            </a:r>
            <a:r>
              <a:rPr lang="ko-KR" altLang="en-US" sz="1400" dirty="0">
                <a:latin typeface="+mn-lt"/>
              </a:rPr>
              <a:t>중복되지 않은 단어</a:t>
            </a:r>
            <a:r>
              <a:rPr lang="en-US" altLang="ko-KR" sz="1400" dirty="0">
                <a:latin typeface="+mn-lt"/>
              </a:rPr>
              <a:t>: 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s);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}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15785" y="5468293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ko-KR" altLang="en-US" sz="1400" dirty="0"/>
              <a:t>중복된 단어 중복</a:t>
            </a:r>
          </a:p>
          <a:p>
            <a:pPr marL="0" indent="0" latinLnBrk="1">
              <a:buNone/>
            </a:pPr>
            <a:r>
              <a:rPr lang="en-US" altLang="ko-KR" sz="1400" dirty="0"/>
              <a:t>3 </a:t>
            </a:r>
            <a:r>
              <a:rPr lang="ko-KR" altLang="en-US" sz="1400" dirty="0"/>
              <a:t>중복되지 않은 단어</a:t>
            </a:r>
            <a:r>
              <a:rPr lang="en-US" altLang="ko-KR" sz="1400" dirty="0"/>
              <a:t>: [</a:t>
            </a:r>
            <a:r>
              <a:rPr lang="ko-KR" altLang="en-US" sz="1400" dirty="0"/>
              <a:t>중복</a:t>
            </a:r>
            <a:r>
              <a:rPr lang="en-US" altLang="ko-KR" sz="1400" dirty="0"/>
              <a:t>, </a:t>
            </a:r>
            <a:r>
              <a:rPr lang="ko-KR" altLang="en-US" sz="1400" dirty="0"/>
              <a:t>구절</a:t>
            </a:r>
            <a:r>
              <a:rPr lang="en-US" altLang="ko-KR" sz="1400" dirty="0"/>
              <a:t>, </a:t>
            </a:r>
            <a:r>
              <a:rPr lang="ko-KR" altLang="en-US" sz="1400" dirty="0"/>
              <a:t>단어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619" y="5375983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86877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ko-KR" dirty="0" err="1"/>
              <a:t>s1.containsAll</a:t>
            </a:r>
            <a:r>
              <a:rPr lang="en-US" altLang="ko-KR" dirty="0"/>
              <a:t>(</a:t>
            </a:r>
            <a:r>
              <a:rPr lang="en-US" altLang="ko-KR" dirty="0" err="1"/>
              <a:t>s2</a:t>
            </a:r>
            <a:r>
              <a:rPr lang="en-US" altLang="ko-KR" dirty="0"/>
              <a:t>) — </a:t>
            </a:r>
            <a:r>
              <a:rPr lang="ko-KR" altLang="en-US" dirty="0"/>
              <a:t>만약 </a:t>
            </a:r>
            <a:r>
              <a:rPr lang="en-US" altLang="ko-KR" dirty="0" err="1"/>
              <a:t>s2</a:t>
            </a:r>
            <a:r>
              <a:rPr lang="ko-KR" altLang="en-US" dirty="0"/>
              <a:t>가 </a:t>
            </a:r>
            <a:r>
              <a:rPr lang="en-US" altLang="ko-KR" dirty="0" err="1"/>
              <a:t>s1</a:t>
            </a:r>
            <a:r>
              <a:rPr lang="ko-KR" altLang="en-US" dirty="0"/>
              <a:t>의 부분 집합이면 참이다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s1.addAll</a:t>
            </a:r>
            <a:r>
              <a:rPr lang="en-US" altLang="ko-KR" dirty="0"/>
              <a:t>(</a:t>
            </a:r>
            <a:r>
              <a:rPr lang="en-US" altLang="ko-KR" dirty="0" err="1"/>
              <a:t>s2</a:t>
            </a:r>
            <a:r>
              <a:rPr lang="en-US" altLang="ko-KR" dirty="0"/>
              <a:t>) — </a:t>
            </a:r>
            <a:r>
              <a:rPr lang="en-US" altLang="ko-KR" dirty="0" err="1"/>
              <a:t>s1</a:t>
            </a:r>
            <a:r>
              <a:rPr lang="ko-KR" altLang="en-US" dirty="0"/>
              <a:t>을 </a:t>
            </a:r>
            <a:r>
              <a:rPr lang="en-US" altLang="ko-KR" dirty="0" err="1"/>
              <a:t>s1</a:t>
            </a:r>
            <a:r>
              <a:rPr lang="ko-KR" altLang="en-US" dirty="0"/>
              <a:t>과 </a:t>
            </a:r>
            <a:r>
              <a:rPr lang="en-US" altLang="ko-KR" dirty="0" err="1"/>
              <a:t>s2</a:t>
            </a:r>
            <a:r>
              <a:rPr lang="ko-KR" altLang="en-US" dirty="0"/>
              <a:t>의 합집합으로 만든다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s1.retainAll</a:t>
            </a:r>
            <a:r>
              <a:rPr lang="en-US" altLang="ko-KR" dirty="0"/>
              <a:t>(</a:t>
            </a:r>
            <a:r>
              <a:rPr lang="en-US" altLang="ko-KR" dirty="0" err="1"/>
              <a:t>s2</a:t>
            </a:r>
            <a:r>
              <a:rPr lang="en-US" altLang="ko-KR" dirty="0"/>
              <a:t>) — </a:t>
            </a:r>
            <a:r>
              <a:rPr lang="en-US" altLang="ko-KR" dirty="0" err="1"/>
              <a:t>s1</a:t>
            </a:r>
            <a:r>
              <a:rPr lang="ko-KR" altLang="en-US" dirty="0"/>
              <a:t>을 </a:t>
            </a:r>
            <a:r>
              <a:rPr lang="en-US" altLang="ko-KR" dirty="0" err="1"/>
              <a:t>s1</a:t>
            </a:r>
            <a:r>
              <a:rPr lang="ko-KR" altLang="en-US" dirty="0"/>
              <a:t>과 </a:t>
            </a:r>
            <a:r>
              <a:rPr lang="en-US" altLang="ko-KR" dirty="0" err="1"/>
              <a:t>s2</a:t>
            </a:r>
            <a:r>
              <a:rPr lang="ko-KR" altLang="en-US" dirty="0"/>
              <a:t>의 교집합으로 만든다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s1.removeAll</a:t>
            </a:r>
            <a:r>
              <a:rPr lang="en-US" altLang="ko-KR" dirty="0"/>
              <a:t>(</a:t>
            </a:r>
            <a:r>
              <a:rPr lang="en-US" altLang="ko-KR" dirty="0" err="1"/>
              <a:t>s2</a:t>
            </a:r>
            <a:r>
              <a:rPr lang="en-US" altLang="ko-KR" dirty="0"/>
              <a:t>) — </a:t>
            </a:r>
            <a:r>
              <a:rPr lang="en-US" altLang="ko-KR" dirty="0" err="1"/>
              <a:t>s1</a:t>
            </a:r>
            <a:r>
              <a:rPr lang="ko-KR" altLang="en-US" dirty="0"/>
              <a:t>을 </a:t>
            </a:r>
            <a:r>
              <a:rPr lang="en-US" altLang="ko-KR" dirty="0" err="1"/>
              <a:t>s1</a:t>
            </a:r>
            <a:r>
              <a:rPr lang="ko-KR" altLang="en-US" dirty="0"/>
              <a:t>과 </a:t>
            </a:r>
            <a:r>
              <a:rPr lang="en-US" altLang="ko-KR" dirty="0" err="1"/>
              <a:t>s2</a:t>
            </a:r>
            <a:r>
              <a:rPr lang="ko-KR" altLang="en-US" dirty="0"/>
              <a:t>의 </a:t>
            </a:r>
            <a:r>
              <a:rPr lang="ko-KR" altLang="en-US" dirty="0" err="1"/>
              <a:t>차집합으로</a:t>
            </a:r>
            <a:r>
              <a:rPr lang="ko-KR" altLang="en-US" dirty="0"/>
              <a:t> 만든다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5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대량 연산 메소드</a:t>
            </a:r>
          </a:p>
        </p:txBody>
      </p:sp>
      <p:pic>
        <p:nvPicPr>
          <p:cNvPr id="10242" name="Picture 2" descr="http://i.stack.imgur.com/kIlCI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770" y="3943570"/>
            <a:ext cx="4171950" cy="1562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362452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07847" y="932507"/>
            <a:ext cx="7747000" cy="43275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SetTest1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public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Set&lt;String</a:t>
            </a:r>
            <a:r>
              <a:rPr lang="en-US" altLang="ko-KR" sz="1400" dirty="0">
                <a:latin typeface="+mn-lt"/>
              </a:rPr>
              <a:t>&gt; </a:t>
            </a:r>
            <a:r>
              <a:rPr lang="en-US" altLang="ko-KR" sz="1400" dirty="0" err="1">
                <a:latin typeface="+mn-lt"/>
              </a:rPr>
              <a:t>s1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HashSet</a:t>
            </a:r>
            <a:r>
              <a:rPr lang="en-US" altLang="ko-KR" sz="1400" dirty="0">
                <a:latin typeface="+mn-lt"/>
              </a:rPr>
              <a:t>&lt;String&gt;();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Set&lt;String</a:t>
            </a:r>
            <a:r>
              <a:rPr lang="en-US" altLang="ko-KR" sz="1400" dirty="0">
                <a:latin typeface="+mn-lt"/>
              </a:rPr>
              <a:t>&gt; </a:t>
            </a:r>
            <a:r>
              <a:rPr lang="en-US" altLang="ko-KR" sz="1400" dirty="0" err="1">
                <a:latin typeface="+mn-lt"/>
              </a:rPr>
              <a:t>s2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HashSet</a:t>
            </a:r>
            <a:r>
              <a:rPr lang="en-US" altLang="ko-KR" sz="1400" dirty="0">
                <a:latin typeface="+mn-lt"/>
              </a:rPr>
              <a:t>&lt;String&gt;();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s1.add</a:t>
            </a:r>
            <a:r>
              <a:rPr lang="en-US" altLang="ko-KR" sz="1400" dirty="0">
                <a:latin typeface="+mn-lt"/>
              </a:rPr>
              <a:t>("A");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s1.add</a:t>
            </a:r>
            <a:r>
              <a:rPr lang="en-US" altLang="ko-KR" sz="1400" dirty="0">
                <a:latin typeface="+mn-lt"/>
              </a:rPr>
              <a:t>("B");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s1.add</a:t>
            </a:r>
            <a:r>
              <a:rPr lang="en-US" altLang="ko-KR" sz="1400" dirty="0">
                <a:latin typeface="+mn-lt"/>
              </a:rPr>
              <a:t>("C");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s2.add</a:t>
            </a:r>
            <a:r>
              <a:rPr lang="en-US" altLang="ko-KR" sz="1400" dirty="0">
                <a:latin typeface="+mn-lt"/>
              </a:rPr>
              <a:t>("A");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s2.add</a:t>
            </a:r>
            <a:r>
              <a:rPr lang="en-US" altLang="ko-KR" sz="1400" dirty="0">
                <a:latin typeface="+mn-lt"/>
              </a:rPr>
              <a:t>("D");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Set&lt;String</a:t>
            </a:r>
            <a:r>
              <a:rPr lang="en-US" altLang="ko-KR" sz="1400" dirty="0">
                <a:latin typeface="+mn-lt"/>
              </a:rPr>
              <a:t>&gt; union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HashSet</a:t>
            </a:r>
            <a:r>
              <a:rPr lang="en-US" altLang="ko-KR" sz="1400" dirty="0">
                <a:latin typeface="+mn-lt"/>
              </a:rPr>
              <a:t>&lt;String&gt;(</a:t>
            </a:r>
            <a:r>
              <a:rPr lang="en-US" altLang="ko-KR" sz="1400" dirty="0" err="1">
                <a:latin typeface="+mn-lt"/>
              </a:rPr>
              <a:t>s1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union.addAll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s2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Set&lt;String</a:t>
            </a:r>
            <a:r>
              <a:rPr lang="en-US" altLang="ko-KR" sz="1400" dirty="0">
                <a:latin typeface="+mn-lt"/>
              </a:rPr>
              <a:t>&gt; intersection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HashSet</a:t>
            </a:r>
            <a:r>
              <a:rPr lang="en-US" altLang="ko-KR" sz="1400" dirty="0">
                <a:latin typeface="+mn-lt"/>
              </a:rPr>
              <a:t>&lt;String&gt;(</a:t>
            </a:r>
            <a:r>
              <a:rPr lang="en-US" altLang="ko-KR" sz="1400" dirty="0" err="1">
                <a:latin typeface="+mn-lt"/>
              </a:rPr>
              <a:t>s1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intersection.retainAll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s2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System.</a:t>
            </a:r>
            <a:r>
              <a:rPr lang="en-US" altLang="ko-KR" sz="1400" i="1" dirty="0" err="1" smtClean="0">
                <a:latin typeface="+mn-lt"/>
              </a:rPr>
              <a:t>out</a:t>
            </a:r>
            <a:r>
              <a:rPr lang="en-US" altLang="ko-KR" sz="1400" dirty="0" err="1" smtClean="0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합집합 </a:t>
            </a:r>
            <a:r>
              <a:rPr lang="en-US" altLang="ko-KR" sz="1400" dirty="0">
                <a:latin typeface="+mn-lt"/>
              </a:rPr>
              <a:t>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union);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System.</a:t>
            </a:r>
            <a:r>
              <a:rPr lang="en-US" altLang="ko-KR" sz="1400" i="1" dirty="0" err="1" smtClean="0">
                <a:latin typeface="+mn-lt"/>
              </a:rPr>
              <a:t>out</a:t>
            </a:r>
            <a:r>
              <a:rPr lang="en-US" altLang="ko-KR" sz="1400" dirty="0" err="1" smtClean="0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교집합 </a:t>
            </a:r>
            <a:r>
              <a:rPr lang="en-US" altLang="ko-KR" sz="1400" dirty="0">
                <a:latin typeface="+mn-lt"/>
              </a:rPr>
              <a:t>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intersection);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}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15785" y="5468293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ko-KR" altLang="en-US" sz="1400" dirty="0"/>
              <a:t>합집합 </a:t>
            </a:r>
            <a:r>
              <a:rPr lang="en-US" altLang="ko-KR" sz="1400" dirty="0"/>
              <a:t>[D, A, B, C]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ko-KR" altLang="en-US" sz="1400" dirty="0"/>
              <a:t>교집합 </a:t>
            </a:r>
            <a:r>
              <a:rPr lang="en-US" altLang="ko-KR" sz="1400" dirty="0"/>
              <a:t>[A]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619" y="5375983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13739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큐는 후단</a:t>
            </a:r>
            <a:r>
              <a:rPr lang="en-US" altLang="ko-KR" dirty="0"/>
              <a:t>(tail)</a:t>
            </a:r>
            <a:r>
              <a:rPr lang="ko-KR" altLang="en-US" dirty="0"/>
              <a:t>에서 원소를 추가하고 전단</a:t>
            </a:r>
            <a:r>
              <a:rPr lang="en-US" altLang="ko-KR" dirty="0"/>
              <a:t>(head)</a:t>
            </a:r>
            <a:r>
              <a:rPr lang="ko-KR" altLang="en-US" dirty="0"/>
              <a:t>에서 원소를 삭제한다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86" y="3076009"/>
            <a:ext cx="44005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3504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26526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 class</a:t>
            </a:r>
            <a:r>
              <a:rPr lang="en-US" altLang="ko-KR" sz="1400" dirty="0">
                <a:latin typeface="+mn-lt"/>
              </a:rPr>
              <a:t> Box {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private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Object data;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public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set(Object data) 	{ </a:t>
            </a:r>
            <a:r>
              <a:rPr lang="en-US" altLang="ko-KR" sz="1400" b="1" dirty="0" err="1">
                <a:latin typeface="+mn-lt"/>
              </a:rPr>
              <a:t>this</a:t>
            </a:r>
            <a:r>
              <a:rPr lang="en-US" altLang="ko-KR" sz="1400" dirty="0" err="1">
                <a:latin typeface="+mn-lt"/>
              </a:rPr>
              <a:t>.data</a:t>
            </a:r>
            <a:r>
              <a:rPr lang="en-US" altLang="ko-KR" sz="1400" dirty="0">
                <a:latin typeface="+mn-lt"/>
              </a:rPr>
              <a:t> = data; }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public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Object get() 			{ </a:t>
            </a:r>
            <a:r>
              <a:rPr lang="en-US" altLang="ko-KR" sz="1400" b="1" dirty="0">
                <a:latin typeface="+mn-lt"/>
              </a:rPr>
              <a:t>return</a:t>
            </a:r>
            <a:r>
              <a:rPr lang="en-US" altLang="ko-KR" sz="1400" dirty="0">
                <a:latin typeface="+mn-lt"/>
              </a:rPr>
              <a:t> data; 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gray">
          <a:xfrm>
            <a:off x="807435" y="4852657"/>
            <a:ext cx="7747000" cy="169148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Box b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Box();</a:t>
            </a:r>
          </a:p>
          <a:p>
            <a:pPr marL="0" indent="0" latinLnBrk="0">
              <a:buNone/>
            </a:pPr>
            <a:r>
              <a:rPr lang="en-US" altLang="ko-KR" sz="1400" dirty="0" err="1">
                <a:latin typeface="+mn-lt"/>
              </a:rPr>
              <a:t>b.set</a:t>
            </a:r>
            <a:r>
              <a:rPr lang="en-US" altLang="ko-KR" sz="1400" dirty="0">
                <a:latin typeface="+mn-lt"/>
              </a:rPr>
              <a:t>("Hello World!"); 		// ① </a:t>
            </a:r>
            <a:r>
              <a:rPr lang="ko-KR" altLang="en-US" sz="1400" dirty="0">
                <a:latin typeface="+mn-lt"/>
              </a:rPr>
              <a:t>문자열 객체를 저장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String s = (String)</a:t>
            </a:r>
            <a:r>
              <a:rPr lang="en-US" altLang="ko-KR" sz="1400" dirty="0" err="1">
                <a:latin typeface="+mn-lt"/>
              </a:rPr>
              <a:t>b.get</a:t>
            </a:r>
            <a:r>
              <a:rPr lang="en-US" altLang="ko-KR" sz="1400" dirty="0">
                <a:latin typeface="+mn-lt"/>
              </a:rPr>
              <a:t>();	// ② Object </a:t>
            </a:r>
            <a:r>
              <a:rPr lang="ko-KR" altLang="en-US" sz="1400" dirty="0">
                <a:latin typeface="+mn-lt"/>
              </a:rPr>
              <a:t>타입을 </a:t>
            </a:r>
            <a:r>
              <a:rPr lang="en-US" altLang="ko-KR" sz="1400" dirty="0">
                <a:latin typeface="+mn-lt"/>
              </a:rPr>
              <a:t>String </a:t>
            </a:r>
            <a:r>
              <a:rPr lang="ko-KR" altLang="en-US" sz="1400" dirty="0">
                <a:latin typeface="+mn-lt"/>
              </a:rPr>
              <a:t>타입으로 </a:t>
            </a:r>
            <a:r>
              <a:rPr lang="ko-KR" altLang="en-US" sz="1400" dirty="0" err="1">
                <a:latin typeface="+mn-lt"/>
              </a:rPr>
              <a:t>형변환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err="1">
                <a:latin typeface="+mn-lt"/>
              </a:rPr>
              <a:t>b.set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Integer(10)); 	</a:t>
            </a:r>
            <a:r>
              <a:rPr lang="en-US" altLang="ko-KR" sz="1400" dirty="0" smtClean="0">
                <a:latin typeface="+mn-lt"/>
              </a:rPr>
              <a:t>// </a:t>
            </a:r>
            <a:r>
              <a:rPr lang="en-US" altLang="ko-KR" sz="1400" dirty="0">
                <a:latin typeface="+mn-lt"/>
              </a:rPr>
              <a:t>③ </a:t>
            </a:r>
            <a:r>
              <a:rPr lang="ko-KR" altLang="en-US" sz="1400" dirty="0">
                <a:latin typeface="+mn-lt"/>
              </a:rPr>
              <a:t>정수 객체를 저장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Integer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(Integer)</a:t>
            </a:r>
            <a:r>
              <a:rPr lang="en-US" altLang="ko-KR" sz="1400" dirty="0" err="1">
                <a:latin typeface="+mn-lt"/>
              </a:rPr>
              <a:t>b.get</a:t>
            </a:r>
            <a:r>
              <a:rPr lang="en-US" altLang="ko-KR" sz="1400" dirty="0">
                <a:latin typeface="+mn-lt"/>
              </a:rPr>
              <a:t>( );	// ④ Object </a:t>
            </a:r>
            <a:r>
              <a:rPr lang="ko-KR" altLang="en-US" sz="1400" dirty="0">
                <a:latin typeface="+mn-lt"/>
              </a:rPr>
              <a:t>타입을 </a:t>
            </a:r>
            <a:r>
              <a:rPr lang="en-US" altLang="ko-KR" sz="1400" dirty="0">
                <a:latin typeface="+mn-lt"/>
              </a:rPr>
              <a:t>Integer </a:t>
            </a:r>
            <a:r>
              <a:rPr lang="ko-KR" altLang="en-US" sz="1400" dirty="0">
                <a:latin typeface="+mn-lt"/>
              </a:rPr>
              <a:t>타입으로 </a:t>
            </a:r>
            <a:r>
              <a:rPr lang="ko-KR" altLang="en-US" sz="1400" dirty="0" err="1">
                <a:latin typeface="+mn-lt"/>
              </a:rPr>
              <a:t>형변환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6571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07847" y="932507"/>
            <a:ext cx="7747000" cy="43275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import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java.util</a:t>
            </a:r>
            <a:r>
              <a:rPr lang="en-US" altLang="ko-KR" sz="1400" dirty="0">
                <a:latin typeface="+mn-lt"/>
              </a:rPr>
              <a:t>.*;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QueueTest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public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	</a:t>
            </a:r>
            <a:r>
              <a:rPr lang="en-US" altLang="ko-KR" sz="1400" b="1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time = 10;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Queue&lt;Integer</a:t>
            </a:r>
            <a:r>
              <a:rPr lang="en-US" altLang="ko-KR" sz="1400" dirty="0">
                <a:latin typeface="+mn-lt"/>
              </a:rPr>
              <a:t>&gt; queue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LinkedList</a:t>
            </a:r>
            <a:r>
              <a:rPr lang="en-US" altLang="ko-KR" sz="1400" dirty="0">
                <a:latin typeface="+mn-lt"/>
              </a:rPr>
              <a:t>&lt;Integer&gt;();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	for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time;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&gt;=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--)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</a:t>
            </a:r>
            <a:r>
              <a:rPr lang="en-US" altLang="ko-KR" sz="1400" dirty="0" err="1" smtClean="0">
                <a:latin typeface="+mn-lt"/>
              </a:rPr>
              <a:t>queue.add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	while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(!</a:t>
            </a:r>
            <a:r>
              <a:rPr lang="en-US" altLang="ko-KR" sz="1400" dirty="0" err="1">
                <a:latin typeface="+mn-lt"/>
              </a:rPr>
              <a:t>queue.isEmpty</a:t>
            </a:r>
            <a:r>
              <a:rPr lang="en-US" altLang="ko-KR" sz="1400" dirty="0">
                <a:latin typeface="+mn-lt"/>
              </a:rPr>
              <a:t>())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</a:t>
            </a:r>
            <a:r>
              <a:rPr lang="en-US" altLang="ko-KR" sz="1400" dirty="0" err="1" smtClean="0">
                <a:latin typeface="+mn-lt"/>
              </a:rPr>
              <a:t>System.</a:t>
            </a:r>
            <a:r>
              <a:rPr lang="en-US" altLang="ko-KR" sz="1400" i="1" dirty="0" err="1" smtClean="0">
                <a:latin typeface="+mn-lt"/>
              </a:rPr>
              <a:t>out</a:t>
            </a:r>
            <a:r>
              <a:rPr lang="en-US" altLang="ko-KR" sz="1400" dirty="0" err="1" smtClean="0">
                <a:latin typeface="+mn-lt"/>
              </a:rPr>
              <a:t>.print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queue.remove</a:t>
            </a:r>
            <a:r>
              <a:rPr lang="en-US" altLang="ko-KR" sz="1400" dirty="0">
                <a:latin typeface="+mn-lt"/>
              </a:rPr>
              <a:t>()+" ");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</a:t>
            </a:r>
            <a:r>
              <a:rPr lang="en-US" altLang="ko-KR" sz="1400" dirty="0" err="1" smtClean="0">
                <a:latin typeface="+mn-lt"/>
              </a:rPr>
              <a:t>Thread.</a:t>
            </a:r>
            <a:r>
              <a:rPr lang="en-US" altLang="ko-KR" sz="1400" i="1" dirty="0" err="1" smtClean="0">
                <a:latin typeface="+mn-lt"/>
              </a:rPr>
              <a:t>sleep</a:t>
            </a:r>
            <a:r>
              <a:rPr lang="en-US" altLang="ko-KR" sz="1400" dirty="0" smtClean="0">
                <a:latin typeface="+mn-lt"/>
              </a:rPr>
              <a:t>(1000</a:t>
            </a:r>
            <a:r>
              <a:rPr lang="en-US" altLang="ko-KR" sz="1400" dirty="0">
                <a:latin typeface="+mn-lt"/>
              </a:rPr>
              <a:t>);	// </a:t>
            </a:r>
            <a:r>
              <a:rPr lang="ko-KR" altLang="en-US" sz="1400" dirty="0">
                <a:latin typeface="+mn-lt"/>
              </a:rPr>
              <a:t>현재의 </a:t>
            </a:r>
            <a:r>
              <a:rPr lang="ko-KR" altLang="en-US" sz="1400" dirty="0" err="1">
                <a:latin typeface="+mn-lt"/>
              </a:rPr>
              <a:t>스레드를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1</a:t>
            </a:r>
            <a:r>
              <a:rPr lang="ko-KR" altLang="en-US" sz="1400" dirty="0">
                <a:latin typeface="+mn-lt"/>
              </a:rPr>
              <a:t>초간 재운다</a:t>
            </a:r>
            <a:r>
              <a:rPr lang="en-US" altLang="ko-KR" sz="1400" dirty="0">
                <a:latin typeface="+mn-lt"/>
              </a:rPr>
              <a:t>.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}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}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15785" y="5468293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10 9 8 7 6 5 4 3 2 1 0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619" y="5375983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76965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우선 순위큐는 원소들이 무작위로 삽입되었더라도 정렬된 상태로 원소들을 추출한다. 즉 remove()를 호출할 때마다 가장 작은 원소가 추출된다. </a:t>
            </a:r>
          </a:p>
          <a:p>
            <a:pPr>
              <a:defRPr lang="ko-KR" altLang="en-US"/>
            </a:pPr>
            <a:r>
              <a:rPr lang="ko-KR" altLang="en-US"/>
              <a:t>우선 순위큐는 히프(heap)라고 하는 자료 구조를 내부적으로 사용한다.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우선순위큐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205163" y="3900488"/>
            <a:ext cx="2295525" cy="22200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07847" y="932507"/>
            <a:ext cx="7747000" cy="43275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 latinLnBrk="0">
              <a:buNone/>
              <a:defRPr lang="ko-KR" altLang="en-US"/>
            </a:pP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import</a:t>
            </a:r>
            <a:r>
              <a:rPr lang="ko-KR" altLang="ko-KR" sz="1400">
                <a:latin typeface="Tahoma"/>
                <a:ea typeface="Tahoma"/>
                <a:cs typeface="Tahoma"/>
              </a:rPr>
              <a:t> java.util.*;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public</a:t>
            </a:r>
            <a:r>
              <a:rPr lang="ko-KR" altLang="ko-KR" sz="1400">
                <a:latin typeface="Tahoma"/>
                <a:ea typeface="Tahoma"/>
                <a:cs typeface="Tahoma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class</a:t>
            </a:r>
            <a:r>
              <a:rPr lang="ko-KR" altLang="ko-KR" sz="1400">
                <a:latin typeface="Tahoma"/>
                <a:ea typeface="Tahoma"/>
                <a:cs typeface="Tahoma"/>
              </a:rPr>
              <a:t> PriorityQueueTest {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public</a:t>
            </a:r>
            <a:r>
              <a:rPr lang="ko-KR" altLang="ko-KR" sz="1400">
                <a:latin typeface="Tahoma"/>
                <a:ea typeface="Tahoma"/>
                <a:cs typeface="Tahoma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static</a:t>
            </a:r>
            <a:r>
              <a:rPr lang="ko-KR" altLang="ko-KR" sz="1400">
                <a:latin typeface="Tahoma"/>
                <a:ea typeface="Tahoma"/>
                <a:cs typeface="Tahoma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void</a:t>
            </a:r>
            <a:r>
              <a:rPr lang="ko-KR" altLang="ko-KR" sz="1400">
                <a:latin typeface="Tahoma"/>
                <a:ea typeface="Tahoma"/>
                <a:cs typeface="Tahoma"/>
              </a:rPr>
              <a:t> main(String[] args) {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      PriorityQueue&lt;Integer&gt; pq = </a:t>
            </a: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new</a:t>
            </a:r>
            <a:r>
              <a:rPr lang="ko-KR" altLang="ko-KR" sz="1400">
                <a:latin typeface="Tahoma"/>
                <a:ea typeface="Tahoma"/>
                <a:cs typeface="Tahoma"/>
              </a:rPr>
              <a:t> PriorityQueue&lt;Integer&gt;();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      pq.add(30);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      pq.add(80);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      pq.add(20);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      </a:t>
            </a: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for</a:t>
            </a:r>
            <a:r>
              <a:rPr lang="ko-KR" altLang="ko-KR" sz="1400">
                <a:latin typeface="Tahoma"/>
                <a:ea typeface="Tahoma"/>
                <a:cs typeface="Tahoma"/>
              </a:rPr>
              <a:t> (Integer o : pq)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             System.</a:t>
            </a:r>
            <a:r>
              <a:rPr lang="ko-KR" altLang="ko-KR" sz="1400">
                <a:solidFill>
                  <a:srgbClr val="0000C0"/>
                </a:solidFill>
                <a:latin typeface="Tahoma"/>
                <a:ea typeface="Tahoma"/>
                <a:cs typeface="Tahoma"/>
              </a:rPr>
              <a:t>out</a:t>
            </a:r>
            <a:r>
              <a:rPr lang="ko-KR" altLang="ko-KR" sz="1400">
                <a:latin typeface="Tahoma"/>
                <a:ea typeface="Tahoma"/>
                <a:cs typeface="Tahoma"/>
              </a:rPr>
              <a:t>.println(o);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      System.</a:t>
            </a:r>
            <a:r>
              <a:rPr lang="ko-KR" altLang="ko-KR" sz="1400">
                <a:solidFill>
                  <a:srgbClr val="0000C0"/>
                </a:solidFill>
                <a:latin typeface="Tahoma"/>
                <a:ea typeface="Tahoma"/>
                <a:cs typeface="Tahoma"/>
              </a:rPr>
              <a:t>out</a:t>
            </a:r>
            <a:r>
              <a:rPr lang="ko-KR" altLang="ko-KR" sz="1400">
                <a:latin typeface="Tahoma"/>
                <a:ea typeface="Tahoma"/>
                <a:cs typeface="Tahoma"/>
              </a:rPr>
              <a:t>.println(</a:t>
            </a:r>
            <a:r>
              <a:rPr lang="ko-KR" altLang="ko-KR" sz="1400">
                <a:solidFill>
                  <a:srgbClr val="2A00FF"/>
                </a:solidFill>
                <a:latin typeface="Tahoma"/>
                <a:ea typeface="Tahoma"/>
                <a:cs typeface="Tahoma"/>
              </a:rPr>
              <a:t>"원소 삭제"</a:t>
            </a:r>
            <a:r>
              <a:rPr lang="ko-KR" altLang="ko-KR" sz="1400">
                <a:latin typeface="Tahoma"/>
                <a:ea typeface="Tahoma"/>
                <a:cs typeface="Tahoma"/>
              </a:rPr>
              <a:t>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      </a:t>
            </a: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while</a:t>
            </a:r>
            <a:r>
              <a:rPr lang="ko-KR" altLang="ko-KR" sz="1400">
                <a:latin typeface="Tahoma"/>
                <a:ea typeface="Tahoma"/>
                <a:cs typeface="Tahoma"/>
              </a:rPr>
              <a:t> (!pq.isEmpty())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             System.</a:t>
            </a:r>
            <a:r>
              <a:rPr lang="ko-KR" altLang="ko-KR" sz="1400">
                <a:solidFill>
                  <a:srgbClr val="0000C0"/>
                </a:solidFill>
                <a:latin typeface="Tahoma"/>
                <a:ea typeface="Tahoma"/>
                <a:cs typeface="Tahoma"/>
              </a:rPr>
              <a:t>out</a:t>
            </a:r>
            <a:r>
              <a:rPr lang="ko-KR" altLang="ko-KR" sz="1400">
                <a:latin typeface="Tahoma"/>
                <a:ea typeface="Tahoma"/>
                <a:cs typeface="Tahoma"/>
              </a:rPr>
              <a:t>.println(pq.remove());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}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5785" y="5268268"/>
            <a:ext cx="7739062" cy="1521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  <a:defRPr lang="ko-KR" altLang="en-US"/>
            </a:pPr>
            <a:r>
              <a:rPr lang="ko-KR" altLang="ko-KR" sz="1200">
                <a:solidFill>
                  <a:schemeClr val="tx1"/>
                </a:solidFill>
                <a:ea typeface="휴먼명조"/>
              </a:rPr>
              <a:t>20</a:t>
            </a:r>
          </a:p>
          <a:p>
            <a:pPr marL="0" indent="0" latinLnBrk="1">
              <a:buNone/>
              <a:defRPr lang="ko-KR" altLang="en-US"/>
            </a:pPr>
            <a:r>
              <a:rPr lang="ko-KR" altLang="ko-KR" sz="1200">
                <a:solidFill>
                  <a:schemeClr val="tx1"/>
                </a:solidFill>
                <a:ea typeface="휴먼명조"/>
              </a:rPr>
              <a:t>80</a:t>
            </a:r>
          </a:p>
          <a:p>
            <a:pPr marL="0" indent="0" latinLnBrk="1">
              <a:buNone/>
              <a:defRPr lang="ko-KR" altLang="en-US"/>
            </a:pPr>
            <a:r>
              <a:rPr lang="ko-KR" altLang="ko-KR" sz="1200">
                <a:solidFill>
                  <a:schemeClr val="tx1"/>
                </a:solidFill>
                <a:ea typeface="휴먼명조"/>
              </a:rPr>
              <a:t>30</a:t>
            </a:r>
          </a:p>
          <a:p>
            <a:pPr marL="0" indent="0" latinLnBrk="1">
              <a:buNone/>
              <a:defRPr lang="ko-KR" altLang="en-US"/>
            </a:pPr>
            <a:r>
              <a:rPr lang="ko-KR" altLang="ko-KR" sz="1200">
                <a:solidFill>
                  <a:schemeClr val="tx1"/>
                </a:solidFill>
                <a:latin typeface="휴먼명조"/>
                <a:ea typeface="휴먼명조"/>
              </a:rPr>
              <a:t>원소 삭제</a:t>
            </a:r>
          </a:p>
          <a:p>
            <a:pPr marL="0" indent="0" latinLnBrk="1">
              <a:buNone/>
              <a:defRPr lang="ko-KR" altLang="en-US"/>
            </a:pPr>
            <a:r>
              <a:rPr lang="ko-KR" altLang="ko-KR" sz="1200">
                <a:solidFill>
                  <a:schemeClr val="tx1"/>
                </a:solidFill>
                <a:latin typeface="휴먼명조"/>
                <a:ea typeface="휴먼명조"/>
              </a:rPr>
              <a:t>20</a:t>
            </a:r>
          </a:p>
          <a:p>
            <a:pPr marL="0" indent="0" latinLnBrk="1">
              <a:buNone/>
              <a:defRPr lang="ko-KR" altLang="en-US"/>
            </a:pPr>
            <a:r>
              <a:rPr lang="ko-KR" altLang="ko-KR" sz="1200">
                <a:solidFill>
                  <a:schemeClr val="tx1"/>
                </a:solidFill>
                <a:latin typeface="휴먼명조"/>
                <a:ea typeface="휴먼명조"/>
              </a:rPr>
              <a:t>30</a:t>
            </a:r>
          </a:p>
          <a:p>
            <a:pPr marL="0" indent="0" latinLnBrk="1">
              <a:buNone/>
              <a:defRPr lang="ko-KR" altLang="en-US"/>
            </a:pPr>
            <a:r>
              <a:rPr lang="ko-KR" altLang="ko-KR" sz="1200">
                <a:solidFill>
                  <a:schemeClr val="tx1"/>
                </a:solidFill>
                <a:latin typeface="휴먼명조"/>
                <a:ea typeface="휴먼명조"/>
              </a:rPr>
              <a:t>80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-95619" y="5375983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Map은 많은 데이터 중에서 원하는 데이터를 빠르게 찾을 수 있는 자료 구조이다. </a:t>
            </a:r>
          </a:p>
          <a:p>
            <a:pPr>
              <a:defRPr lang="ko-KR" altLang="en-US"/>
            </a:pPr>
            <a:r>
              <a:rPr lang="ko-KR" altLang="en-US"/>
              <a:t>맵은 사전과 같은 자료 구조이다.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Map</a:t>
            </a:r>
            <a:r>
              <a:rPr lang="ko-KR" altLang="en-US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547812" y="3609975"/>
            <a:ext cx="6048375" cy="26860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07847" y="932507"/>
            <a:ext cx="7747000" cy="564200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import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 java.util.*;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바탕"/>
                <a:cs typeface="Tahoma"/>
              </a:rPr>
              <a:t> 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class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 Student {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바탕"/>
                <a:cs typeface="Tahoma"/>
              </a:rPr>
              <a:t>      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int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 </a:t>
            </a:r>
            <a:r>
              <a:rPr lang="en-US" altLang="en-US" sz="1400" b="1">
                <a:solidFill>
                  <a:srgbClr val="0000C0"/>
                </a:solidFill>
                <a:latin typeface="Century Schoolbook"/>
                <a:ea typeface="바탕"/>
                <a:cs typeface="Tahoma"/>
              </a:rPr>
              <a:t>number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바탕"/>
                <a:cs typeface="Tahoma"/>
              </a:rPr>
              <a:t>       String </a:t>
            </a:r>
            <a:r>
              <a:rPr lang="en-US" altLang="en-US" sz="1400" b="1">
                <a:solidFill>
                  <a:srgbClr val="0000C0"/>
                </a:solidFill>
                <a:latin typeface="Century Schoolbook"/>
                <a:ea typeface="바탕"/>
                <a:cs typeface="Tahoma"/>
              </a:rPr>
              <a:t>name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바탕"/>
                <a:cs typeface="Tahoma"/>
              </a:rPr>
              <a:t> 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바탕"/>
                <a:cs typeface="Tahoma"/>
              </a:rPr>
              <a:t>      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public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 Student(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int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 number, String name) {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바탕"/>
                <a:cs typeface="Tahoma"/>
              </a:rPr>
              <a:t>            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this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.</a:t>
            </a:r>
            <a:r>
              <a:rPr lang="en-US" altLang="en-US" sz="1400" b="1">
                <a:solidFill>
                  <a:srgbClr val="0000C0"/>
                </a:solidFill>
                <a:latin typeface="Century Schoolbook"/>
                <a:ea typeface="바탕"/>
                <a:cs typeface="Tahoma"/>
              </a:rPr>
              <a:t>number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 = number;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바탕"/>
                <a:cs typeface="Tahoma"/>
              </a:rPr>
              <a:t>            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this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.</a:t>
            </a:r>
            <a:r>
              <a:rPr lang="en-US" altLang="en-US" sz="1400" b="1">
                <a:solidFill>
                  <a:srgbClr val="0000C0"/>
                </a:solidFill>
                <a:latin typeface="Century Schoolbook"/>
                <a:ea typeface="바탕"/>
                <a:cs typeface="Tahoma"/>
              </a:rPr>
              <a:t>name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 = name;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바탕"/>
                <a:cs typeface="Tahoma"/>
              </a:rPr>
              <a:t>       }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바탕"/>
                <a:cs typeface="Tahoma"/>
              </a:rPr>
              <a:t> 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바탕"/>
                <a:cs typeface="Tahoma"/>
              </a:rPr>
              <a:t>      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public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 String toString() {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바탕"/>
                <a:cs typeface="Tahoma"/>
              </a:rPr>
              <a:t>            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return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 </a:t>
            </a:r>
            <a:r>
              <a:rPr lang="en-US" altLang="en-US" sz="1400" b="1">
                <a:solidFill>
                  <a:srgbClr val="0000C0"/>
                </a:solidFill>
                <a:latin typeface="Century Schoolbook"/>
                <a:ea typeface="바탕"/>
                <a:cs typeface="Tahoma"/>
              </a:rPr>
              <a:t>name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바탕"/>
                <a:cs typeface="Tahoma"/>
              </a:rPr>
              <a:t>       }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바탕"/>
                <a:cs typeface="Tahoma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07847" y="284807"/>
            <a:ext cx="7747000" cy="657319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public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class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 MapTest {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굴림"/>
                <a:cs typeface="Tahoma"/>
              </a:rPr>
              <a:t>      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public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static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void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 main(String[] args) {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굴림"/>
                <a:cs typeface="Tahoma"/>
              </a:rPr>
              <a:t>             Map&lt;String, Student&gt; st =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new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 HashMap&lt;String, Student&gt;();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굴림"/>
                <a:cs typeface="Tahoma"/>
              </a:rPr>
              <a:t>             st.put(</a:t>
            </a:r>
            <a:r>
              <a:rPr lang="en-US" altLang="en-US" sz="1400" b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"20090001"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,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new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 Student(20090001, </a:t>
            </a:r>
            <a:r>
              <a:rPr lang="en-US" altLang="en-US" sz="1400" b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</a:t>
            </a:r>
            <a:r>
              <a:rPr lang="en-US" altLang="en-US" sz="1400" b="1">
                <a:solidFill>
                  <a:srgbClr val="2A00FF"/>
                </a:solidFill>
                <a:latin typeface="굴림"/>
                <a:ea typeface="굴림"/>
                <a:cs typeface="Tahoma"/>
              </a:rPr>
              <a:t>구준표</a:t>
            </a:r>
            <a:r>
              <a:rPr lang="en-US" altLang="en-US" sz="1400" b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));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굴림"/>
                <a:cs typeface="Tahoma"/>
              </a:rPr>
              <a:t>             st.put(</a:t>
            </a:r>
            <a:r>
              <a:rPr lang="en-US" altLang="en-US" sz="1400" b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"20090002"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,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new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 Student(20090002, </a:t>
            </a:r>
            <a:r>
              <a:rPr lang="en-US" altLang="en-US" sz="1400" b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</a:t>
            </a:r>
            <a:r>
              <a:rPr lang="en-US" altLang="en-US" sz="1400" b="1">
                <a:solidFill>
                  <a:srgbClr val="2A00FF"/>
                </a:solidFill>
                <a:latin typeface="굴림"/>
                <a:ea typeface="굴림"/>
                <a:cs typeface="Tahoma"/>
              </a:rPr>
              <a:t>금잔디</a:t>
            </a:r>
            <a:r>
              <a:rPr lang="en-US" altLang="en-US" sz="1400" b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));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굴림"/>
                <a:cs typeface="Tahoma"/>
              </a:rPr>
              <a:t>             st.put(</a:t>
            </a:r>
            <a:r>
              <a:rPr lang="en-US" altLang="en-US" sz="1400" b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"20090003"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,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new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 Student(20090003, </a:t>
            </a:r>
            <a:r>
              <a:rPr lang="en-US" altLang="en-US" sz="1400" b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</a:t>
            </a:r>
            <a:r>
              <a:rPr lang="en-US" altLang="en-US" sz="1400" b="1">
                <a:solidFill>
                  <a:srgbClr val="2A00FF"/>
                </a:solidFill>
                <a:latin typeface="굴림"/>
                <a:ea typeface="굴림"/>
                <a:cs typeface="Tahoma"/>
              </a:rPr>
              <a:t>윤지후</a:t>
            </a:r>
            <a:r>
              <a:rPr lang="en-US" altLang="en-US" sz="1400" b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));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굴림"/>
                <a:cs typeface="Tahoma"/>
              </a:rPr>
              <a:t> 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굴림"/>
                <a:cs typeface="Tahoma"/>
              </a:rPr>
              <a:t>             </a:t>
            </a:r>
            <a:r>
              <a:rPr lang="en-US" altLang="en-US" sz="1400" b="1">
                <a:solidFill>
                  <a:srgbClr val="3F7F5F"/>
                </a:solidFill>
                <a:latin typeface="Century Schoolbook"/>
                <a:ea typeface="굴림"/>
                <a:cs typeface="Tahoma"/>
              </a:rPr>
              <a:t>// </a:t>
            </a:r>
            <a:r>
              <a:rPr lang="en-US" altLang="en-US" sz="1400" b="1">
                <a:solidFill>
                  <a:srgbClr val="3F7F5F"/>
                </a:solidFill>
                <a:latin typeface="굴림"/>
                <a:ea typeface="굴림"/>
                <a:cs typeface="Tahoma"/>
              </a:rPr>
              <a:t>모든 항목을 출력한다</a:t>
            </a:r>
            <a:r>
              <a:rPr lang="en-US" altLang="en-US" sz="1400" b="1">
                <a:solidFill>
                  <a:srgbClr val="3F7F5F"/>
                </a:solidFill>
                <a:latin typeface="Century Schoolbook"/>
                <a:ea typeface="굴림"/>
                <a:cs typeface="Tahoma"/>
              </a:rPr>
              <a:t>.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굴림"/>
                <a:cs typeface="Tahoma"/>
              </a:rPr>
              <a:t>             System.</a:t>
            </a:r>
            <a:r>
              <a:rPr lang="en-US" altLang="en-US" sz="1400" b="1" i="1">
                <a:solidFill>
                  <a:srgbClr val="0000C0"/>
                </a:solidFill>
                <a:latin typeface="Century Schoolbook"/>
                <a:ea typeface="굴림"/>
                <a:cs typeface="Tahoma"/>
              </a:rPr>
              <a:t>out</a:t>
            </a:r>
            <a:r>
              <a:rPr lang="en-US" altLang="en-US" sz="1400" b="1" i="1">
                <a:latin typeface="Century Schoolbook"/>
                <a:ea typeface="굴림"/>
                <a:cs typeface="Tahoma"/>
              </a:rPr>
              <a:t>.println(st);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            </a:t>
            </a:r>
            <a:r>
              <a:rPr lang="en-US" altLang="en-US" sz="1400" b="1" i="1">
                <a:solidFill>
                  <a:srgbClr val="3F7F5F"/>
                </a:solidFill>
                <a:latin typeface="Century Schoolbook"/>
                <a:ea typeface="굴림"/>
                <a:cs typeface="Tahoma"/>
              </a:rPr>
              <a:t>// </a:t>
            </a:r>
            <a:r>
              <a:rPr lang="en-US" altLang="en-US" sz="1400" b="1" i="1">
                <a:solidFill>
                  <a:srgbClr val="3F7F5F"/>
                </a:solidFill>
                <a:latin typeface="굴림"/>
                <a:ea typeface="굴림"/>
                <a:cs typeface="Tahoma"/>
              </a:rPr>
              <a:t>하나의 항목을 삭제한다</a:t>
            </a:r>
            <a:r>
              <a:rPr lang="en-US" altLang="en-US" sz="1400" b="1" i="1">
                <a:solidFill>
                  <a:srgbClr val="3F7F5F"/>
                </a:solidFill>
                <a:latin typeface="Century Schoolbook"/>
                <a:ea typeface="굴림"/>
                <a:cs typeface="Tahoma"/>
              </a:rPr>
              <a:t>.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            st.remove(</a:t>
            </a:r>
            <a:r>
              <a:rPr lang="en-US" altLang="en-US" sz="1400" b="1" i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"20090002"</a:t>
            </a:r>
            <a:r>
              <a:rPr lang="en-US" altLang="en-US" sz="1400" b="1" i="1">
                <a:latin typeface="Century Schoolbook"/>
                <a:ea typeface="굴림"/>
                <a:cs typeface="Tahoma"/>
              </a:rPr>
              <a:t>);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            </a:t>
            </a:r>
            <a:r>
              <a:rPr lang="en-US" altLang="en-US" sz="1400" b="1" i="1">
                <a:solidFill>
                  <a:srgbClr val="3F7F5F"/>
                </a:solidFill>
                <a:latin typeface="Century Schoolbook"/>
                <a:ea typeface="굴림"/>
                <a:cs typeface="Tahoma"/>
              </a:rPr>
              <a:t>// </a:t>
            </a:r>
            <a:r>
              <a:rPr lang="en-US" altLang="en-US" sz="1400" b="1" i="1">
                <a:solidFill>
                  <a:srgbClr val="3F7F5F"/>
                </a:solidFill>
                <a:latin typeface="굴림"/>
                <a:ea typeface="굴림"/>
                <a:cs typeface="Tahoma"/>
              </a:rPr>
              <a:t>하나의 항목을 대치한다</a:t>
            </a:r>
            <a:r>
              <a:rPr lang="en-US" altLang="en-US" sz="1400" b="1" i="1">
                <a:solidFill>
                  <a:srgbClr val="3F7F5F"/>
                </a:solidFill>
                <a:latin typeface="Century Schoolbook"/>
                <a:ea typeface="굴림"/>
                <a:cs typeface="Tahoma"/>
              </a:rPr>
              <a:t>.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            st.put(</a:t>
            </a:r>
            <a:r>
              <a:rPr lang="en-US" altLang="en-US" sz="1400" b="1" i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"20090003"</a:t>
            </a:r>
            <a:r>
              <a:rPr lang="en-US" altLang="en-US" sz="1400" b="1" i="1">
                <a:latin typeface="Century Schoolbook"/>
                <a:ea typeface="굴림"/>
                <a:cs typeface="Tahoma"/>
              </a:rPr>
              <a:t>, </a:t>
            </a:r>
            <a:r>
              <a:rPr lang="en-US" altLang="en-US" sz="1400" b="1" i="1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new</a:t>
            </a:r>
            <a:r>
              <a:rPr lang="en-US" altLang="en-US" sz="1400" b="1" i="1">
                <a:latin typeface="Century Schoolbook"/>
                <a:ea typeface="굴림"/>
                <a:cs typeface="Tahoma"/>
              </a:rPr>
              <a:t> Student(20090003, </a:t>
            </a:r>
            <a:r>
              <a:rPr lang="en-US" altLang="en-US" sz="1400" b="1" i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</a:t>
            </a:r>
            <a:r>
              <a:rPr lang="en-US" altLang="en-US" sz="1400" b="1" i="1">
                <a:solidFill>
                  <a:srgbClr val="2A00FF"/>
                </a:solidFill>
                <a:latin typeface="굴림"/>
                <a:ea typeface="굴림"/>
                <a:cs typeface="Tahoma"/>
              </a:rPr>
              <a:t>소이정</a:t>
            </a:r>
            <a:r>
              <a:rPr lang="en-US" altLang="en-US" sz="1400" b="1" i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</a:t>
            </a:r>
            <a:r>
              <a:rPr lang="en-US" altLang="en-US" sz="1400" b="1" i="1">
                <a:latin typeface="Century Schoolbook"/>
                <a:ea typeface="굴림"/>
                <a:cs typeface="Tahoma"/>
              </a:rPr>
              <a:t>));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            </a:t>
            </a:r>
            <a:r>
              <a:rPr lang="en-US" altLang="en-US" sz="1400" b="1" i="1">
                <a:solidFill>
                  <a:srgbClr val="3F7F5F"/>
                </a:solidFill>
                <a:latin typeface="Century Schoolbook"/>
                <a:ea typeface="굴림"/>
                <a:cs typeface="Tahoma"/>
              </a:rPr>
              <a:t>// </a:t>
            </a:r>
            <a:r>
              <a:rPr lang="en-US" altLang="en-US" sz="1400" b="1" i="1">
                <a:solidFill>
                  <a:srgbClr val="3F7F5F"/>
                </a:solidFill>
                <a:latin typeface="굴림"/>
                <a:ea typeface="굴림"/>
                <a:cs typeface="Tahoma"/>
              </a:rPr>
              <a:t>값을 참조한다</a:t>
            </a:r>
            <a:r>
              <a:rPr lang="en-US" altLang="en-US" sz="1400" b="1" i="1">
                <a:solidFill>
                  <a:srgbClr val="3F7F5F"/>
                </a:solidFill>
                <a:latin typeface="Century Schoolbook"/>
                <a:ea typeface="굴림"/>
                <a:cs typeface="Tahoma"/>
              </a:rPr>
              <a:t>.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            System.</a:t>
            </a:r>
            <a:r>
              <a:rPr lang="en-US" altLang="en-US" sz="1400" b="1" i="1">
                <a:solidFill>
                  <a:srgbClr val="0000C0"/>
                </a:solidFill>
                <a:latin typeface="Century Schoolbook"/>
                <a:ea typeface="굴림"/>
                <a:cs typeface="Tahoma"/>
              </a:rPr>
              <a:t>out</a:t>
            </a:r>
            <a:r>
              <a:rPr lang="en-US" altLang="en-US" sz="1400" b="1" i="1">
                <a:latin typeface="Century Schoolbook"/>
                <a:ea typeface="굴림"/>
                <a:cs typeface="Tahoma"/>
              </a:rPr>
              <a:t>.println(st.get(</a:t>
            </a:r>
            <a:r>
              <a:rPr lang="en-US" altLang="en-US" sz="1400" b="1" i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"20090003"</a:t>
            </a:r>
            <a:r>
              <a:rPr lang="en-US" altLang="en-US" sz="1400" b="1" i="1">
                <a:latin typeface="Century Schoolbook"/>
                <a:ea typeface="굴림"/>
                <a:cs typeface="Tahoma"/>
              </a:rPr>
              <a:t>));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            </a:t>
            </a:r>
            <a:r>
              <a:rPr lang="en-US" altLang="en-US" sz="1400" b="1" i="1">
                <a:solidFill>
                  <a:srgbClr val="3F7F5F"/>
                </a:solidFill>
                <a:latin typeface="Century Schoolbook"/>
                <a:ea typeface="굴림"/>
                <a:cs typeface="Tahoma"/>
              </a:rPr>
              <a:t>// </a:t>
            </a:r>
            <a:r>
              <a:rPr lang="en-US" altLang="en-US" sz="1400" b="1" i="1">
                <a:solidFill>
                  <a:srgbClr val="3F7F5F"/>
                </a:solidFill>
                <a:latin typeface="굴림"/>
                <a:ea typeface="굴림"/>
                <a:cs typeface="Tahoma"/>
              </a:rPr>
              <a:t>모든 항목을 방문한다</a:t>
            </a:r>
            <a:r>
              <a:rPr lang="en-US" altLang="en-US" sz="1400" b="1" i="1">
                <a:solidFill>
                  <a:srgbClr val="3F7F5F"/>
                </a:solidFill>
                <a:latin typeface="Century Schoolbook"/>
                <a:ea typeface="굴림"/>
                <a:cs typeface="Tahoma"/>
              </a:rPr>
              <a:t>.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            </a:t>
            </a:r>
            <a:r>
              <a:rPr lang="en-US" altLang="en-US" sz="1400" b="1" i="1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for</a:t>
            </a:r>
            <a:r>
              <a:rPr lang="en-US" altLang="en-US" sz="1400" b="1" i="1">
                <a:latin typeface="Century Schoolbook"/>
                <a:ea typeface="굴림"/>
                <a:cs typeface="Tahoma"/>
              </a:rPr>
              <a:t> (Map.Entry&lt;String, Student&gt; s : st.entrySet()) {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                   String key = s.getKey();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                   Student value = s.getValue();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                   System.</a:t>
            </a:r>
            <a:r>
              <a:rPr lang="en-US" altLang="en-US" sz="1400" b="1" i="1">
                <a:solidFill>
                  <a:srgbClr val="0000C0"/>
                </a:solidFill>
                <a:latin typeface="Century Schoolbook"/>
                <a:ea typeface="굴림"/>
                <a:cs typeface="Tahoma"/>
              </a:rPr>
              <a:t>out</a:t>
            </a:r>
            <a:r>
              <a:rPr lang="en-US" altLang="en-US" sz="1400" b="1" i="1">
                <a:latin typeface="Century Schoolbook"/>
                <a:ea typeface="굴림"/>
                <a:cs typeface="Tahoma"/>
              </a:rPr>
              <a:t>.println(</a:t>
            </a:r>
            <a:r>
              <a:rPr lang="en-US" altLang="en-US" sz="1400" b="1" i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"key="</a:t>
            </a:r>
            <a:r>
              <a:rPr lang="en-US" altLang="en-US" sz="1400" b="1" i="1">
                <a:latin typeface="Century Schoolbook"/>
                <a:ea typeface="굴림"/>
                <a:cs typeface="Tahoma"/>
              </a:rPr>
              <a:t> + key + </a:t>
            </a:r>
            <a:r>
              <a:rPr lang="en-US" altLang="en-US" sz="1400" b="1" i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", value="</a:t>
            </a:r>
            <a:r>
              <a:rPr lang="en-US" altLang="en-US" sz="1400" b="1" i="1">
                <a:latin typeface="Century Schoolbook"/>
                <a:ea typeface="굴림"/>
                <a:cs typeface="Tahoma"/>
              </a:rPr>
              <a:t> + value);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            }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      }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20585" y="2163117"/>
            <a:ext cx="7739062" cy="1521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  <a:defRPr lang="ko-KR" altLang="en-US"/>
            </a:pPr>
            <a:r>
              <a:rPr lang="en-US" altLang="en-US" sz="1400">
                <a:solidFill>
                  <a:schemeClr val="tx1"/>
                </a:solidFill>
                <a:latin typeface="굴림"/>
                <a:ea typeface="굴림"/>
                <a:cs typeface="굴림"/>
              </a:rPr>
              <a:t>{20090001=구준표, 20090002=금잔디, 20090003=윤지후}</a:t>
            </a:r>
          </a:p>
          <a:p>
            <a:pPr marL="0" indent="0" latinLnBrk="1">
              <a:buNone/>
              <a:defRPr lang="ko-KR" altLang="en-US"/>
            </a:pPr>
            <a:r>
              <a:rPr lang="en-US" altLang="en-US" sz="1400">
                <a:solidFill>
                  <a:schemeClr val="tx1"/>
                </a:solidFill>
                <a:latin typeface="굴림"/>
                <a:ea typeface="굴림"/>
                <a:cs typeface="굴림"/>
              </a:rPr>
              <a:t>소이정</a:t>
            </a:r>
          </a:p>
          <a:p>
            <a:pPr marL="0" indent="0" latinLnBrk="1">
              <a:buNone/>
              <a:defRPr lang="ko-KR" altLang="en-US"/>
            </a:pPr>
            <a:r>
              <a:rPr lang="en-US" altLang="en-US" sz="1400">
                <a:solidFill>
                  <a:schemeClr val="tx1"/>
                </a:solidFill>
                <a:latin typeface="굴림"/>
                <a:ea typeface="굴림"/>
                <a:cs typeface="굴림"/>
              </a:rPr>
              <a:t>key=20090001, value=구준표</a:t>
            </a:r>
          </a:p>
          <a:p>
            <a:pPr marL="0" indent="0" latinLnBrk="1">
              <a:buNone/>
              <a:defRPr lang="ko-KR" altLang="en-US"/>
            </a:pPr>
            <a:r>
              <a:rPr lang="en-US" altLang="en-US" sz="1400">
                <a:solidFill>
                  <a:schemeClr val="tx1"/>
                </a:solidFill>
                <a:latin typeface="굴림"/>
                <a:ea typeface="굴림"/>
                <a:cs typeface="굴림"/>
              </a:rPr>
              <a:t>key=20090003, value=소이정</a:t>
            </a:r>
          </a:p>
          <a:p>
            <a:pPr marL="0" indent="0" latinLnBrk="1">
              <a:buNone/>
              <a:defRPr lang="ko-KR" altLang="en-US"/>
            </a:pPr>
            <a:r>
              <a:rPr lang="en-US" altLang="en-US" sz="1400">
                <a:solidFill>
                  <a:schemeClr val="tx1"/>
                </a:solidFill>
                <a:latin typeface="굴림"/>
                <a:ea typeface="굴림"/>
                <a:cs typeface="굴림"/>
              </a:rPr>
              <a:t> 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09181" y="2270832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Collections 클래스는 여러 유용한 알고리즘을 구현한 메소드들을 제공한다. </a:t>
            </a:r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정렬(Sorting)</a:t>
            </a:r>
          </a:p>
          <a:p>
            <a:pPr>
              <a:defRPr lang="ko-KR" altLang="en-US"/>
            </a:pPr>
            <a:r>
              <a:rPr lang="en-US" altLang="ko-KR"/>
              <a:t>섞기(Shuffling)</a:t>
            </a:r>
          </a:p>
          <a:p>
            <a:pPr>
              <a:defRPr lang="ko-KR" altLang="en-US"/>
            </a:pPr>
            <a:r>
              <a:rPr lang="en-US" altLang="ko-KR"/>
              <a:t>탐색(Searching)</a:t>
            </a:r>
          </a:p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Collections </a:t>
            </a:r>
            <a:r>
              <a:rPr lang="ko-KR" altLang="en-US"/>
              <a:t>클래스</a:t>
            </a:r>
            <a:r>
              <a:rPr lang="en-US" altLang="ko-KR"/>
              <a:t> 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정렬은 데이터를 어떤 기준에 의하여 순서대로 나열하는 것이다.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066800" y="2733675"/>
            <a:ext cx="7467600" cy="30289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07847" y="932507"/>
            <a:ext cx="7747000" cy="43275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 latinLnBrk="0">
              <a:buNone/>
              <a:defRPr lang="ko-KR" altLang="en-US"/>
            </a:pP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import</a:t>
            </a:r>
            <a:r>
              <a:rPr lang="ko-KR" altLang="ko-KR" sz="1400">
                <a:latin typeface="Tahoma"/>
                <a:ea typeface="Tahoma"/>
                <a:cs typeface="Tahoma"/>
              </a:rPr>
              <a:t> java.util.*;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public</a:t>
            </a:r>
            <a:r>
              <a:rPr lang="ko-KR" altLang="ko-KR" sz="1400">
                <a:latin typeface="Tahoma"/>
                <a:ea typeface="Tahoma"/>
                <a:cs typeface="Tahoma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class</a:t>
            </a:r>
            <a:r>
              <a:rPr lang="ko-KR" altLang="ko-KR" sz="1400">
                <a:latin typeface="Tahoma"/>
                <a:ea typeface="Tahoma"/>
                <a:cs typeface="Tahoma"/>
              </a:rPr>
              <a:t> Sort {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public</a:t>
            </a:r>
            <a:r>
              <a:rPr lang="ko-KR" altLang="ko-KR" sz="1400">
                <a:latin typeface="Tahoma"/>
                <a:ea typeface="Tahoma"/>
                <a:cs typeface="Tahoma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static</a:t>
            </a:r>
            <a:r>
              <a:rPr lang="ko-KR" altLang="ko-KR" sz="1400">
                <a:latin typeface="Tahoma"/>
                <a:ea typeface="Tahoma"/>
                <a:cs typeface="Tahoma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void</a:t>
            </a:r>
            <a:r>
              <a:rPr lang="ko-KR" altLang="ko-KR" sz="1400">
                <a:latin typeface="Tahoma"/>
                <a:ea typeface="Tahoma"/>
                <a:cs typeface="Tahoma"/>
              </a:rPr>
              <a:t> main(String[] args) {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      String[] sample = { </a:t>
            </a:r>
            <a:r>
              <a:rPr lang="ko-KR" altLang="ko-KR" sz="1400">
                <a:solidFill>
                  <a:srgbClr val="2A00FF"/>
                </a:solidFill>
                <a:latin typeface="Tahoma"/>
                <a:ea typeface="Tahoma"/>
                <a:cs typeface="Tahoma"/>
              </a:rPr>
              <a:t>"i"</a:t>
            </a:r>
            <a:r>
              <a:rPr lang="ko-KR" altLang="ko-KR" sz="1400">
                <a:latin typeface="Tahoma"/>
                <a:ea typeface="Tahoma"/>
                <a:cs typeface="Tahoma"/>
              </a:rPr>
              <a:t>, </a:t>
            </a:r>
            <a:r>
              <a:rPr lang="ko-KR" altLang="ko-KR" sz="1400">
                <a:solidFill>
                  <a:srgbClr val="2A00FF"/>
                </a:solidFill>
                <a:latin typeface="Tahoma"/>
                <a:ea typeface="Tahoma"/>
                <a:cs typeface="Tahoma"/>
              </a:rPr>
              <a:t>"walk"</a:t>
            </a:r>
            <a:r>
              <a:rPr lang="ko-KR" altLang="ko-KR" sz="1400">
                <a:latin typeface="Tahoma"/>
                <a:ea typeface="Tahoma"/>
                <a:cs typeface="Tahoma"/>
              </a:rPr>
              <a:t>, </a:t>
            </a:r>
            <a:r>
              <a:rPr lang="ko-KR" altLang="ko-KR" sz="1400">
                <a:solidFill>
                  <a:srgbClr val="2A00FF"/>
                </a:solidFill>
                <a:latin typeface="Tahoma"/>
                <a:ea typeface="Tahoma"/>
                <a:cs typeface="Tahoma"/>
              </a:rPr>
              <a:t>"the"</a:t>
            </a:r>
            <a:r>
              <a:rPr lang="ko-KR" altLang="ko-KR" sz="1400">
                <a:latin typeface="Tahoma"/>
                <a:ea typeface="Tahoma"/>
                <a:cs typeface="Tahoma"/>
              </a:rPr>
              <a:t>, </a:t>
            </a:r>
            <a:r>
              <a:rPr lang="ko-KR" altLang="ko-KR" sz="1400">
                <a:solidFill>
                  <a:srgbClr val="2A00FF"/>
                </a:solidFill>
                <a:latin typeface="Tahoma"/>
                <a:ea typeface="Tahoma"/>
                <a:cs typeface="Tahoma"/>
              </a:rPr>
              <a:t>"line"</a:t>
            </a:r>
            <a:r>
              <a:rPr lang="ko-KR" altLang="ko-KR" sz="1400">
                <a:latin typeface="Tahoma"/>
                <a:ea typeface="Tahoma"/>
                <a:cs typeface="Tahoma"/>
              </a:rPr>
              <a:t> };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      List&lt;String&gt; list = Arrays.</a:t>
            </a:r>
            <a:r>
              <a:rPr lang="ko-KR" altLang="ko-KR" sz="1400" i="1">
                <a:latin typeface="Tahoma"/>
                <a:ea typeface="Tahoma"/>
                <a:cs typeface="Tahoma"/>
              </a:rPr>
              <a:t>asList(sample);	  </a:t>
            </a:r>
            <a:r>
              <a:rPr lang="ko-KR" altLang="ko-KR" sz="1400" i="1">
                <a:solidFill>
                  <a:srgbClr val="008000"/>
                </a:solidFill>
                <a:latin typeface="Tahoma"/>
                <a:ea typeface="Tahoma"/>
                <a:cs typeface="Tahoma"/>
              </a:rPr>
              <a:t>// 배열을 리스트로 변경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400" i="1">
                <a:latin typeface="Tahoma"/>
                <a:ea typeface="Tahoma"/>
                <a:cs typeface="Tahoma"/>
              </a:rPr>
              <a:t>             Collections.sort(list);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400" i="1">
                <a:latin typeface="Tahoma"/>
                <a:ea typeface="Tahoma"/>
                <a:cs typeface="Tahoma"/>
              </a:rPr>
              <a:t>             System.</a:t>
            </a:r>
            <a:r>
              <a:rPr lang="ko-KR" altLang="ko-KR" sz="1400" i="1">
                <a:solidFill>
                  <a:srgbClr val="0000C0"/>
                </a:solidFill>
                <a:latin typeface="Tahoma"/>
                <a:ea typeface="Tahoma"/>
                <a:cs typeface="Tahoma"/>
              </a:rPr>
              <a:t>out</a:t>
            </a:r>
            <a:r>
              <a:rPr lang="ko-KR" altLang="ko-KR" sz="1400" i="1">
                <a:latin typeface="Tahoma"/>
                <a:ea typeface="Tahoma"/>
                <a:cs typeface="Tahoma"/>
              </a:rPr>
              <a:t>.println(list);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400" i="1">
                <a:latin typeface="Tahoma"/>
                <a:ea typeface="Tahoma"/>
                <a:cs typeface="Tahoma"/>
              </a:rPr>
              <a:t>       }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400" i="1">
                <a:latin typeface="Tahoma"/>
                <a:ea typeface="Tahoma"/>
                <a:cs typeface="Tahoma"/>
              </a:rPr>
              <a:t>}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5785" y="5268268"/>
            <a:ext cx="7739062" cy="1521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  <a:defRPr lang="ko-KR" altLang="en-US"/>
            </a:pPr>
            <a:r>
              <a:rPr lang="ko-KR" altLang="ko-KR" sz="1400">
                <a:solidFill>
                  <a:schemeClr val="tx1"/>
                </a:solidFill>
                <a:ea typeface="휴먼명조"/>
              </a:rPr>
              <a:t>[i, line, the, walk]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-95619" y="5375983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>
                <a:effectLst/>
              </a:rPr>
              <a:t>제네릭을</a:t>
            </a:r>
            <a:r>
              <a:rPr lang="ko-KR" altLang="en-US" i="1" dirty="0">
                <a:effectLst/>
              </a:rPr>
              <a:t> 이용한 </a:t>
            </a:r>
            <a:r>
              <a:rPr lang="ko-KR" altLang="en-US" i="1" dirty="0" smtClean="0">
                <a:effectLst/>
              </a:rPr>
              <a:t>방법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19917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Box&lt;T&gt; {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private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T data; 		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public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set(T data) 	{ </a:t>
            </a:r>
            <a:r>
              <a:rPr lang="en-US" altLang="ko-KR" sz="1400" b="1" dirty="0" err="1">
                <a:latin typeface="+mn-lt"/>
              </a:rPr>
              <a:t>this</a:t>
            </a:r>
            <a:r>
              <a:rPr lang="en-US" altLang="ko-KR" sz="1400" dirty="0" err="1">
                <a:latin typeface="+mn-lt"/>
              </a:rPr>
              <a:t>.data</a:t>
            </a:r>
            <a:r>
              <a:rPr lang="en-US" altLang="ko-KR" sz="1400" dirty="0">
                <a:latin typeface="+mn-lt"/>
              </a:rPr>
              <a:t> = data; 	}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public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T get() 			{ </a:t>
            </a:r>
            <a:r>
              <a:rPr lang="en-US" altLang="ko-KR" sz="1400" b="1" dirty="0">
                <a:latin typeface="+mn-lt"/>
              </a:rPr>
              <a:t>return</a:t>
            </a:r>
            <a:r>
              <a:rPr lang="en-US" altLang="ko-KR" sz="1400" dirty="0">
                <a:latin typeface="+mn-lt"/>
              </a:rPr>
              <a:t> data; 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807435" y="4852657"/>
            <a:ext cx="7747000" cy="100493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Box&lt;String&gt; b = </a:t>
            </a:r>
            <a:r>
              <a:rPr lang="en-US" altLang="ko-KR" sz="1400" b="1" dirty="0">
                <a:latin typeface="+mn-lt"/>
                <a:ea typeface="+mj-ea"/>
              </a:rPr>
              <a:t>new</a:t>
            </a:r>
            <a:r>
              <a:rPr lang="ko-KR" altLang="en-US" sz="1400" dirty="0">
                <a:latin typeface="+mn-lt"/>
                <a:ea typeface="+mj-ea"/>
              </a:rPr>
              <a:t> </a:t>
            </a:r>
            <a:r>
              <a:rPr lang="en-US" altLang="ko-KR" sz="1400" dirty="0">
                <a:latin typeface="+mn-lt"/>
                <a:ea typeface="+mj-ea"/>
              </a:rPr>
              <a:t>Box&lt;String&gt;();</a:t>
            </a:r>
            <a:endParaRPr lang="ko-KR" altLang="en-US" sz="1400" dirty="0">
              <a:latin typeface="+mn-lt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  <a:ea typeface="+mj-ea"/>
              </a:rPr>
              <a:t>Box&lt;Integer</a:t>
            </a:r>
            <a:r>
              <a:rPr lang="en-US" altLang="ko-KR" sz="1400" dirty="0">
                <a:latin typeface="+mn-lt"/>
                <a:ea typeface="+mj-ea"/>
              </a:rPr>
              <a:t>&gt; b = </a:t>
            </a:r>
            <a:r>
              <a:rPr lang="en-US" altLang="ko-KR" sz="1400" b="1" dirty="0">
                <a:latin typeface="+mn-lt"/>
                <a:ea typeface="+mj-ea"/>
              </a:rPr>
              <a:t>new</a:t>
            </a:r>
            <a:r>
              <a:rPr lang="ko-KR" altLang="en-US" sz="1400" dirty="0">
                <a:latin typeface="+mn-lt"/>
                <a:ea typeface="+mj-ea"/>
              </a:rPr>
              <a:t> </a:t>
            </a:r>
            <a:r>
              <a:rPr lang="en-US" altLang="ko-KR" sz="1400" dirty="0">
                <a:latin typeface="+mn-lt"/>
                <a:ea typeface="+mj-ea"/>
              </a:rPr>
              <a:t>Box&lt;Integer&gt;();</a:t>
            </a:r>
            <a:endParaRPr lang="ko-KR" altLang="en-US" sz="1400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90998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탐색이란 리스트 안에서 원하는 원소를 찾는 것이다.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탐색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214437" y="2719387"/>
            <a:ext cx="7067550" cy="30289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설명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55" y="1898870"/>
            <a:ext cx="7256623" cy="414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1018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>
                <a:effectLst/>
              </a:rPr>
              <a:t>다중 타입 매개 변수</a:t>
            </a:r>
            <a:r>
              <a:rPr lang="en-US" altLang="ko-KR" i="1" dirty="0">
                <a:effectLst/>
              </a:rPr>
              <a:t>(Multiple Type Parameters</a:t>
            </a:r>
            <a:r>
              <a:rPr lang="en-US" altLang="ko-KR" i="1" dirty="0" smtClean="0">
                <a:effectLst/>
              </a:rPr>
              <a:t>)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32501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OrderedPair</a:t>
            </a:r>
            <a:r>
              <a:rPr lang="en-US" altLang="ko-KR" sz="1600" dirty="0">
                <a:latin typeface="+mn-lt"/>
              </a:rPr>
              <a:t>&lt;K, V&gt; {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n-lt"/>
              </a:rPr>
              <a:t>	private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K key;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n-lt"/>
              </a:rPr>
              <a:t>	private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V value;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n-lt"/>
              </a:rPr>
              <a:t>	public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OrderedPair</a:t>
            </a:r>
            <a:r>
              <a:rPr lang="en-US" altLang="ko-KR" sz="1600" dirty="0">
                <a:latin typeface="+mn-lt"/>
              </a:rPr>
              <a:t>(K key, V value)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 err="1">
                <a:latin typeface="+mn-lt"/>
              </a:rPr>
              <a:t>this</a:t>
            </a:r>
            <a:r>
              <a:rPr lang="en-US" altLang="ko-KR" sz="1600" dirty="0" err="1">
                <a:latin typeface="+mn-lt"/>
              </a:rPr>
              <a:t>.key</a:t>
            </a:r>
            <a:r>
              <a:rPr lang="en-US" altLang="ko-KR" sz="1600" dirty="0">
                <a:latin typeface="+mn-lt"/>
              </a:rPr>
              <a:t> = key;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 err="1">
                <a:latin typeface="+mn-lt"/>
              </a:rPr>
              <a:t>this</a:t>
            </a:r>
            <a:r>
              <a:rPr lang="en-US" altLang="ko-KR" sz="1600" dirty="0" err="1">
                <a:latin typeface="+mn-lt"/>
              </a:rPr>
              <a:t>.value</a:t>
            </a:r>
            <a:r>
              <a:rPr lang="en-US" altLang="ko-KR" sz="1600" dirty="0">
                <a:latin typeface="+mn-lt"/>
              </a:rPr>
              <a:t> = value;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n-lt"/>
              </a:rPr>
              <a:t>	}</a:t>
            </a: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n-lt"/>
              </a:rPr>
              <a:t>	public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K </a:t>
            </a:r>
            <a:r>
              <a:rPr lang="en-US" altLang="ko-KR" sz="1600" dirty="0" err="1">
                <a:latin typeface="+mn-lt"/>
              </a:rPr>
              <a:t>getKey</a:t>
            </a:r>
            <a:r>
              <a:rPr lang="en-US" altLang="ko-KR" sz="1600" dirty="0">
                <a:latin typeface="+mn-lt"/>
              </a:rPr>
              <a:t>()	{ </a:t>
            </a:r>
            <a:r>
              <a:rPr lang="en-US" altLang="ko-KR" sz="1600" b="1" dirty="0">
                <a:latin typeface="+mn-lt"/>
              </a:rPr>
              <a:t>return</a:t>
            </a:r>
            <a:r>
              <a:rPr lang="en-US" altLang="ko-KR" sz="1600" dirty="0">
                <a:latin typeface="+mn-lt"/>
              </a:rPr>
              <a:t> key; 	}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n-lt"/>
              </a:rPr>
              <a:t>	public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V </a:t>
            </a:r>
            <a:r>
              <a:rPr lang="en-US" altLang="ko-KR" sz="1600" dirty="0" err="1">
                <a:latin typeface="+mn-lt"/>
              </a:rPr>
              <a:t>getValue</a:t>
            </a:r>
            <a:r>
              <a:rPr lang="en-US" altLang="ko-KR" sz="1600" dirty="0">
                <a:latin typeface="+mn-lt"/>
              </a:rPr>
              <a:t>()	{ </a:t>
            </a:r>
            <a:r>
              <a:rPr lang="en-US" altLang="ko-KR" sz="1600" b="1" dirty="0">
                <a:latin typeface="+mn-lt"/>
              </a:rPr>
              <a:t>return</a:t>
            </a:r>
            <a:r>
              <a:rPr lang="en-US" altLang="ko-KR" sz="1600" dirty="0">
                <a:latin typeface="+mn-lt"/>
              </a:rPr>
              <a:t> value; 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79777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>
                <a:effectLst/>
              </a:rPr>
              <a:t>다중 타입 매개 변수</a:t>
            </a:r>
            <a:r>
              <a:rPr lang="en-US" altLang="ko-KR" i="1" dirty="0">
                <a:effectLst/>
              </a:rPr>
              <a:t>(Multiple Type Parameters</a:t>
            </a:r>
            <a:r>
              <a:rPr lang="en-US" altLang="ko-KR" i="1" dirty="0" smtClean="0">
                <a:effectLst/>
              </a:rPr>
              <a:t>)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32501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OrderedPairTest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OrderedPair</a:t>
            </a:r>
            <a:r>
              <a:rPr lang="en-US" altLang="ko-KR" sz="1600" dirty="0">
                <a:latin typeface="+mn-lt"/>
              </a:rPr>
              <a:t>&lt;String, Integer&gt; </a:t>
            </a:r>
            <a:r>
              <a:rPr lang="en-US" altLang="ko-KR" sz="1600" dirty="0" err="1">
                <a:latin typeface="+mn-lt"/>
              </a:rPr>
              <a:t>p1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OrderedPair</a:t>
            </a:r>
            <a:r>
              <a:rPr lang="en-US" altLang="ko-KR" sz="1600" dirty="0">
                <a:latin typeface="+mn-lt"/>
              </a:rPr>
              <a:t>&lt;String, Integer&gt;("</a:t>
            </a:r>
            <a:r>
              <a:rPr lang="en-US" altLang="ko-KR" sz="1600" dirty="0" err="1">
                <a:latin typeface="+mn-lt"/>
              </a:rPr>
              <a:t>mykey</a:t>
            </a:r>
            <a:r>
              <a:rPr lang="en-US" altLang="ko-KR" sz="1600" dirty="0">
                <a:latin typeface="+mn-lt"/>
              </a:rPr>
              <a:t>", 12345678);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OrderedPair</a:t>
            </a:r>
            <a:r>
              <a:rPr lang="en-US" altLang="ko-KR" sz="1600" dirty="0">
                <a:latin typeface="+mn-lt"/>
              </a:rPr>
              <a:t>&lt;String, String&gt; p2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OrderedPair</a:t>
            </a:r>
            <a:r>
              <a:rPr lang="en-US" altLang="ko-KR" sz="1600" dirty="0">
                <a:latin typeface="+mn-lt"/>
              </a:rPr>
              <a:t>&lt;String, String&gt;("java", "a programming </a:t>
            </a:r>
            <a:r>
              <a:rPr lang="en-US" altLang="ko-KR" sz="1600" dirty="0" smtClean="0">
                <a:latin typeface="+mn-lt"/>
              </a:rPr>
              <a:t>language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p1.getKey</a:t>
            </a:r>
            <a:r>
              <a:rPr lang="en-US" altLang="ko-KR" sz="1600" dirty="0">
                <a:latin typeface="+mn-lt"/>
              </a:rPr>
              <a:t>() + " " + </a:t>
            </a:r>
            <a:r>
              <a:rPr lang="en-US" altLang="ko-KR" sz="1600" dirty="0" err="1">
                <a:latin typeface="+mn-lt"/>
              </a:rPr>
              <a:t>p1.getValue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p2.getKey</a:t>
            </a:r>
            <a:r>
              <a:rPr lang="en-US" altLang="ko-KR" sz="1600" dirty="0">
                <a:latin typeface="+mn-lt"/>
              </a:rPr>
              <a:t>() + " " + </a:t>
            </a:r>
            <a:r>
              <a:rPr lang="en-US" altLang="ko-KR" sz="1600" dirty="0" err="1">
                <a:latin typeface="+mn-lt"/>
              </a:rPr>
              <a:t>p2.getValue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07435" y="5288999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 err="1"/>
              <a:t>mykey</a:t>
            </a:r>
            <a:r>
              <a:rPr lang="en-US" altLang="ko-KR" sz="1400" dirty="0"/>
              <a:t> 12345678</a:t>
            </a:r>
          </a:p>
          <a:p>
            <a:pPr marL="0" indent="0">
              <a:buNone/>
            </a:pPr>
            <a:r>
              <a:rPr lang="en-US" altLang="ko-KR" sz="1400" dirty="0"/>
              <a:t>java a programming </a:t>
            </a:r>
            <a:r>
              <a:rPr lang="en-US" altLang="ko-KR" sz="1400" dirty="0" smtClean="0"/>
              <a:t>language</a:t>
            </a: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69" y="519668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950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하지만 일반 클래스의 </a:t>
            </a:r>
            <a:r>
              <a:rPr lang="ko-KR" altLang="en-US" dirty="0" err="1"/>
              <a:t>메소드에서도</a:t>
            </a:r>
            <a:r>
              <a:rPr lang="ko-KR" altLang="en-US" dirty="0"/>
              <a:t> 타입 매개 변수를 사용하여서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정의할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경우에는 타입 매개 변수의 범위가 </a:t>
            </a:r>
            <a:r>
              <a:rPr lang="ko-KR" altLang="en-US" dirty="0" err="1"/>
              <a:t>메소드</a:t>
            </a:r>
            <a:r>
              <a:rPr lang="ko-KR" altLang="en-US" dirty="0"/>
              <a:t> 내부로 제한된다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25954" y="3060072"/>
            <a:ext cx="7747000" cy="15209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 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MyArrayAlg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&lt;T&gt; T </a:t>
            </a:r>
            <a:r>
              <a:rPr lang="en-US" altLang="ko-KR" sz="1600" dirty="0" err="1">
                <a:latin typeface="+mn-lt"/>
              </a:rPr>
              <a:t>getLast</a:t>
            </a:r>
            <a:r>
              <a:rPr lang="en-US" altLang="ko-KR" sz="1600" dirty="0">
                <a:latin typeface="+mn-lt"/>
              </a:rPr>
              <a:t>(T[] a)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return</a:t>
            </a:r>
            <a:r>
              <a:rPr lang="en-US" altLang="ko-KR" sz="1600" dirty="0">
                <a:latin typeface="+mn-lt"/>
              </a:rPr>
              <a:t> a[</a:t>
            </a:r>
            <a:r>
              <a:rPr lang="en-US" altLang="ko-KR" sz="1600" dirty="0" err="1">
                <a:latin typeface="+mn-lt"/>
              </a:rPr>
              <a:t>a.length</a:t>
            </a:r>
            <a:r>
              <a:rPr lang="en-US" altLang="ko-KR" sz="1600" dirty="0">
                <a:latin typeface="+mn-lt"/>
              </a:rPr>
              <a:t> - 1];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725954" y="4878309"/>
            <a:ext cx="7747000" cy="18846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MyArrayAlgTest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String[] language = { "C++", "C#", "JAVA" };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String last = </a:t>
            </a:r>
            <a:r>
              <a:rPr lang="en-US" altLang="ko-KR" sz="1600" dirty="0" err="1">
                <a:latin typeface="+mn-lt"/>
              </a:rPr>
              <a:t>MyArrayAlg.</a:t>
            </a:r>
            <a:r>
              <a:rPr lang="en-US" altLang="ko-KR" sz="1600" i="1" dirty="0" err="1">
                <a:latin typeface="+mn-lt"/>
              </a:rPr>
              <a:t>getLast</a:t>
            </a:r>
            <a:r>
              <a:rPr lang="en-US" altLang="ko-KR" sz="1600" dirty="0">
                <a:latin typeface="+mn-lt"/>
              </a:rPr>
              <a:t>(language); // last</a:t>
            </a:r>
            <a:r>
              <a:rPr lang="ko-KR" altLang="en-US" sz="1600" dirty="0">
                <a:latin typeface="+mn-lt"/>
              </a:rPr>
              <a:t>는 “</a:t>
            </a:r>
            <a:r>
              <a:rPr lang="en-US" altLang="ko-KR" sz="1600" dirty="0">
                <a:latin typeface="+mn-lt"/>
              </a:rPr>
              <a:t>JAVA"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(last);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461768350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1458</Words>
  <Application>Microsoft Office PowerPoint</Application>
  <PresentationFormat>화면 슬라이드 쇼(4:3)</PresentationFormat>
  <Paragraphs>403</Paragraphs>
  <Slides>50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New_Natural01</vt:lpstr>
      <vt:lpstr>슬라이드 1</vt:lpstr>
      <vt:lpstr>제네릭이란?</vt:lpstr>
      <vt:lpstr>기존의 방법</vt:lpstr>
      <vt:lpstr>예제</vt:lpstr>
      <vt:lpstr>제네릭을 이용한 방법</vt:lpstr>
      <vt:lpstr>예제 설명</vt:lpstr>
      <vt:lpstr>다중 타입 매개 변수(Multiple Type Parameters)</vt:lpstr>
      <vt:lpstr>다중 타입 매개 변수(Multiple Type Parameters)</vt:lpstr>
      <vt:lpstr>제네릭 메소드</vt:lpstr>
      <vt:lpstr>한정된 타입 매개 변수</vt:lpstr>
      <vt:lpstr>제네릭과 상속</vt:lpstr>
      <vt:lpstr>제네릭과 상속</vt:lpstr>
      <vt:lpstr>상한이 있는 와일드 카드</vt:lpstr>
      <vt:lpstr>제한없는 와일드 카드</vt:lpstr>
      <vt:lpstr>슬라이드 15</vt:lpstr>
      <vt:lpstr>하한이 있는 와일드 카드</vt:lpstr>
      <vt:lpstr>정리</vt:lpstr>
      <vt:lpstr>컬렉션</vt:lpstr>
      <vt:lpstr>컬렉션의 역사</vt:lpstr>
      <vt:lpstr>컬렉션의 예: Vector 클래스</vt:lpstr>
      <vt:lpstr>예제</vt:lpstr>
      <vt:lpstr>예제</vt:lpstr>
      <vt:lpstr>컬렉션 인터페이스와 컬렉션 클래스</vt:lpstr>
      <vt:lpstr>Collection 인터페이스</vt:lpstr>
      <vt:lpstr>Collection 인터페이스</vt:lpstr>
      <vt:lpstr>List 인터페이스</vt:lpstr>
      <vt:lpstr>ArrayList</vt:lpstr>
      <vt:lpstr>슬라이드 28</vt:lpstr>
      <vt:lpstr>LinkedList</vt:lpstr>
      <vt:lpstr>예제</vt:lpstr>
      <vt:lpstr>반복자 사용하기</vt:lpstr>
      <vt:lpstr>배열을 리스트로 변환하기 </vt:lpstr>
      <vt:lpstr>Set </vt:lpstr>
      <vt:lpstr>Set 인터페이스를 구현하는 방법</vt:lpstr>
      <vt:lpstr>예제</vt:lpstr>
      <vt:lpstr>예제</vt:lpstr>
      <vt:lpstr>대량 연산 메소드</vt:lpstr>
      <vt:lpstr>예제</vt:lpstr>
      <vt:lpstr>큐(queue)</vt:lpstr>
      <vt:lpstr>예제</vt:lpstr>
      <vt:lpstr>우선순위큐</vt:lpstr>
      <vt:lpstr>예제</vt:lpstr>
      <vt:lpstr>Map </vt:lpstr>
      <vt:lpstr>예제</vt:lpstr>
      <vt:lpstr>예제</vt:lpstr>
      <vt:lpstr>예제</vt:lpstr>
      <vt:lpstr>Collections 클래스 </vt:lpstr>
      <vt:lpstr>정렬</vt:lpstr>
      <vt:lpstr>예제</vt:lpstr>
      <vt:lpstr>탐색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hankyu</cp:lastModifiedBy>
  <cp:revision>681</cp:revision>
  <dcterms:created xsi:type="dcterms:W3CDTF">2007-06-29T06:43:39Z</dcterms:created>
  <dcterms:modified xsi:type="dcterms:W3CDTF">2019-01-23T08:29:26Z</dcterms:modified>
</cp:coreProperties>
</file>