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4"/>
  </p:notesMasterIdLst>
  <p:handoutMasterIdLst>
    <p:handoutMasterId r:id="rId35"/>
  </p:handoutMasterIdLst>
  <p:sldIdLst>
    <p:sldId id="256" r:id="rId3"/>
    <p:sldId id="268" r:id="rId4"/>
    <p:sldId id="269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67" r:id="rId3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yh" initials="w" lastIdx="2" clrIdx="0">
    <p:extLst>
      <p:ext uri="{19B8F6BF-5375-455C-9EA6-DF929625EA0E}">
        <p15:presenceInfo xmlns:p15="http://schemas.microsoft.com/office/powerpoint/2012/main" userId="w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D6"/>
    <a:srgbClr val="FFF5D4"/>
    <a:srgbClr val="ECE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2432D-0F52-4476-AEF4-CE3ECFECAF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1850DB-0DAD-4A7D-A5E8-B86E9378FF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0037-96A9-4CDF-B1D8-9632C0397962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5106A-F692-4025-8015-4786517312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89F35-2383-4599-9DAF-7AE6735A33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A209-20FB-4467-964C-BE97B67ED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5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059B5-913C-44CC-9CFC-1FD88D3DE93F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0647-13B5-468C-A7F4-0D227E9FC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6B9D-0DD3-4A5E-868B-4196B804FDD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FCCD-D04D-4D38-B58A-6ADBB6CBFF83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2276-2DE2-486B-8F22-4F0F76E8624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E74A-AEDF-49AD-88E7-68FFAF924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72208-621B-4456-93B3-2A9F03F3B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C9E91-7744-4F29-9AEC-CDF6B59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EC1BC95-7363-4716-A839-5FF0CC4357F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DB19D-1F6F-4A5B-9967-1946E0AF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78C2B-F6D9-482B-825C-B6B06C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5782" y="6356351"/>
            <a:ext cx="2779568" cy="365125"/>
          </a:xfrm>
        </p:spPr>
        <p:txBody>
          <a:bodyPr/>
          <a:lstStyle>
            <a:lvl1pPr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1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9D3C6-3667-4C4B-BCB6-5A4C2FF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32FA-E81C-4704-ADA0-F10CAF50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FA618-DC98-4398-805C-4F5752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A577725-B5C0-44ED-AF45-59F8A9F4349B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07F01-31CE-4084-A34C-1A13B17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D6843-6A5A-47D4-8E71-7EC37EE9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13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E405-9724-4B43-8958-AC445690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27BB2-1756-4DCF-8B8A-3D0B7490B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A918-4DBA-467D-85A2-2CB4B301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C93C32-88B6-4CD3-AFBB-E19761FFEC02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C8F0D-C0E6-4BA7-B75C-7C502A0C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C4A32-9C8A-407B-94CB-6EF643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11701-F7A1-442F-A8DA-00BF6CAA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585C4-FD30-4222-B484-06526A3B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C072-65D8-4938-8B32-A9A87ADA8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C0787A-AD41-436B-8AFB-E81FE4A5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FF9BB1B-CD1E-49D6-9C04-392B497168CB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D514-344F-4C66-AF64-5934EECA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267D8-0AE1-4BA2-9CA4-D307D6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82AB-9CCD-4F1F-977F-01AD0CC1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B0923-15E8-4180-A25E-4F21C46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E68FFD-CD85-46B3-B2C0-EAE19354E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9C9E9F-F8B2-499A-B32D-0BA594DB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BB9A4B-255D-40DB-98EC-58C7BE150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2B97E2-2420-49E0-9851-B44960CE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46E3C1-6405-4471-8D90-D121F4EABDC2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9F54B-71CB-4844-90F6-F8E8AF8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58E68-C52D-4299-9F95-D07C585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1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D8428-1E57-4BB6-B388-D2506B7E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CD05EA-AE40-4CCF-9126-AE9E5B85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4EA7E3D-6E54-4588-8FBF-ACEF293D0A77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0D5D8-F80F-4791-AB0D-99C5B01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C4068-DECB-44BE-8A37-343433F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38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C6A6-8877-4873-9818-87E3DE2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C13C62-EC45-4BE7-90AC-48257D42FCD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18D16-8A0D-4F1D-AE16-899D76B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E04AC0-CADB-433C-826C-0A78C4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3AF15-CD71-443B-BAD2-AA9A7C2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EF68-CF44-4DB7-8271-F14954B8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0FED8-972C-4D0E-9C50-89704934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36D1F-7DD2-49F4-A49B-D386FB5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0DFC2F-7762-47B4-B5C2-6FA5002959F7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3AFC2-FFFB-4B20-B178-0DB871D9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7BA9F0-EFB8-4113-96A2-A6E48DD1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78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F948-8891-4E99-8B59-AE4657F97159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D53A-E85C-4B72-BECD-D70FEC1E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613EA-BDEB-4B14-A5DB-FE3E75F1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BFA08-115F-4B54-9DFB-C59B6C71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BBCAE-F07C-4EBF-B1D1-8D60417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EC7B5D5-EFBC-42AE-A77B-D24690ED22F3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7D47-FC01-4066-93EF-155346A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75E91-F4E7-4656-9D4D-16BE8363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4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2FC-A3ED-491D-A5DC-66580C6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79031-A4D5-4506-A744-E4F778C04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081B-2E86-4E7C-B7C8-AB66B03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C0E5778-825D-44C3-BA03-C3F4C1A1602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FE82A-5E1E-4CE6-98C8-3BF9635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73D8-D8BA-4945-BC34-8390CA57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2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9D15EB-F427-4A98-A47E-CD62ECAA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B0861-5C48-46F8-BD8A-5E4548A3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11870-A51C-4551-B2CE-27683518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D2A7ED-6719-4C11-B6EC-BEFA63125374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7E49-6C18-4B6C-AA0B-83151CA2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4E177-313D-4618-97EA-D2A0A82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6AE5-5483-4D8F-89A4-BCFDA7B6642E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15B4-978A-43D9-A3F9-74A7459EB8C7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64E2-6600-4D36-AE54-60361BA3B75C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CA7-D7DB-41E7-9590-CFFF4EDEE7C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8234-21BF-46D8-A5A2-964C60051BA4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83CD-7865-4716-931E-6D4110FA4CA3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0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1B9D-760B-4294-A71D-E25A50B7745A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5B0BCD-4AFD-4076-8404-AF14EB6BC10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Hallym University Embedded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3535-7485-42E8-8EFC-EEE92EB28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Clr>
          <a:schemeClr val="accent5"/>
        </a:buClr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Clr>
          <a:schemeClr val="accent5"/>
        </a:buClr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33BCA-C0F7-4ED3-AFD4-8DAA5BD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B288B-034D-41E4-9124-6B40725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71353"/>
            <a:ext cx="7886700" cy="470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851D-D7E1-430F-9E87-3E7FC108F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5083" y="6336840"/>
            <a:ext cx="3502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2D9D9-B1C7-4A88-8E41-9A523654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77593" y="6356351"/>
            <a:ext cx="283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5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1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3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3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29C65-8B76-4D99-AF67-96A9E0FCC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48866"/>
            <a:ext cx="6858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자바 프로그래밍 </a:t>
            </a:r>
            <a:r>
              <a:rPr lang="en-US" altLang="ko-KR" dirty="0"/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0C365-1D64-4787-ABE5-4D2479D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8541"/>
            <a:ext cx="6858000" cy="1655762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2019.12.02</a:t>
            </a:r>
          </a:p>
          <a:p>
            <a:r>
              <a:rPr lang="ko-KR" altLang="en-US" b="1" dirty="0"/>
              <a:t>보강 </a:t>
            </a:r>
            <a:r>
              <a:rPr lang="en-US" altLang="ko-KR" b="1" dirty="0"/>
              <a:t>1</a:t>
            </a:r>
            <a:r>
              <a:rPr lang="ko-KR" altLang="en-US" b="1" dirty="0"/>
              <a:t>일차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D7CDED-7FBD-4624-92F6-F080F585C2D0}"/>
              </a:ext>
            </a:extLst>
          </p:cNvPr>
          <p:cNvSpPr/>
          <p:nvPr/>
        </p:nvSpPr>
        <p:spPr>
          <a:xfrm>
            <a:off x="1395718" y="894506"/>
            <a:ext cx="6352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39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2A120-C7F1-43D7-A841-893E4F63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람다식을 이용한 스레드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576AF-F80D-4CF6-8A26-FDD12424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작성한 </a:t>
            </a:r>
            <a:r>
              <a:rPr lang="en-US" altLang="ko-KR" dirty="0"/>
              <a:t>10</a:t>
            </a:r>
            <a:r>
              <a:rPr lang="ko-KR" altLang="en-US" dirty="0"/>
              <a:t>부터 </a:t>
            </a:r>
            <a:r>
              <a:rPr lang="en-US" altLang="ko-KR" dirty="0"/>
              <a:t>0</a:t>
            </a:r>
            <a:r>
              <a:rPr lang="ko-KR" altLang="en-US" dirty="0"/>
              <a:t>까지 카운트 다운하는 프로그램을 람다식을 이용하여 </a:t>
            </a:r>
            <a:br>
              <a:rPr lang="en-US" altLang="ko-KR" dirty="0"/>
            </a:br>
            <a:r>
              <a:rPr lang="ko-KR" altLang="en-US" dirty="0"/>
              <a:t>작성하여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1A5C77-A8C5-4B0B-9A76-635B98A5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79100-1232-4818-A013-D61E0E85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13" y="2440685"/>
            <a:ext cx="4600011" cy="23873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07349-B565-49DC-A597-537F43DB61FC}"/>
              </a:ext>
            </a:extLst>
          </p:cNvPr>
          <p:cNvSpPr/>
          <p:nvPr/>
        </p:nvSpPr>
        <p:spPr>
          <a:xfrm>
            <a:off x="1660685" y="2950464"/>
            <a:ext cx="3569683" cy="9509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58F13-D3FB-4BA7-B7E4-EEF9A1DC5658}"/>
              </a:ext>
            </a:extLst>
          </p:cNvPr>
          <p:cNvSpPr txBox="1"/>
          <p:nvPr/>
        </p:nvSpPr>
        <p:spPr>
          <a:xfrm>
            <a:off x="5435924" y="3164342"/>
            <a:ext cx="25490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람다식</a:t>
            </a:r>
            <a:r>
              <a:rPr lang="ko-KR" altLang="en-US" sz="1400" dirty="0"/>
              <a:t> 객체를 생성하여 </a:t>
            </a:r>
            <a:endParaRPr lang="en-US" altLang="ko-KR" sz="1400" dirty="0"/>
          </a:p>
          <a:p>
            <a:r>
              <a:rPr lang="en-US" altLang="ko-KR" sz="1400" dirty="0"/>
              <a:t>Runnable </a:t>
            </a:r>
            <a:r>
              <a:rPr lang="ko-KR" altLang="en-US" sz="1400" dirty="0"/>
              <a:t>변수에 대입하였다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81EE134-1E04-486E-8E16-7A984E10E98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30368" y="3425952"/>
            <a:ext cx="2055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44788-CB36-4674-AF0B-2C4C2C4F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EE68C-2CCA-482B-9A8A-50EAA7DD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클래스에는 스레드의 생성 및 제어에 관련된 여러 가지 메소드들이 </a:t>
            </a:r>
            <a:br>
              <a:rPr lang="en-US" altLang="ko-KR" dirty="0"/>
            </a:br>
            <a:r>
              <a:rPr lang="ko-KR" altLang="en-US" dirty="0"/>
              <a:t>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C4E78-22EE-4F6D-B796-AB745B1E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C514F6-AA38-421A-BD25-410A83923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49" y="2285065"/>
            <a:ext cx="5663502" cy="40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17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044C-802C-4BA7-AAE8-5D467C77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9FBAB-06EC-4EB0-8BF2-737513479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353"/>
            <a:ext cx="8027670" cy="4705610"/>
          </a:xfrm>
        </p:spPr>
        <p:txBody>
          <a:bodyPr/>
          <a:lstStyle/>
          <a:p>
            <a:r>
              <a:rPr lang="ko-KR" altLang="en-US" dirty="0"/>
              <a:t>스레드는 생성 상태</a:t>
            </a:r>
            <a:r>
              <a:rPr lang="en-US" altLang="ko-KR" dirty="0"/>
              <a:t>, </a:t>
            </a:r>
            <a:r>
              <a:rPr lang="ko-KR" altLang="en-US" dirty="0"/>
              <a:t>실행 가능 상태</a:t>
            </a:r>
            <a:r>
              <a:rPr lang="en-US" altLang="ko-KR" dirty="0"/>
              <a:t>, </a:t>
            </a:r>
            <a:r>
              <a:rPr lang="ko-KR" altLang="en-US" dirty="0"/>
              <a:t>실행 중지 상태</a:t>
            </a:r>
            <a:r>
              <a:rPr lang="en-US" altLang="ko-KR" dirty="0"/>
              <a:t>, </a:t>
            </a:r>
            <a:r>
              <a:rPr lang="ko-KR" altLang="en-US" dirty="0"/>
              <a:t>소멸 상태 등의 상태를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15D021-E0C1-474D-A61A-841BA151B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D993-4859-4B9B-92C8-44DFA90D4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"/>
          <a:stretch/>
        </p:blipFill>
        <p:spPr bwMode="auto">
          <a:xfrm>
            <a:off x="1491861" y="2615698"/>
            <a:ext cx="6160278" cy="31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45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D0FC9-5753-4FB0-8CF9-795865C3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상태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9436C-2E42-4DAD-A184-7B8B64D8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 상태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클래스를 이용하여 새로운 스레드를 생성</a:t>
            </a:r>
          </a:p>
          <a:p>
            <a:pPr lvl="1"/>
            <a:r>
              <a:rPr lang="en-US" altLang="ko-KR" dirty="0"/>
              <a:t>start()</a:t>
            </a:r>
            <a:r>
              <a:rPr lang="ko-KR" altLang="en-US" dirty="0"/>
              <a:t>는 생성된 스레드를 시작</a:t>
            </a:r>
          </a:p>
          <a:p>
            <a:pPr lvl="1"/>
            <a:r>
              <a:rPr lang="en-US" altLang="ko-KR" dirty="0"/>
              <a:t>stop()</a:t>
            </a:r>
            <a:r>
              <a:rPr lang="ko-KR" altLang="en-US" dirty="0"/>
              <a:t>은 생성된 스레드를 멈추게 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실행 가능 상태</a:t>
            </a:r>
          </a:p>
          <a:p>
            <a:pPr lvl="1"/>
            <a:r>
              <a:rPr lang="ko-KR" altLang="en-US" dirty="0"/>
              <a:t>스레드가 스케줄링 큐에 넣어지고 스케줄러에 의해 우선순위에 따라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중지 상태</a:t>
            </a:r>
            <a:endParaRPr lang="en-US" altLang="ko-KR" dirty="0"/>
          </a:p>
          <a:p>
            <a:pPr lvl="1"/>
            <a:r>
              <a:rPr lang="ko-KR" altLang="en-US" dirty="0"/>
              <a:t>스레드나 다른 스레드가 </a:t>
            </a:r>
            <a:r>
              <a:rPr lang="en-US" altLang="ko-KR" dirty="0"/>
              <a:t>suspend()</a:t>
            </a:r>
            <a:r>
              <a:rPr lang="ko-KR" altLang="en-US" dirty="0"/>
              <a:t>를 호출하는 경우</a:t>
            </a:r>
          </a:p>
          <a:p>
            <a:pPr lvl="1"/>
            <a:r>
              <a:rPr lang="ko-KR" altLang="en-US" dirty="0"/>
              <a:t>스레드가 </a:t>
            </a:r>
            <a:r>
              <a:rPr lang="en-US" altLang="ko-KR" dirty="0"/>
              <a:t>wait()</a:t>
            </a:r>
            <a:r>
              <a:rPr lang="ko-KR" altLang="en-US" dirty="0"/>
              <a:t>를 호출하는 경우</a:t>
            </a:r>
          </a:p>
          <a:p>
            <a:pPr lvl="1"/>
            <a:r>
              <a:rPr lang="ko-KR" altLang="en-US" dirty="0"/>
              <a:t>스레드가 </a:t>
            </a:r>
            <a:r>
              <a:rPr lang="en-US" altLang="ko-KR" dirty="0"/>
              <a:t>sleep()</a:t>
            </a:r>
            <a:r>
              <a:rPr lang="ko-KR" altLang="en-US" dirty="0"/>
              <a:t>을 호출하는 경우</a:t>
            </a:r>
          </a:p>
          <a:p>
            <a:pPr lvl="1"/>
            <a:r>
              <a:rPr lang="ko-KR" altLang="en-US" dirty="0"/>
              <a:t>스레드가 입출력 작업을 하기 위해 대기하는 경우 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67527-AC59-4C5F-9A33-36AA30C64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28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9B58-F121-4F3C-B27E-8E12CB73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1411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2E4D3-4B9A-44BD-8BB9-FAE15CAD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43938-118F-4E91-A95C-EEA7D18E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D00C8C-CB7E-4F0C-880C-524E94F22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11"/>
          <a:stretch/>
        </p:blipFill>
        <p:spPr>
          <a:xfrm>
            <a:off x="789638" y="1779064"/>
            <a:ext cx="6354873" cy="36957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7653FF-093E-48E4-8559-973FDFDAD542}"/>
              </a:ext>
            </a:extLst>
          </p:cNvPr>
          <p:cNvSpPr/>
          <p:nvPr/>
        </p:nvSpPr>
        <p:spPr>
          <a:xfrm>
            <a:off x="1799785" y="4389120"/>
            <a:ext cx="3186744" cy="6949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3DBE0-640F-4FBA-A740-627AA8DFCD02}"/>
              </a:ext>
            </a:extLst>
          </p:cNvPr>
          <p:cNvSpPr txBox="1"/>
          <p:nvPr/>
        </p:nvSpPr>
        <p:spPr>
          <a:xfrm>
            <a:off x="5377126" y="4474982"/>
            <a:ext cx="17235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인터럽트되면</a:t>
            </a:r>
            <a:endParaRPr lang="en-US" altLang="ko-KR" sz="1400" dirty="0"/>
          </a:p>
          <a:p>
            <a:r>
              <a:rPr lang="ko-KR" altLang="en-US" sz="1400" dirty="0"/>
              <a:t>메시지를 출력한다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89F7A5-5A27-4328-B615-74FE4F88E0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986529" y="4736592"/>
            <a:ext cx="3905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9B58-F121-4F3C-B27E-8E12CB7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2E4D3-4B9A-44BD-8BB9-FAE15CAD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343938-118F-4E91-A95C-EEA7D18E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D00C8C-CB7E-4F0C-880C-524E94F22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80"/>
          <a:stretch/>
        </p:blipFill>
        <p:spPr>
          <a:xfrm>
            <a:off x="838010" y="1682710"/>
            <a:ext cx="6167600" cy="359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1DC863-B14B-436F-ACEC-CFCBF9B8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900" y="4099546"/>
            <a:ext cx="2776728" cy="2183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0AEDFD-0833-443E-813D-79A661B87333}"/>
              </a:ext>
            </a:extLst>
          </p:cNvPr>
          <p:cNvSpPr/>
          <p:nvPr/>
        </p:nvSpPr>
        <p:spPr>
          <a:xfrm>
            <a:off x="1853854" y="3177334"/>
            <a:ext cx="1155323" cy="2394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9E711-B127-477C-B00C-38B3810FD365}"/>
              </a:ext>
            </a:extLst>
          </p:cNvPr>
          <p:cNvSpPr txBox="1"/>
          <p:nvPr/>
        </p:nvSpPr>
        <p:spPr>
          <a:xfrm>
            <a:off x="4209355" y="3025517"/>
            <a:ext cx="20939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스레드 </a:t>
            </a:r>
            <a:r>
              <a:rPr lang="en-US" altLang="ko-KR" sz="1400" dirty="0"/>
              <a:t>t</a:t>
            </a:r>
            <a:r>
              <a:rPr lang="ko-KR" altLang="en-US" sz="1400" dirty="0"/>
              <a:t>가 종료하기를 </a:t>
            </a:r>
            <a:r>
              <a:rPr lang="en-US" altLang="ko-KR" sz="1400" dirty="0"/>
              <a:t>1</a:t>
            </a:r>
            <a:r>
              <a:rPr lang="ko-KR" altLang="en-US" sz="1400" dirty="0"/>
              <a:t>초 동안 기다린다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12E9D99-4E6F-423E-8535-258CE390B36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009177" y="3287127"/>
            <a:ext cx="1200178" cy="9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FAD24-E969-4D5C-82F7-2D2880CCD406}"/>
              </a:ext>
            </a:extLst>
          </p:cNvPr>
          <p:cNvSpPr/>
          <p:nvPr/>
        </p:nvSpPr>
        <p:spPr>
          <a:xfrm>
            <a:off x="2138390" y="3928892"/>
            <a:ext cx="1332711" cy="1996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A1F6F50-3D0D-4E68-B5B2-C5F2E8F92CC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1101" y="4028741"/>
            <a:ext cx="738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0FC73C-A1EC-477C-86D9-D7ECFB3ABDB9}"/>
              </a:ext>
            </a:extLst>
          </p:cNvPr>
          <p:cNvSpPr txBox="1"/>
          <p:nvPr/>
        </p:nvSpPr>
        <p:spPr>
          <a:xfrm>
            <a:off x="4209354" y="3771696"/>
            <a:ext cx="263035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스레드 </a:t>
            </a:r>
            <a:r>
              <a:rPr lang="en-US" altLang="ko-KR" sz="1400" dirty="0"/>
              <a:t>t</a:t>
            </a:r>
            <a:r>
              <a:rPr lang="ko-KR" altLang="en-US" sz="1400" dirty="0"/>
              <a:t>를 강제로 중단시킨다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882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2FA3-C063-4742-B5FC-802E11D5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99B49-37DD-4DE7-B4F2-E3DFB9538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스레드들은 동일한 데이터를 공유하기 때문에 효율적으로 작업할 수 있지만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그에 따른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번에 하나의 스레드 만이 공유 데이터를 접근할 수 있도록 제어하는 것이 필요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49A7D-2B3E-4B43-9932-CC1546B6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B038E8-8FD1-4A85-9A08-AE30BF78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44" y="2834791"/>
            <a:ext cx="4365712" cy="334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6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FAA11-17A3-4EF0-AD0B-EA13F74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D4104-2819-4278-816E-1DB3514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동기화란 공유된 자원 중에서 동시에 사용하면 안 되는 자원을 보호하는 도구이다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밀폐된 방 안에 자원을 놓고 한 번에 하나의 스레드만 방문을 열고 사용할 수 있게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스레드의 작업이 끝나면 다음 스레드가 사용할 수 있도록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5FEF8-061D-4013-B728-6CFFF0F32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366C40-589B-4FEE-B8F5-DE3CF010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39" y="3123886"/>
            <a:ext cx="4595521" cy="313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70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FF4B-540F-4ABC-A8BD-2E39EA67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간섭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E184F-6380-4812-811D-DDCC0DB5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스레드 간섭</a:t>
            </a:r>
            <a:r>
              <a:rPr lang="en-US" altLang="ko-KR" b="1" dirty="0"/>
              <a:t>(thread interference)</a:t>
            </a:r>
            <a:r>
              <a:rPr lang="ko-KR" altLang="en-US" dirty="0"/>
              <a:t>이란 서로 다른 스레드에서 실행되는 두 개의 </a:t>
            </a:r>
            <a:br>
              <a:rPr lang="en-US" altLang="ko-KR" dirty="0"/>
            </a:br>
            <a:r>
              <a:rPr lang="ko-KR" altLang="en-US" dirty="0"/>
              <a:t>연산이 동일한 데이터에 적용되면서 서로 겹치는 것을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초기값이 </a:t>
            </a:r>
            <a:r>
              <a:rPr lang="en-US" altLang="ko-KR" dirty="0"/>
              <a:t>0</a:t>
            </a:r>
            <a:r>
              <a:rPr lang="ko-KR" altLang="en-US" dirty="0"/>
              <a:t>인 변수 </a:t>
            </a:r>
            <a:r>
              <a:rPr lang="en-US" altLang="ko-KR" dirty="0"/>
              <a:t>value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증가시키는 과정은 다음과 같이 분해된다</a:t>
            </a:r>
            <a:r>
              <a:rPr lang="en-US" altLang="ko-KR" dirty="0"/>
              <a:t>.</a:t>
            </a:r>
          </a:p>
          <a:p>
            <a:pPr marL="571500" lvl="1" indent="-228600">
              <a:buFont typeface="+mj-lt"/>
              <a:buAutoNum type="arabicPeriod"/>
            </a:pPr>
            <a:r>
              <a:rPr lang="ko-KR" altLang="en-US" dirty="0"/>
              <a:t>변수의 </a:t>
            </a:r>
            <a:r>
              <a:rPr lang="ko-KR" altLang="en-US" dirty="0" err="1"/>
              <a:t>현재값을</a:t>
            </a:r>
            <a:r>
              <a:rPr lang="ko-KR" altLang="en-US" dirty="0"/>
              <a:t> 가져온다</a:t>
            </a:r>
            <a:r>
              <a:rPr lang="en-US" altLang="ko-KR" dirty="0"/>
              <a:t>.</a:t>
            </a:r>
          </a:p>
          <a:p>
            <a:pPr marL="571500" lvl="1" indent="-228600">
              <a:buFont typeface="+mj-lt"/>
              <a:buAutoNum type="arabicPeriod"/>
            </a:pPr>
            <a:r>
              <a:rPr lang="ko-KR" altLang="en-US" dirty="0"/>
              <a:t>가져온 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.</a:t>
            </a:r>
          </a:p>
          <a:p>
            <a:pPr marL="571500" lvl="1" indent="-228600">
              <a:buFont typeface="+mj-lt"/>
              <a:buAutoNum type="arabicPeriod"/>
            </a:pPr>
            <a:r>
              <a:rPr lang="ko-KR" altLang="en-US" dirty="0"/>
              <a:t>증가된 값을 변수에 저장한다</a:t>
            </a:r>
            <a:r>
              <a:rPr lang="en-US" altLang="ko-KR" dirty="0"/>
              <a:t>.</a:t>
            </a:r>
          </a:p>
          <a:p>
            <a:pPr marL="571500" lvl="1" indent="-2286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변수의 값을 증가시키는 연산과 감소시키는 연산이 동시에 수행된다면 다음과 </a:t>
            </a:r>
            <a:br>
              <a:rPr lang="en-US" altLang="ko-KR" dirty="0"/>
            </a:br>
            <a:r>
              <a:rPr lang="ko-KR" altLang="en-US" dirty="0"/>
              <a:t>같은 일이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64871-9748-4D9A-BA38-191B40F2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3956B-8759-40F1-AE5B-3EFB7BC9E6BF}"/>
              </a:ext>
            </a:extLst>
          </p:cNvPr>
          <p:cNvSpPr txBox="1"/>
          <p:nvPr/>
        </p:nvSpPr>
        <p:spPr>
          <a:xfrm>
            <a:off x="1860360" y="4615034"/>
            <a:ext cx="5423280" cy="1989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스레드 </a:t>
            </a:r>
            <a:r>
              <a:rPr lang="en-US" altLang="ko-KR" sz="1400" dirty="0">
                <a:solidFill>
                  <a:srgbClr val="FF0000"/>
                </a:solidFill>
              </a:rPr>
              <a:t>A : </a:t>
            </a:r>
            <a:r>
              <a:rPr lang="ko-KR" altLang="en-US" sz="1400" dirty="0">
                <a:solidFill>
                  <a:srgbClr val="FF0000"/>
                </a:solidFill>
              </a:rPr>
              <a:t>변수 </a:t>
            </a:r>
            <a:r>
              <a:rPr lang="en-US" altLang="ko-KR" sz="1400" dirty="0">
                <a:solidFill>
                  <a:srgbClr val="FF0000"/>
                </a:solidFill>
              </a:rPr>
              <a:t>value</a:t>
            </a:r>
            <a:r>
              <a:rPr lang="ko-KR" altLang="en-US" sz="1400" dirty="0">
                <a:solidFill>
                  <a:srgbClr val="FF0000"/>
                </a:solidFill>
              </a:rPr>
              <a:t>의 </a:t>
            </a:r>
            <a:r>
              <a:rPr lang="ko-KR" altLang="en-US" sz="1400" dirty="0" err="1">
                <a:solidFill>
                  <a:srgbClr val="FF0000"/>
                </a:solidFill>
              </a:rPr>
              <a:t>현재값을</a:t>
            </a:r>
            <a:r>
              <a:rPr lang="ko-KR" altLang="en-US" sz="1400" dirty="0">
                <a:solidFill>
                  <a:srgbClr val="FF0000"/>
                </a:solidFill>
              </a:rPr>
              <a:t> 가져온다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solidFill>
                  <a:srgbClr val="0070C0"/>
                </a:solidFill>
              </a:rPr>
              <a:t>스레드 </a:t>
            </a:r>
            <a:r>
              <a:rPr lang="en-US" altLang="ko-KR" sz="1400" dirty="0">
                <a:solidFill>
                  <a:srgbClr val="0070C0"/>
                </a:solidFill>
              </a:rPr>
              <a:t>B : </a:t>
            </a:r>
            <a:r>
              <a:rPr lang="ko-KR" altLang="en-US" sz="1400" dirty="0">
                <a:solidFill>
                  <a:srgbClr val="0070C0"/>
                </a:solidFill>
              </a:rPr>
              <a:t>변수 </a:t>
            </a:r>
            <a:r>
              <a:rPr lang="en-US" altLang="ko-KR" sz="1400" dirty="0">
                <a:solidFill>
                  <a:srgbClr val="0070C0"/>
                </a:solidFill>
              </a:rPr>
              <a:t>value</a:t>
            </a:r>
            <a:r>
              <a:rPr lang="ko-KR" altLang="en-US" sz="1400" dirty="0">
                <a:solidFill>
                  <a:srgbClr val="0070C0"/>
                </a:solidFill>
              </a:rPr>
              <a:t>의 </a:t>
            </a:r>
            <a:r>
              <a:rPr lang="ko-KR" altLang="en-US" sz="1400" dirty="0" err="1">
                <a:solidFill>
                  <a:srgbClr val="0070C0"/>
                </a:solidFill>
              </a:rPr>
              <a:t>현재값을</a:t>
            </a:r>
            <a:r>
              <a:rPr lang="ko-KR" altLang="en-US" sz="1400" dirty="0">
                <a:solidFill>
                  <a:srgbClr val="0070C0"/>
                </a:solidFill>
              </a:rPr>
              <a:t> 가져온다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스레드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가져온 값을 </a:t>
            </a:r>
            <a:r>
              <a:rPr lang="en-US" altLang="ko-KR" sz="1400" dirty="0">
                <a:solidFill>
                  <a:srgbClr val="FF0000"/>
                </a:solidFill>
              </a:rPr>
              <a:t>1 </a:t>
            </a:r>
            <a:r>
              <a:rPr lang="ko-KR" altLang="en-US" sz="1400" dirty="0">
                <a:solidFill>
                  <a:srgbClr val="FF0000"/>
                </a:solidFill>
              </a:rPr>
              <a:t>증가시킨다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증가된 값은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이 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solidFill>
                  <a:srgbClr val="0070C0"/>
                </a:solidFill>
              </a:rPr>
              <a:t>스레드 </a:t>
            </a:r>
            <a:r>
              <a:rPr lang="en-US" altLang="ko-KR" sz="1400" dirty="0">
                <a:solidFill>
                  <a:srgbClr val="0070C0"/>
                </a:solidFill>
              </a:rPr>
              <a:t>B : </a:t>
            </a:r>
            <a:r>
              <a:rPr lang="ko-KR" altLang="en-US" sz="1400" dirty="0">
                <a:solidFill>
                  <a:srgbClr val="0070C0"/>
                </a:solidFill>
              </a:rPr>
              <a:t>가져온 값을 </a:t>
            </a:r>
            <a:r>
              <a:rPr lang="en-US" altLang="ko-KR" sz="1400" dirty="0">
                <a:solidFill>
                  <a:srgbClr val="0070C0"/>
                </a:solidFill>
              </a:rPr>
              <a:t>1 </a:t>
            </a:r>
            <a:r>
              <a:rPr lang="ko-KR" altLang="en-US" sz="1400" dirty="0">
                <a:solidFill>
                  <a:srgbClr val="0070C0"/>
                </a:solidFill>
              </a:rPr>
              <a:t>감소시킨다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감소된 값은 </a:t>
            </a:r>
            <a:r>
              <a:rPr lang="en-US" altLang="ko-KR" sz="1400" dirty="0">
                <a:solidFill>
                  <a:srgbClr val="0070C0"/>
                </a:solidFill>
              </a:rPr>
              <a:t>-1</a:t>
            </a:r>
            <a:r>
              <a:rPr lang="ko-KR" altLang="en-US" sz="1400" dirty="0">
                <a:solidFill>
                  <a:srgbClr val="0070C0"/>
                </a:solidFill>
              </a:rPr>
              <a:t>이 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FF0000"/>
                </a:solidFill>
              </a:rPr>
              <a:t>스레드 </a:t>
            </a:r>
            <a:r>
              <a:rPr lang="en-US" altLang="ko-KR" sz="1400" dirty="0">
                <a:solidFill>
                  <a:srgbClr val="FF0000"/>
                </a:solidFill>
              </a:rPr>
              <a:t>A : value</a:t>
            </a:r>
            <a:r>
              <a:rPr lang="ko-KR" altLang="en-US" sz="1400" dirty="0">
                <a:solidFill>
                  <a:srgbClr val="FF0000"/>
                </a:solidFill>
              </a:rPr>
              <a:t>에 증가된 값을 저장한다</a:t>
            </a:r>
            <a:r>
              <a:rPr lang="en-US" altLang="ko-KR" sz="1400" dirty="0">
                <a:solidFill>
                  <a:srgbClr val="FF0000"/>
                </a:solidFill>
              </a:rPr>
              <a:t>. value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이 된다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400" dirty="0">
                <a:solidFill>
                  <a:srgbClr val="0070C0"/>
                </a:solidFill>
              </a:rPr>
              <a:t>스레드 </a:t>
            </a:r>
            <a:r>
              <a:rPr lang="en-US" altLang="ko-KR" sz="1400" dirty="0">
                <a:solidFill>
                  <a:srgbClr val="0070C0"/>
                </a:solidFill>
              </a:rPr>
              <a:t>B : value</a:t>
            </a:r>
            <a:r>
              <a:rPr lang="ko-KR" altLang="en-US" sz="1400" dirty="0">
                <a:solidFill>
                  <a:srgbClr val="0070C0"/>
                </a:solidFill>
              </a:rPr>
              <a:t>에 감소된 값을 저장한다</a:t>
            </a:r>
            <a:r>
              <a:rPr lang="en-US" altLang="ko-KR" sz="1400" dirty="0">
                <a:solidFill>
                  <a:srgbClr val="0070C0"/>
                </a:solidFill>
              </a:rPr>
              <a:t>. value</a:t>
            </a:r>
            <a:r>
              <a:rPr lang="ko-KR" altLang="en-US" sz="1400" dirty="0">
                <a:solidFill>
                  <a:srgbClr val="0070C0"/>
                </a:solidFill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</a:rPr>
              <a:t>-1</a:t>
            </a:r>
            <a:r>
              <a:rPr lang="ko-KR" altLang="en-US" sz="1400" dirty="0">
                <a:solidFill>
                  <a:srgbClr val="0070C0"/>
                </a:solidFill>
              </a:rPr>
              <a:t>이 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22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C46E-D1DF-4B8E-BCAF-606819FA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F9D4-1E42-472E-8F1A-D928017B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2B865-EB07-4739-9774-A9E4A897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8DBD10-2D08-4B83-9075-92A5C4C9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68" y="1694634"/>
            <a:ext cx="3243644" cy="3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BD245-AC9E-44CB-BF92-2CEB6F91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멀티태스킹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74C9-8A03-458C-92F1-99AF60D3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r>
              <a:rPr lang="en-US" altLang="ko-KR" b="1" dirty="0"/>
              <a:t>(</a:t>
            </a:r>
            <a:r>
              <a:rPr lang="en-US" altLang="ko-KR" b="1" dirty="0" err="1"/>
              <a:t>muli</a:t>
            </a:r>
            <a:r>
              <a:rPr lang="en-US" altLang="ko-KR" b="1" dirty="0"/>
              <a:t>-tasking)</a:t>
            </a:r>
            <a:r>
              <a:rPr lang="ko-KR" altLang="en-US" dirty="0"/>
              <a:t>는 여러 개의 애플리케이션을 동시에 실행하여서 </a:t>
            </a:r>
            <a:br>
              <a:rPr lang="en-US" altLang="ko-KR" dirty="0"/>
            </a:br>
            <a:r>
              <a:rPr lang="ko-KR" altLang="en-US" dirty="0"/>
              <a:t>컴퓨터 시스템의 성능을 높이기 위한 기법이다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82ABD-5EAA-42D8-8B14-83B0670BF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 err="1"/>
              <a:t>Hallym</a:t>
            </a:r>
            <a:r>
              <a:rPr lang="en-US" altLang="ko-KR" dirty="0"/>
              <a:t>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9F0465-8B16-45D9-BCFA-574914E9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66" y="2967587"/>
            <a:ext cx="5742868" cy="291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53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C46E-D1DF-4B8E-BCAF-606819FA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F9D4-1E42-472E-8F1A-D928017B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2B865-EB07-4739-9774-A9E4A897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E5412-D9F8-4666-8533-FEB7F013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9" y="1634143"/>
            <a:ext cx="4317526" cy="35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C46E-D1DF-4B8E-BCAF-606819FA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F9D4-1E42-472E-8F1A-D928017B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2B865-EB07-4739-9774-A9E4A897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2109C8-3961-4122-9ADD-5DDA242C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746" y="1906580"/>
            <a:ext cx="917448" cy="871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215899-2BC8-4E4B-8468-89F7FAF5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4" y="1874329"/>
            <a:ext cx="4156287" cy="18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ADBD-C3C5-477C-BFF6-A3B50390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AF06E-2203-460B-9CC6-FDBF483E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synchronized </a:t>
            </a:r>
            <a:r>
              <a:rPr lang="ko-KR" altLang="en-US" dirty="0"/>
              <a:t>키워드를 붙이면 하나의 스레드가 공유 메소드를 실행하는 동안에 다른 스레드는 실행할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r>
              <a:rPr lang="ko-KR" altLang="en-US" dirty="0"/>
              <a:t>의 코드를 다음과 같이 수정하고 실행해보세요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8F00E0-0CE6-4985-B73B-394C6A16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B23416-5122-41B4-8B99-07468445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826921"/>
            <a:ext cx="3738003" cy="270161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FF9D04-8CE8-4B54-85A0-85398E715515}"/>
              </a:ext>
            </a:extLst>
          </p:cNvPr>
          <p:cNvCxnSpPr/>
          <p:nvPr/>
        </p:nvCxnSpPr>
        <p:spPr>
          <a:xfrm>
            <a:off x="1926336" y="3560064"/>
            <a:ext cx="999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56239-E5BB-4B86-A8F8-E59BD379CB74}"/>
              </a:ext>
            </a:extLst>
          </p:cNvPr>
          <p:cNvCxnSpPr/>
          <p:nvPr/>
        </p:nvCxnSpPr>
        <p:spPr>
          <a:xfrm>
            <a:off x="1908048" y="4248912"/>
            <a:ext cx="999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BEA172-D612-4EE9-836F-18D35674D2E3}"/>
              </a:ext>
            </a:extLst>
          </p:cNvPr>
          <p:cNvCxnSpPr/>
          <p:nvPr/>
        </p:nvCxnSpPr>
        <p:spPr>
          <a:xfrm>
            <a:off x="1926336" y="4949952"/>
            <a:ext cx="9997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6BA45-AE36-4243-A02E-340DF8A8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스레드간의</a:t>
            </a:r>
            <a:r>
              <a:rPr lang="ko-KR" altLang="en-US" dirty="0"/>
              <a:t> 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E29B6-EABC-4AE8-B752-933CFB11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스레드들은 때로 서로 간에 동작을 조정할 필요가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생산하는 생산자와 데이터를 가지고 작업을 하는 소비자가 있다고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소비자는 생산자가 데이터를 배달하기 전에 데이터를 가져오려고 하면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생산자는 소비자가 이전 데이터를 가져가지 않았는데 새로운 데이터를 생산하면 안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32ACDC-E271-4745-9D6B-E83B5DD4B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8B551BC-A60C-497B-9A2F-02D8F01D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87" y="3824158"/>
            <a:ext cx="5542026" cy="220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5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67859-45B9-4124-B4F2-C9E71C03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스레드간의</a:t>
            </a:r>
            <a:r>
              <a:rPr lang="ko-KR" altLang="en-US" dirty="0"/>
              <a:t> 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6FC98-4484-4FED-A0DB-20B811A0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코드를 작성할 때 가장 나쁜 방법은 조건을 만족하는지 무한정 검사하게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보다 효율적인 방법은 조건이 만족될 때까지 현재 스레드를 일시 중지시키는 </a:t>
            </a:r>
            <a:br>
              <a:rPr lang="en-US" altLang="ko-KR" dirty="0"/>
            </a:br>
            <a:r>
              <a:rPr lang="ko-KR" altLang="en-US" dirty="0"/>
              <a:t>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9F4EB-39CD-40FD-81CB-C5E9F8DE6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CC5284-BEF9-44ED-AC04-9925247B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3005781"/>
            <a:ext cx="5724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971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F97F-9C39-473C-ACC4-4368EE0B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스레드간의</a:t>
            </a:r>
            <a:r>
              <a:rPr lang="ko-KR" altLang="en-US" dirty="0"/>
              <a:t> 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17B6B-A034-4F62-A358-247CBD16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생산자</a:t>
            </a:r>
            <a:r>
              <a:rPr lang="en-US" altLang="ko-KR" dirty="0"/>
              <a:t>/</a:t>
            </a:r>
            <a:r>
              <a:rPr lang="ko-KR" altLang="en-US" dirty="0"/>
              <a:t>소비자 문제에 적용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C3BEF-DED9-4CCE-9F68-CF5C82C67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11366AA-6170-4FFB-9E3F-92A49E6F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13" y="1975103"/>
            <a:ext cx="4110373" cy="391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6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745C-9E68-433C-A89F-2C87AFDE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C6836-C02C-4F35-8410-75674DCF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E5DE6-FAAF-49F3-A51F-E21C00975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FF4CE5-C642-4371-ABAC-03D7B2764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168"/>
          <a:stretch/>
        </p:blipFill>
        <p:spPr>
          <a:xfrm>
            <a:off x="628650" y="1822986"/>
            <a:ext cx="3943350" cy="3958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D96744-B1E0-4E2A-BBB4-0E2428EC8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72"/>
          <a:stretch/>
        </p:blipFill>
        <p:spPr>
          <a:xfrm>
            <a:off x="4571999" y="1899186"/>
            <a:ext cx="3746309" cy="2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1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745C-9E68-433C-A89F-2C87AFDE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C6836-C02C-4F35-8410-75674DCF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E5DE6-FAAF-49F3-A51F-E21C00975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48A63F-8DBC-427A-8D13-A399C431D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56"/>
          <a:stretch/>
        </p:blipFill>
        <p:spPr>
          <a:xfrm>
            <a:off x="537712" y="1286538"/>
            <a:ext cx="5310188" cy="3064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BB9292-D505-4BE4-BF85-60500315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578" y="3757520"/>
            <a:ext cx="5285175" cy="29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6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3745C-9E68-433C-A89F-2C87AFDE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C6836-C02C-4F35-8410-75674DCF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E5DE6-FAAF-49F3-A51F-E21C00975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0B859-6304-4050-A874-FBEBF480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65" y="2748842"/>
            <a:ext cx="2199809" cy="3258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3FE8D2-66B7-455D-BB80-186DE2F0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38" y="1885805"/>
            <a:ext cx="4393645" cy="17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1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8E3A8-A8B0-4E8E-A568-FD458F74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4276C-04A1-42B4-9D91-421F90D8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98F37B-3444-405A-AC07-B0DB28CB3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E97CE2-30CC-421E-B75A-AA4E5561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37" y="1623646"/>
            <a:ext cx="5200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3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C9362-98E5-49A2-8C7A-2461C355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7889E-36B6-4613-A65F-C09DBDF8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스레딩</a:t>
            </a:r>
            <a:r>
              <a:rPr lang="en-US" altLang="ko-KR" dirty="0"/>
              <a:t>(multi-threading)</a:t>
            </a:r>
            <a:r>
              <a:rPr lang="ko-KR" altLang="en-US" dirty="0"/>
              <a:t>은 하나의 프로그램이 동시에 여러 가지 작업을 할 수 있도록 하는 것을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작업은 스레드</a:t>
            </a:r>
            <a:r>
              <a:rPr lang="en-US" altLang="ko-KR" dirty="0"/>
              <a:t>(thread)</a:t>
            </a:r>
            <a:r>
              <a:rPr lang="ko-KR" altLang="en-US" dirty="0"/>
              <a:t>라고 불린다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26912-AC58-439E-A452-6CA9ED304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2FC652-A4A4-4DE9-A369-99D6A528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48" y="3124428"/>
            <a:ext cx="6183103" cy="23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52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A8F88-06F9-436C-AE05-6B22CEAC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0DF5C-8619-44B8-9651-BDAF63F0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4DBAA3-853F-4485-A0C8-CD12ACB9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268C3-DE3B-44CA-86BA-8D2EEFC7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02" y="1593606"/>
            <a:ext cx="3333750" cy="4057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DF1154-CFA6-4199-A5F0-A910790B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094" y="4114800"/>
            <a:ext cx="2294804" cy="1898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067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5F4C-9EE9-4B00-BFC2-7A9941C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699C5-F5DF-496D-8E1F-2952D8B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이번 주차에는 실습에 달려있는 주석도 전부 따라 쓰셔야 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실습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과제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파일과 실행결과 스크린샷을 모두 제출해야 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제출기한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12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b="1" dirty="0">
                <a:solidFill>
                  <a:srgbClr val="FF0000"/>
                </a:solidFill>
              </a:rPr>
              <a:t> 4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23:59</a:t>
            </a:r>
            <a:r>
              <a:rPr lang="ko-KR" altLang="en-US" b="1" dirty="0">
                <a:solidFill>
                  <a:srgbClr val="FF0000"/>
                </a:solidFill>
              </a:rPr>
              <a:t>까지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BE1C-DE7F-4E91-BA44-222E3288B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8683-671C-42C7-83CD-63507CAC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69BCE-F409-439C-9FF0-302A286F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</a:p>
          <a:p>
            <a:pPr lvl="1"/>
            <a:r>
              <a:rPr lang="ko-KR" altLang="en-US" dirty="0"/>
              <a:t>자신만의 자원을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독자적으로 실행이 가능한 환경을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프로세스의 메모리 공간은 다른 프로세스와 완전히 분리되어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</a:p>
          <a:p>
            <a:pPr lvl="1"/>
            <a:r>
              <a:rPr lang="ko-KR" altLang="en-US" dirty="0"/>
              <a:t>동일한 데이터를 공유한다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스레드들은 프로세스 안에서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스레드들은 메모리와 파일을 포함하여 프로세스의 모든 자원을 공유한다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EDC033-4CDE-429C-9F2F-DAFD9155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A7123C-A7B6-43B5-95CC-2E8E6F24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10" y="4525606"/>
            <a:ext cx="3306579" cy="222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8E85A-5C93-4672-8522-CA87A54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스레드의 사용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CC21F-9241-4047-9CC6-E537DA93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브라우저에서 웹 페이지를 보면서 동시에 파일을 다운로드할 수 있도록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워드 프로세서에서 문서를 편집하면서 동시에 인쇄한다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프로그램에서는 응답성을 높이기 위하여 많은 스레드를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GUI</a:t>
            </a:r>
            <a:r>
              <a:rPr lang="ko-KR" altLang="en-US" dirty="0"/>
              <a:t>에서는 마우스와 키보드 입력을 다른 스레드를 생성하여 처리한다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2081A4-1320-4FFE-BA12-91EE4ACE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1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F13E4-8764-4165-9DD1-6F558B6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AFD74-127F-41FB-870F-30397170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스레드를 나타내는 클래스는 </a:t>
            </a:r>
            <a:r>
              <a:rPr lang="en-US" altLang="ko-KR" dirty="0"/>
              <a:t>Thread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코드에서는 스레드가 할 작업이 없어서 바로 종료하게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3FEDCF-BEF4-4006-98A7-AC8B5D10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2BDAA3-85C4-4D08-8DD2-785380E0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9" y="2202180"/>
            <a:ext cx="4750689" cy="6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D15F-FFA1-4947-AC5C-47026E45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943D-0BF6-4105-B229-62EC9E9B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스레드를 생성하여 작업을 실행하는 방법에는 두 가지 방법이 있다</a:t>
            </a:r>
            <a:r>
              <a:rPr lang="en-US" altLang="ko-KR" dirty="0"/>
              <a:t>.</a:t>
            </a:r>
          </a:p>
          <a:p>
            <a:pPr marL="342900" lvl="1" indent="0" fontAlgn="base">
              <a:buNone/>
            </a:pPr>
            <a:r>
              <a:rPr lang="en-US" altLang="ko-KR" dirty="0"/>
              <a:t>1. Thread </a:t>
            </a:r>
            <a:r>
              <a:rPr lang="ko-KR" altLang="en-US" dirty="0"/>
              <a:t>클래스를 상속하는 방법</a:t>
            </a:r>
            <a:r>
              <a:rPr lang="en-US" altLang="ko-KR" dirty="0"/>
              <a:t>: Thread </a:t>
            </a:r>
            <a:r>
              <a:rPr lang="ko-KR" altLang="en-US" dirty="0"/>
              <a:t>클래스를 상속받은 후에 </a:t>
            </a:r>
            <a:r>
              <a:rPr lang="en-US" altLang="ko-KR" dirty="0"/>
              <a:t>run() </a:t>
            </a:r>
            <a:r>
              <a:rPr lang="ko-KR" altLang="en-US" dirty="0"/>
              <a:t>메소드를 재정의한다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run() </a:t>
            </a:r>
            <a:r>
              <a:rPr lang="ko-KR" altLang="en-US" dirty="0"/>
              <a:t>메소드 안에 작업을 기술한다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3667F-909F-4F0A-9513-DE81123EC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96912-37C3-4582-AE12-DFC907BD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88" y="2859545"/>
            <a:ext cx="4185095" cy="25271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C88F0C-BF28-4230-84FE-87EE0230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768" y="5499734"/>
            <a:ext cx="2478244" cy="376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A9D3DA-FD82-49B4-BF61-CC29B190D2D4}"/>
              </a:ext>
            </a:extLst>
          </p:cNvPr>
          <p:cNvSpPr/>
          <p:nvPr/>
        </p:nvSpPr>
        <p:spPr>
          <a:xfrm>
            <a:off x="1877568" y="3304032"/>
            <a:ext cx="2950464" cy="463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420B7-8406-4C6C-81A6-E0A637396E71}"/>
              </a:ext>
            </a:extLst>
          </p:cNvPr>
          <p:cNvSpPr txBox="1"/>
          <p:nvPr/>
        </p:nvSpPr>
        <p:spPr>
          <a:xfrm>
            <a:off x="5071871" y="3381791"/>
            <a:ext cx="27462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수행해야 하는 작업을 적어준다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529F1A-1FA6-4CFD-A890-AD49984071E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28032" y="3535680"/>
            <a:ext cx="243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C93C73-B52A-4507-BE63-9762868B923D}"/>
              </a:ext>
            </a:extLst>
          </p:cNvPr>
          <p:cNvCxnSpPr/>
          <p:nvPr/>
        </p:nvCxnSpPr>
        <p:spPr>
          <a:xfrm>
            <a:off x="2523744" y="3096768"/>
            <a:ext cx="1414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D10E8A-C405-4B5C-9E7A-398CEA7EC1E0}"/>
              </a:ext>
            </a:extLst>
          </p:cNvPr>
          <p:cNvCxnSpPr/>
          <p:nvPr/>
        </p:nvCxnSpPr>
        <p:spPr>
          <a:xfrm>
            <a:off x="2932176" y="4724400"/>
            <a:ext cx="1414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3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D15F-FFA1-4947-AC5C-47026E45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생성과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6943D-0BF6-4105-B229-62EC9E9B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자바에서 스레드를 생성하여 작업을 실행하는 방법에는 두 가지 방법이 있다</a:t>
            </a:r>
            <a:r>
              <a:rPr lang="en-US" altLang="ko-KR" dirty="0"/>
              <a:t>.</a:t>
            </a:r>
          </a:p>
          <a:p>
            <a:pPr marL="342900" lvl="1" indent="0" fontAlgn="base">
              <a:buNone/>
            </a:pPr>
            <a:r>
              <a:rPr lang="en-US" altLang="ko-KR" dirty="0"/>
              <a:t>2. Runnable </a:t>
            </a:r>
            <a:r>
              <a:rPr lang="ko-KR" altLang="en-US" dirty="0"/>
              <a:t>인터페이스를 구현하는 방법</a:t>
            </a:r>
            <a:r>
              <a:rPr lang="en-US" altLang="ko-KR" dirty="0"/>
              <a:t>: run() </a:t>
            </a:r>
            <a:r>
              <a:rPr lang="ko-KR" altLang="en-US" dirty="0"/>
              <a:t>메소드를 가지고 있는 클래스를 작성하고</a:t>
            </a:r>
            <a:r>
              <a:rPr lang="en-US" altLang="ko-KR" dirty="0"/>
              <a:t>,</a:t>
            </a:r>
          </a:p>
          <a:p>
            <a:pPr marL="342900" lvl="1" indent="0" fontAlgn="base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 클래스의 객체를 </a:t>
            </a:r>
            <a:r>
              <a:rPr lang="en-US" altLang="ko-KR" dirty="0"/>
              <a:t>Thread </a:t>
            </a:r>
            <a:r>
              <a:rPr lang="ko-KR" altLang="en-US" dirty="0"/>
              <a:t>클래스의 생성자를 호출할 때 전달한다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B3667F-909F-4F0A-9513-DE81123EC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0085C7-B21B-4557-8894-3F991D2F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88" y="2883538"/>
            <a:ext cx="4185095" cy="2464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D16D52-FB78-4CFF-A9C6-553B9049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39" y="5386647"/>
            <a:ext cx="2651645" cy="394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9D3D02-8E92-4553-B082-3A40A1386914}"/>
              </a:ext>
            </a:extLst>
          </p:cNvPr>
          <p:cNvSpPr/>
          <p:nvPr/>
        </p:nvSpPr>
        <p:spPr>
          <a:xfrm>
            <a:off x="1840992" y="3291840"/>
            <a:ext cx="2950464" cy="4632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953CA-29FD-40B1-B909-1886674D0048}"/>
              </a:ext>
            </a:extLst>
          </p:cNvPr>
          <p:cNvSpPr txBox="1"/>
          <p:nvPr/>
        </p:nvSpPr>
        <p:spPr>
          <a:xfrm>
            <a:off x="5035295" y="3369599"/>
            <a:ext cx="27462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수행해야 하는 작업을 적어준다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850F9C-6753-40BA-8A36-4DBC226BAC2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791456" y="3523488"/>
            <a:ext cx="2438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84D0EEC-D850-49A2-AE11-3D89283388D7}"/>
              </a:ext>
            </a:extLst>
          </p:cNvPr>
          <p:cNvCxnSpPr>
            <a:cxnSpLocks/>
          </p:cNvCxnSpPr>
          <p:nvPr/>
        </p:nvCxnSpPr>
        <p:spPr>
          <a:xfrm>
            <a:off x="2670048" y="3108960"/>
            <a:ext cx="1676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E6369-B08B-40F9-BFA3-4FE1383C0084}"/>
              </a:ext>
            </a:extLst>
          </p:cNvPr>
          <p:cNvCxnSpPr/>
          <p:nvPr/>
        </p:nvCxnSpPr>
        <p:spPr>
          <a:xfrm>
            <a:off x="3736848" y="4773168"/>
            <a:ext cx="1414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8E413-931F-477D-B907-77473544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C2138-2FE2-4EBB-9DBC-B66EDC14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7A947-7D5C-4A67-885B-560C1595A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Hallym University Embedded System Lab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108BC-086D-476B-B6C7-0A6F16EC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" y="1638226"/>
            <a:ext cx="4680223" cy="41094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B70AF3-4DC5-4819-AB97-9AA31F8A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32" y="5932504"/>
            <a:ext cx="7018118" cy="40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7FE88E-8700-45D9-8A2F-870777313941}"/>
              </a:ext>
            </a:extLst>
          </p:cNvPr>
          <p:cNvSpPr txBox="1"/>
          <p:nvPr/>
        </p:nvSpPr>
        <p:spPr>
          <a:xfrm>
            <a:off x="5180721" y="5474271"/>
            <a:ext cx="38314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 개의 스레드가 실행되면서 출력이 섞인다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9083F4-186C-433E-95CB-E40F7B71488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096470" y="5782048"/>
            <a:ext cx="0" cy="132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4659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17675</TotalTime>
  <Words>936</Words>
  <Application>Microsoft Office PowerPoint</Application>
  <PresentationFormat>화면 슬라이드 쇼(4:3)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자바 프로그래밍 2</vt:lpstr>
      <vt:lpstr>멀티태스킹</vt:lpstr>
      <vt:lpstr>멀티 스레딩</vt:lpstr>
      <vt:lpstr>프로세스와 스레드</vt:lpstr>
      <vt:lpstr>스레드의 사용 예</vt:lpstr>
      <vt:lpstr>스레드 생성과 실행</vt:lpstr>
      <vt:lpstr>스레드 생성과 실행</vt:lpstr>
      <vt:lpstr>스레드 생성과 실행</vt:lpstr>
      <vt:lpstr>실습 1</vt:lpstr>
      <vt:lpstr>람다식을 이용한 스레드 작성</vt:lpstr>
      <vt:lpstr>Thread 클래스 </vt:lpstr>
      <vt:lpstr>스레드 상태</vt:lpstr>
      <vt:lpstr>스레드 상태</vt:lpstr>
      <vt:lpstr>실습 2</vt:lpstr>
      <vt:lpstr>실습 2</vt:lpstr>
      <vt:lpstr>동기화</vt:lpstr>
      <vt:lpstr>동기화</vt:lpstr>
      <vt:lpstr>스레드 간섭</vt:lpstr>
      <vt:lpstr>실습 3</vt:lpstr>
      <vt:lpstr>실습 3</vt:lpstr>
      <vt:lpstr>실습 3</vt:lpstr>
      <vt:lpstr>실습 4</vt:lpstr>
      <vt:lpstr>스레드간의 조정</vt:lpstr>
      <vt:lpstr>스레드간의 조정</vt:lpstr>
      <vt:lpstr>스레드간의 조정</vt:lpstr>
      <vt:lpstr>실습 5</vt:lpstr>
      <vt:lpstr>실습 5</vt:lpstr>
      <vt:lpstr>실습 5</vt:lpstr>
      <vt:lpstr>실습 6</vt:lpstr>
      <vt:lpstr>실습 6</vt:lpstr>
      <vt:lpstr>과제 주의사항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wyh</dc:creator>
  <cp:lastModifiedBy>wyh</cp:lastModifiedBy>
  <cp:revision>1222</cp:revision>
  <cp:lastPrinted>2019-09-04T03:50:08Z</cp:lastPrinted>
  <dcterms:created xsi:type="dcterms:W3CDTF">2019-07-23T08:10:25Z</dcterms:created>
  <dcterms:modified xsi:type="dcterms:W3CDTF">2019-12-02T01:34:26Z</dcterms:modified>
</cp:coreProperties>
</file>