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7" r:id="rId11"/>
    <p:sldId id="273" r:id="rId12"/>
    <p:sldId id="260" r:id="rId13"/>
    <p:sldId id="259" r:id="rId14"/>
    <p:sldId id="261" r:id="rId15"/>
    <p:sldId id="262" r:id="rId16"/>
    <p:sldId id="275" r:id="rId17"/>
    <p:sldId id="276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CA369-7A83-435B-9604-3BCA7E3601C8}" type="datetimeFigureOut">
              <a:rPr lang="ko-KR" altLang="en-US" smtClean="0"/>
              <a:pPr/>
              <a:t>2019-10-02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5377-34ED-42F7-BEC7-553D1B0B4C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9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65377-34ED-42F7-BEC7-553D1B0B4CC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65377-34ED-42F7-BEC7-553D1B0B4CC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8F6A5-690F-5944-B509-8D612F3BF61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9A67-CA84-43C9-AA13-344C38F1C331}" type="datetimeFigureOut">
              <a:rPr lang="ko-KR" altLang="en-US" smtClean="0"/>
              <a:pPr/>
              <a:t>2019-10-02</a:t>
            </a:fld>
            <a:endParaRPr lang="ko-KR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0C9CE99-8ECA-453C-B5E6-C5D510B21D5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9A67-CA84-43C9-AA13-344C38F1C331}" type="datetimeFigureOut">
              <a:rPr lang="ko-KR" altLang="en-US" smtClean="0"/>
              <a:pPr/>
              <a:t>2019-10-02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CE99-8ECA-453C-B5E6-C5D510B21D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9A67-CA84-43C9-AA13-344C38F1C331}" type="datetimeFigureOut">
              <a:rPr lang="ko-KR" altLang="en-US" smtClean="0"/>
              <a:pPr/>
              <a:t>2019-10-02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CE99-8ECA-453C-B5E6-C5D510B21D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9A67-CA84-43C9-AA13-344C38F1C331}" type="datetimeFigureOut">
              <a:rPr lang="ko-KR" altLang="en-US" smtClean="0"/>
              <a:pPr/>
              <a:t>2019-10-02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CE99-8ECA-453C-B5E6-C5D510B21D5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9A67-CA84-43C9-AA13-344C38F1C331}" type="datetimeFigureOut">
              <a:rPr lang="ko-KR" altLang="en-US" smtClean="0"/>
              <a:pPr/>
              <a:t>2019-10-02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0C9CE99-8ECA-453C-B5E6-C5D510B21D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9A67-CA84-43C9-AA13-344C38F1C331}" type="datetimeFigureOut">
              <a:rPr lang="ko-KR" altLang="en-US" smtClean="0"/>
              <a:pPr/>
              <a:t>2019-10-02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CE99-8ECA-453C-B5E6-C5D510B21D5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9A67-CA84-43C9-AA13-344C38F1C331}" type="datetimeFigureOut">
              <a:rPr lang="ko-KR" altLang="en-US" smtClean="0"/>
              <a:pPr/>
              <a:t>2019-10-02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CE99-8ECA-453C-B5E6-C5D510B21D5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9A67-CA84-43C9-AA13-344C38F1C331}" type="datetimeFigureOut">
              <a:rPr lang="ko-KR" altLang="en-US" smtClean="0"/>
              <a:pPr/>
              <a:t>2019-10-02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CE99-8ECA-453C-B5E6-C5D510B21D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9A67-CA84-43C9-AA13-344C38F1C331}" type="datetimeFigureOut">
              <a:rPr lang="ko-KR" altLang="en-US" smtClean="0"/>
              <a:pPr/>
              <a:t>2019-10-02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CE99-8ECA-453C-B5E6-C5D510B21D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9A67-CA84-43C9-AA13-344C38F1C331}" type="datetimeFigureOut">
              <a:rPr lang="ko-KR" altLang="en-US" smtClean="0"/>
              <a:pPr/>
              <a:t>2019-10-02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CE99-8ECA-453C-B5E6-C5D510B21D5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9A67-CA84-43C9-AA13-344C38F1C331}" type="datetimeFigureOut">
              <a:rPr lang="ko-KR" altLang="en-US" smtClean="0"/>
              <a:pPr/>
              <a:t>2019-10-02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0C9CE99-8ECA-453C-B5E6-C5D510B21D5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4F9A67-CA84-43C9-AA13-344C38F1C331}" type="datetimeFigureOut">
              <a:rPr lang="ko-KR" altLang="en-US" smtClean="0"/>
              <a:pPr/>
              <a:t>2019-10-02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0C9CE99-8ECA-453C-B5E6-C5D510B21D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nativeflutes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College English 4</a:t>
            </a:r>
            <a:endParaRPr lang="ko-KR" altLang="en-US" sz="3200" b="1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232248"/>
          </a:xfrm>
        </p:spPr>
        <p:txBody>
          <a:bodyPr>
            <a:normAutofit/>
          </a:bodyPr>
          <a:lstStyle/>
          <a:p>
            <a:r>
              <a:rPr lang="en-US" altLang="ko-KR" sz="5400" b="1" dirty="0" smtClean="0">
                <a:latin typeface="+mn-lt"/>
              </a:rPr>
              <a:t>Effective Email Writing</a:t>
            </a:r>
            <a:endParaRPr lang="ko-KR" altLang="en-US" sz="5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Attachments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Include details of any attachments you include. For example: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i="1" dirty="0" smtClean="0"/>
              <a:t>I have a question about the homework. The paragraph writing handout for the homework 1(attached), says that we should submit it by Friday. However, this is different to the information on the website.</a:t>
            </a:r>
          </a:p>
          <a:p>
            <a:pPr marL="0" indent="0">
              <a:buNone/>
            </a:pPr>
            <a:endParaRPr lang="en-US" altLang="ko-KR" i="1" dirty="0"/>
          </a:p>
          <a:p>
            <a:pPr marL="0" indent="0">
              <a:buNone/>
            </a:pPr>
            <a:r>
              <a:rPr lang="en-US" altLang="ko-KR" i="1" dirty="0" smtClean="0"/>
              <a:t>I have attached the following handouts:</a:t>
            </a:r>
          </a:p>
          <a:p>
            <a:pPr>
              <a:buFontTx/>
              <a:buChar char="-"/>
            </a:pPr>
            <a:r>
              <a:rPr lang="en-US" altLang="ko-KR" i="1" dirty="0" smtClean="0"/>
              <a:t>No smoking presentation PPT </a:t>
            </a:r>
          </a:p>
          <a:p>
            <a:pPr>
              <a:buFontTx/>
              <a:buChar char="-"/>
            </a:pPr>
            <a:r>
              <a:rPr lang="en-US" altLang="ko-KR" i="1" dirty="0" smtClean="0"/>
              <a:t>No smoking presentation script</a:t>
            </a:r>
          </a:p>
          <a:p>
            <a:pPr>
              <a:buFontTx/>
              <a:buChar char="-"/>
            </a:pPr>
            <a:r>
              <a:rPr lang="en-US" altLang="ko-KR" i="1" dirty="0" smtClean="0"/>
              <a:t>No smoking poster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64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8"/>
            <a:ext cx="8945696" cy="1116042"/>
          </a:xfrm>
        </p:spPr>
        <p:txBody>
          <a:bodyPr/>
          <a:lstStyle/>
          <a:p>
            <a:r>
              <a:rPr lang="en-US" sz="4800" b="1" dirty="0" smtClean="0">
                <a:latin typeface="+mn-lt"/>
              </a:rPr>
              <a:t>    </a:t>
            </a:r>
            <a:r>
              <a:rPr lang="en-US" sz="4400" b="1" dirty="0" smtClean="0">
                <a:latin typeface="+mn-lt"/>
              </a:rPr>
              <a:t>Valediction</a:t>
            </a:r>
            <a:endParaRPr lang="en-US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340769"/>
            <a:ext cx="8488496" cy="468051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For the last lines of your e-mail, it is a good idea to say ‘thank you’ to show your appreciation for the </a:t>
            </a:r>
            <a:r>
              <a:rPr lang="en-US" sz="2800" dirty="0" err="1" smtClean="0"/>
              <a:t>the</a:t>
            </a:r>
            <a:r>
              <a:rPr lang="en-US" sz="2800" dirty="0" smtClean="0"/>
              <a:t> time the professor takes to read and respond to your e-mail.  </a:t>
            </a:r>
          </a:p>
          <a:p>
            <a:pPr>
              <a:buNone/>
            </a:pPr>
            <a:r>
              <a:rPr lang="en-US" sz="3200" i="1" dirty="0" smtClean="0"/>
              <a:t>   </a:t>
            </a:r>
            <a:r>
              <a:rPr lang="en-US" sz="2400" b="1" dirty="0" smtClean="0"/>
              <a:t>Thank you for your time. I look forward to hearing from you.</a:t>
            </a:r>
          </a:p>
          <a:p>
            <a:r>
              <a:rPr lang="en-US" sz="2800" dirty="0" smtClean="0"/>
              <a:t>This is followed on the next line by a word or phrase called the </a:t>
            </a:r>
            <a:r>
              <a:rPr lang="en-US" sz="2800" u="sng" dirty="0" smtClean="0"/>
              <a:t>valediction</a:t>
            </a:r>
            <a:r>
              <a:rPr lang="en-US" sz="2800" dirty="0" smtClean="0"/>
              <a:t>, which is the closing of the e-mail. Always put a comma after the valediction. Here are some examples:</a:t>
            </a:r>
            <a:endParaRPr lang="en-US" sz="3600" dirty="0" smtClean="0"/>
          </a:p>
          <a:p>
            <a:pPr>
              <a:buNone/>
            </a:pPr>
            <a:r>
              <a:rPr lang="en-US" sz="3200" i="1" dirty="0" smtClean="0"/>
              <a:t>   </a:t>
            </a:r>
            <a:r>
              <a:rPr lang="en-US" sz="2400" b="1" dirty="0" smtClean="0"/>
              <a:t>All the best,     Regards,     Warm regards,     Warmly,     Sincerely,</a:t>
            </a:r>
            <a:endParaRPr lang="en-US" sz="3200" b="1" dirty="0" smtClean="0"/>
          </a:p>
          <a:p>
            <a:pPr>
              <a:buNone/>
            </a:pPr>
            <a:endParaRPr lang="en-US" sz="800" dirty="0" smtClean="0"/>
          </a:p>
          <a:p>
            <a:r>
              <a:rPr lang="en-US" sz="2800" dirty="0" smtClean="0"/>
              <a:t>Write your name under the valediction.</a:t>
            </a:r>
          </a:p>
          <a:p>
            <a:pPr>
              <a:buNone/>
            </a:pPr>
            <a:endParaRPr lang="en-US" sz="900" dirty="0" smtClean="0"/>
          </a:p>
          <a:p>
            <a:r>
              <a:rPr lang="en-US" sz="2800" dirty="0" smtClean="0"/>
              <a:t>Add your contact information under your name.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altLang="ko-KR" sz="4400" b="1" dirty="0" smtClean="0">
                <a:latin typeface="+mn-lt"/>
              </a:rPr>
              <a:t>E-mail Vocabulary</a:t>
            </a:r>
            <a:endParaRPr lang="ko-KR" altLang="en-US" sz="4400" b="1" dirty="0">
              <a:latin typeface="+mn-lt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91680" y="1052736"/>
            <a:ext cx="6684117" cy="5403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788024" y="2060848"/>
            <a:ext cx="144016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Subject Line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419872" y="2420888"/>
            <a:ext cx="83991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Greeting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429000"/>
            <a:ext cx="147495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Body/Content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627784" y="4581128"/>
            <a:ext cx="120430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Valediction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51520" y="5661248"/>
            <a:ext cx="1439363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Sender’s contact </a:t>
            </a:r>
          </a:p>
          <a:p>
            <a:r>
              <a:rPr lang="en-US" altLang="ko-KR" sz="1600" dirty="0" smtClean="0"/>
              <a:t>information</a:t>
            </a:r>
            <a:endParaRPr lang="ko-KR" altLang="en-US" sz="1600" dirty="0"/>
          </a:p>
        </p:txBody>
      </p:sp>
      <p:sp>
        <p:nvSpPr>
          <p:cNvPr id="22" name="왼쪽 중괄호 21"/>
          <p:cNvSpPr/>
          <p:nvPr/>
        </p:nvSpPr>
        <p:spPr>
          <a:xfrm>
            <a:off x="1763688" y="2852936"/>
            <a:ext cx="72008" cy="1512168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왼쪽 중괄호 36"/>
          <p:cNvSpPr/>
          <p:nvPr/>
        </p:nvSpPr>
        <p:spPr>
          <a:xfrm>
            <a:off x="1763688" y="5517232"/>
            <a:ext cx="45719" cy="792088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6" grpId="0" animBg="1"/>
      <p:bldP spid="22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>
            <a:normAutofit/>
          </a:bodyPr>
          <a:lstStyle/>
          <a:p>
            <a:r>
              <a:rPr lang="en-US" altLang="ko-KR" sz="4800" b="1" dirty="0" smtClean="0">
                <a:latin typeface="+mn-lt"/>
              </a:rPr>
              <a:t>   </a:t>
            </a:r>
            <a:r>
              <a:rPr lang="en-US" altLang="ko-KR" sz="4400" b="1" dirty="0" smtClean="0">
                <a:latin typeface="+mn-lt"/>
              </a:rPr>
              <a:t>The Bad &amp; The Good</a:t>
            </a:r>
            <a:endParaRPr lang="ko-KR" altLang="en-US" sz="4400" b="1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1268760"/>
            <a:ext cx="3816424" cy="511256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2900" dirty="0" smtClean="0"/>
              <a:t>Hi teacher!!!!!! </a:t>
            </a:r>
            <a:r>
              <a:rPr lang="en-US" altLang="ko-KR" sz="2900" dirty="0" smtClean="0">
                <a:sym typeface="Wingdings" pitchFamily="2" charset="2"/>
              </a:rPr>
              <a:t>:-) </a:t>
            </a:r>
            <a:r>
              <a:rPr lang="en-US" altLang="ko-KR" sz="2900" dirty="0" smtClean="0"/>
              <a:t>Sorry</a:t>
            </a:r>
            <a:r>
              <a:rPr lang="en-US" altLang="ko-KR" sz="2900" dirty="0"/>
              <a:t>,</a:t>
            </a:r>
          </a:p>
          <a:p>
            <a:pPr>
              <a:buNone/>
            </a:pPr>
            <a:endParaRPr lang="en-US" altLang="ko-KR" sz="2900" dirty="0"/>
          </a:p>
          <a:p>
            <a:pPr>
              <a:buNone/>
            </a:pPr>
            <a:r>
              <a:rPr lang="en-US" altLang="ko-KR" sz="2900" dirty="0" smtClean="0"/>
              <a:t>	As </a:t>
            </a:r>
            <a:r>
              <a:rPr lang="en-US" altLang="ko-KR" sz="2900" dirty="0"/>
              <a:t>New employment, </a:t>
            </a:r>
            <a:r>
              <a:rPr lang="en-US" altLang="ko-KR" sz="2900" dirty="0" smtClean="0"/>
              <a:t>I DONT HAVE VACATION!!!!!! :-( coz my boss is crazy</a:t>
            </a:r>
            <a:endParaRPr lang="en-US" altLang="ko-KR" sz="2900" dirty="0"/>
          </a:p>
          <a:p>
            <a:pPr>
              <a:buNone/>
            </a:pPr>
            <a:r>
              <a:rPr lang="en-US" altLang="ko-KR" sz="2900" dirty="0"/>
              <a:t/>
            </a:r>
            <a:br>
              <a:rPr lang="en-US" altLang="ko-KR" sz="2900" dirty="0"/>
            </a:br>
            <a:endParaRPr lang="en-US" altLang="ko-KR" sz="2900" dirty="0"/>
          </a:p>
          <a:p>
            <a:pPr>
              <a:buNone/>
            </a:pPr>
            <a:r>
              <a:rPr lang="en-US" altLang="ko-KR" sz="2900" dirty="0" smtClean="0"/>
              <a:t>	so</a:t>
            </a:r>
            <a:r>
              <a:rPr lang="en-US" altLang="ko-KR" sz="2900" dirty="0"/>
              <a:t>, I don't </a:t>
            </a:r>
            <a:r>
              <a:rPr lang="en-US" altLang="ko-KR" sz="2900" dirty="0" smtClean="0"/>
              <a:t>go </a:t>
            </a:r>
            <a:r>
              <a:rPr lang="en-US" altLang="ko-KR" sz="2900" dirty="0" err="1" smtClean="0"/>
              <a:t>uni</a:t>
            </a:r>
            <a:r>
              <a:rPr lang="en-US" altLang="ko-KR" sz="2900" dirty="0" smtClean="0"/>
              <a:t> 2017/12/9~12/13</a:t>
            </a:r>
            <a:r>
              <a:rPr lang="en-US" altLang="ko-KR" sz="2900" dirty="0"/>
              <a:t>. </a:t>
            </a:r>
            <a:r>
              <a:rPr lang="en-US" altLang="ko-KR" sz="2900" dirty="0" smtClean="0"/>
              <a:t>So I </a:t>
            </a:r>
            <a:r>
              <a:rPr lang="en-US" altLang="ko-KR" sz="2900" dirty="0" err="1" smtClean="0"/>
              <a:t>wanna</a:t>
            </a:r>
            <a:r>
              <a:rPr lang="en-US" altLang="ko-KR" sz="2900" dirty="0" smtClean="0"/>
              <a:t> take </a:t>
            </a:r>
            <a:r>
              <a:rPr lang="en-US" altLang="ko-KR" sz="2900" dirty="0"/>
              <a:t>exam </a:t>
            </a:r>
            <a:r>
              <a:rPr lang="en-US" altLang="ko-KR" sz="2900" b="1" dirty="0" smtClean="0"/>
              <a:t>2017/12/14. </a:t>
            </a:r>
            <a:r>
              <a:rPr lang="en-US" altLang="ko-KR" sz="2900" dirty="0" smtClean="0"/>
              <a:t>OK?</a:t>
            </a:r>
            <a:r>
              <a:rPr lang="en-US" altLang="ko-KR" sz="2900" dirty="0"/>
              <a:t/>
            </a:r>
            <a:br>
              <a:rPr lang="en-US" altLang="ko-KR" sz="2900" dirty="0"/>
            </a:br>
            <a:endParaRPr lang="en-US" altLang="ko-KR" sz="2900" dirty="0"/>
          </a:p>
          <a:p>
            <a:pPr>
              <a:buNone/>
            </a:pPr>
            <a:r>
              <a:rPr lang="en-US" altLang="ko-KR" sz="2900" dirty="0" smtClean="0"/>
              <a:t>	you understand?.</a:t>
            </a:r>
            <a:r>
              <a:rPr lang="en-US" altLang="ko-KR" sz="2900" dirty="0"/>
              <a:t> Please understand </a:t>
            </a:r>
            <a:r>
              <a:rPr lang="en-US" altLang="ko-KR" sz="2900" dirty="0" smtClean="0"/>
              <a:t>my situation</a:t>
            </a:r>
            <a:r>
              <a:rPr lang="en-US" altLang="ko-KR" sz="2900" dirty="0"/>
              <a:t>. T.T</a:t>
            </a:r>
          </a:p>
          <a:p>
            <a:pPr>
              <a:buNone/>
            </a:pPr>
            <a:r>
              <a:rPr lang="en-US" altLang="ko-KR" sz="2900" dirty="0"/>
              <a:t/>
            </a:r>
            <a:br>
              <a:rPr lang="en-US" altLang="ko-KR" sz="2900" dirty="0"/>
            </a:br>
            <a:endParaRPr lang="en-US" altLang="ko-KR" sz="2900" dirty="0"/>
          </a:p>
          <a:p>
            <a:pPr>
              <a:buNone/>
            </a:pPr>
            <a:r>
              <a:rPr lang="en-US" altLang="ko-KR" sz="2900" dirty="0" smtClean="0"/>
              <a:t>	BTW email </a:t>
            </a:r>
            <a:r>
              <a:rPr lang="en-US" altLang="ko-KR" sz="2900" dirty="0"/>
              <a:t>me your </a:t>
            </a:r>
            <a:r>
              <a:rPr lang="en-US" altLang="ko-KR" sz="2900" dirty="0" smtClean="0"/>
              <a:t>answer soon! I’m waiting your answer.</a:t>
            </a:r>
          </a:p>
          <a:p>
            <a:pPr>
              <a:buNone/>
            </a:pPr>
            <a:endParaRPr lang="en-US" altLang="ko-KR" sz="2900" dirty="0"/>
          </a:p>
          <a:p>
            <a:pPr>
              <a:buNone/>
            </a:pPr>
            <a:r>
              <a:rPr lang="en-US" altLang="ko-KR" sz="2900" dirty="0" smtClean="0"/>
              <a:t>	I go swimming now with my </a:t>
            </a:r>
            <a:r>
              <a:rPr lang="en-US" altLang="ko-KR" sz="2900" dirty="0" err="1" smtClean="0"/>
              <a:t>gf</a:t>
            </a:r>
            <a:r>
              <a:rPr lang="en-US" altLang="ko-KR" sz="2900" dirty="0" smtClean="0"/>
              <a:t>.</a:t>
            </a:r>
            <a:r>
              <a:rPr lang="en-US" altLang="ko-KR" sz="2900" dirty="0"/>
              <a:t/>
            </a:r>
            <a:br>
              <a:rPr lang="en-US" altLang="ko-KR" sz="2900" dirty="0"/>
            </a:br>
            <a:endParaRPr lang="en-US" altLang="ko-KR" sz="2900" dirty="0"/>
          </a:p>
          <a:p>
            <a:pPr>
              <a:buNone/>
            </a:pPr>
            <a:r>
              <a:rPr lang="en-US" altLang="ko-KR" sz="2900" dirty="0" smtClean="0"/>
              <a:t>	Have </a:t>
            </a:r>
            <a:r>
              <a:rPr lang="en-US" altLang="ko-KR" sz="2900" dirty="0"/>
              <a:t>a nice day!!!</a:t>
            </a: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499992" y="1268760"/>
            <a:ext cx="4248472" cy="511256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2900" dirty="0" smtClean="0"/>
              <a:t>Dear Mr. Ericson:</a:t>
            </a:r>
          </a:p>
          <a:p>
            <a:pPr>
              <a:buNone/>
            </a:pPr>
            <a:endParaRPr lang="en-US" altLang="ko-KR" sz="2900" dirty="0"/>
          </a:p>
          <a:p>
            <a:pPr>
              <a:buNone/>
            </a:pPr>
            <a:r>
              <a:rPr lang="en-US" altLang="ko-KR" sz="2900" dirty="0" smtClean="0"/>
              <a:t>	My name is Park Dong-</a:t>
            </a:r>
            <a:r>
              <a:rPr lang="en-US" altLang="ko-KR" sz="2900" dirty="0" err="1" smtClean="0"/>
              <a:t>hyun</a:t>
            </a:r>
            <a:r>
              <a:rPr lang="en-US" altLang="ko-KR" sz="2900" dirty="0" smtClean="0"/>
              <a:t>, and I am enrolled in your Monday morning 9:00 College English 3 class. </a:t>
            </a:r>
          </a:p>
          <a:p>
            <a:pPr>
              <a:buNone/>
            </a:pPr>
            <a:endParaRPr lang="en-US" altLang="ko-KR" sz="2900" dirty="0"/>
          </a:p>
          <a:p>
            <a:pPr>
              <a:buNone/>
            </a:pPr>
            <a:r>
              <a:rPr lang="en-US" altLang="ko-KR" sz="2900" dirty="0" smtClean="0"/>
              <a:t>	I have recently been hired by Samsung and am unable to attend your class from December 9 to 13. I have a few questions concerning my situation.</a:t>
            </a:r>
          </a:p>
          <a:p>
            <a:pPr>
              <a:buNone/>
            </a:pPr>
            <a:endParaRPr lang="en-US" altLang="ko-KR" sz="2900" dirty="0" smtClean="0"/>
          </a:p>
          <a:p>
            <a:pPr marL="514350" indent="-514350">
              <a:buNone/>
            </a:pPr>
            <a:r>
              <a:rPr lang="en-US" altLang="ko-KR" sz="2900" dirty="0" smtClean="0"/>
              <a:t>       1. Is it possible for me to take the exam on December 14?</a:t>
            </a:r>
          </a:p>
          <a:p>
            <a:pPr marL="514350" indent="-514350">
              <a:buNone/>
            </a:pPr>
            <a:r>
              <a:rPr lang="en-US" altLang="ko-KR" sz="2900" dirty="0" smtClean="0"/>
              <a:t>       2. Would you consider doing the exam through Skype?</a:t>
            </a:r>
          </a:p>
          <a:p>
            <a:pPr marL="514350" indent="-514350">
              <a:buNone/>
            </a:pPr>
            <a:r>
              <a:rPr lang="en-US" altLang="ko-KR" sz="2900" dirty="0" smtClean="0"/>
              <a:t>       3. Could I complete a written assignment in  place of the</a:t>
            </a:r>
          </a:p>
          <a:p>
            <a:pPr marL="514350" indent="-514350">
              <a:buNone/>
            </a:pPr>
            <a:r>
              <a:rPr lang="en-US" altLang="ko-KR" sz="2900" dirty="0" smtClean="0"/>
              <a:t>           speaking exam?</a:t>
            </a:r>
          </a:p>
          <a:p>
            <a:pPr>
              <a:buNone/>
            </a:pPr>
            <a:endParaRPr lang="en-US" altLang="ko-KR" sz="2900" dirty="0"/>
          </a:p>
          <a:p>
            <a:pPr>
              <a:buNone/>
            </a:pPr>
            <a:r>
              <a:rPr lang="en-US" altLang="ko-KR" sz="2900" dirty="0" smtClean="0"/>
              <a:t>	Thank you in advance for considering my request.</a:t>
            </a:r>
          </a:p>
          <a:p>
            <a:pPr>
              <a:buNone/>
            </a:pPr>
            <a:endParaRPr lang="en-US" altLang="ko-KR" sz="2900" dirty="0"/>
          </a:p>
          <a:p>
            <a:pPr>
              <a:buNone/>
            </a:pPr>
            <a:r>
              <a:rPr lang="en-US" altLang="ko-KR" sz="2900" dirty="0" smtClean="0"/>
              <a:t>	Best regards,</a:t>
            </a:r>
          </a:p>
          <a:p>
            <a:pPr>
              <a:buNone/>
            </a:pPr>
            <a:endParaRPr lang="en-US" altLang="ko-KR" sz="2900" dirty="0"/>
          </a:p>
          <a:p>
            <a:pPr>
              <a:buNone/>
            </a:pPr>
            <a:r>
              <a:rPr lang="en-US" altLang="ko-KR" sz="2900" dirty="0" smtClean="0"/>
              <a:t>	Park Dong-</a:t>
            </a:r>
            <a:r>
              <a:rPr lang="en-US" altLang="ko-KR" sz="2900" dirty="0" err="1" smtClean="0"/>
              <a:t>hyun</a:t>
            </a:r>
            <a:endParaRPr lang="ko-KR" altLang="en-US" sz="2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76672"/>
            <a:ext cx="4040188" cy="504056"/>
          </a:xfrm>
        </p:spPr>
        <p:txBody>
          <a:bodyPr/>
          <a:lstStyle/>
          <a:p>
            <a:r>
              <a:rPr lang="en-US" altLang="ko-KR" sz="4400" dirty="0" smtClean="0">
                <a:latin typeface="+mn-lt"/>
              </a:rPr>
              <a:t>Do</a:t>
            </a:r>
            <a:endParaRPr lang="ko-KR" altLang="en-US" sz="4400" dirty="0">
              <a:latin typeface="+mn-lt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3"/>
          </p:nvPr>
        </p:nvSpPr>
        <p:spPr>
          <a:xfrm>
            <a:off x="4645025" y="476672"/>
            <a:ext cx="4041775" cy="504056"/>
          </a:xfrm>
        </p:spPr>
        <p:txBody>
          <a:bodyPr/>
          <a:lstStyle/>
          <a:p>
            <a:r>
              <a:rPr lang="en-US" altLang="ko-KR" sz="4400" dirty="0" smtClean="0">
                <a:latin typeface="+mn-lt"/>
              </a:rPr>
              <a:t>Don’t</a:t>
            </a:r>
            <a:endParaRPr lang="ko-KR" altLang="en-US" sz="4400" dirty="0">
              <a:latin typeface="+mn-lt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544" y="980728"/>
            <a:ext cx="4040188" cy="561662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dirty="0" smtClean="0"/>
              <a:t>Use an informative subject line that states what the email is about.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 smtClean="0"/>
              <a:t>Write the most important information first.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 smtClean="0"/>
              <a:t>Use numbers and bullet points to make the message clear.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 smtClean="0"/>
              <a:t>Use simple grammar.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 smtClean="0"/>
              <a:t>Write short sentences.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 smtClean="0"/>
              <a:t>Use proper paragraph structure to keep the email clear and easy to understand.</a:t>
            </a:r>
            <a:endParaRPr lang="ko-KR" altLang="en-US" sz="2400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025" y="1052736"/>
            <a:ext cx="4247455" cy="5544616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3400" dirty="0" smtClean="0"/>
              <a:t>Write ‘hi’ or ‘hello’ in your subject line, or as a salutation.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3400" dirty="0" smtClean="0"/>
              <a:t>Write about irrelevant issues.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3400" dirty="0" smtClean="0"/>
              <a:t>Give confidential or personal information that you don’t want others to know.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3400" dirty="0" smtClean="0"/>
              <a:t>Use capital letters to write whole words.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3400" dirty="0" smtClean="0"/>
              <a:t>Use exclamation marks excessively.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3400" dirty="0" smtClean="0"/>
              <a:t>Use abbreviations like </a:t>
            </a:r>
            <a:r>
              <a:rPr lang="en-US" altLang="ko-KR" sz="3400" i="1" dirty="0" smtClean="0"/>
              <a:t>coz</a:t>
            </a:r>
            <a:r>
              <a:rPr lang="en-US" altLang="ko-KR" sz="3400" dirty="0" smtClean="0"/>
              <a:t> or </a:t>
            </a:r>
            <a:r>
              <a:rPr lang="en-US" altLang="ko-KR" sz="3400" i="1" dirty="0" err="1" smtClean="0"/>
              <a:t>uni</a:t>
            </a:r>
            <a:r>
              <a:rPr lang="en-US" altLang="ko-KR" sz="3400" dirty="0" smtClean="0"/>
              <a:t>, as these may not be understood.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3400" dirty="0" smtClean="0"/>
              <a:t>Use acronyms like </a:t>
            </a:r>
            <a:r>
              <a:rPr lang="en-US" altLang="ko-KR" sz="3400" i="1" dirty="0" smtClean="0"/>
              <a:t>BTW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3400" dirty="0" smtClean="0"/>
              <a:t>Use emoticons. They may be misunderstood and come across as immature.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63286404"/>
              </p:ext>
            </p:extLst>
          </p:nvPr>
        </p:nvGraphicFramePr>
        <p:xfrm>
          <a:off x="457200" y="404666"/>
          <a:ext cx="8229600" cy="610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81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The Perfect E-mail: Seven</a:t>
                      </a:r>
                      <a:r>
                        <a:rPr lang="en-US" altLang="ko-KR" sz="2000" baseline="0" dirty="0" smtClean="0"/>
                        <a:t> Rules to Write By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537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None/>
                      </a:pPr>
                      <a:r>
                        <a:rPr lang="en-US" altLang="ko-KR" sz="2000" dirty="0" smtClean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Ideas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dirty="0" smtClean="0"/>
                        <a:t> Clearly stated reason for writing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dirty="0" smtClean="0"/>
                        <a:t> The message talks directly to the receiver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dirty="0" smtClean="0"/>
                        <a:t> Answers all questions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537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None/>
                      </a:pPr>
                      <a:r>
                        <a:rPr lang="en-US" altLang="ko-KR" sz="2000" baseline="0" dirty="0" smtClean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Organization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dirty="0" smtClean="0"/>
                        <a:t> Salutation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dirty="0" smtClean="0"/>
                        <a:t> Ideas in body presented in a logical order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dirty="0" smtClean="0"/>
                        <a:t> Closing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576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None/>
                      </a:pPr>
                      <a:r>
                        <a:rPr lang="en-US" altLang="ko-KR" sz="2000" dirty="0" smtClean="0"/>
                        <a:t>3.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Voice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dirty="0" smtClean="0"/>
                        <a:t> Clear tone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dirty="0" smtClean="0"/>
                        <a:t> Polite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576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None/>
                      </a:pPr>
                      <a:r>
                        <a:rPr lang="en-US" altLang="ko-KR" sz="2000" dirty="0" smtClean="0"/>
                        <a:t>4.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Word Choice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dirty="0" smtClean="0"/>
                        <a:t> Business etiquette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dirty="0" smtClean="0"/>
                        <a:t> Plain English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576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None/>
                      </a:pPr>
                      <a:r>
                        <a:rPr lang="en-US" altLang="ko-KR" sz="2000" dirty="0" smtClean="0"/>
                        <a:t>5.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Sentence Fluency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Maximum 20 words per sentence.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dirty="0" smtClean="0"/>
                        <a:t> Don’t repeat sentences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6537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None/>
                      </a:pPr>
                      <a:r>
                        <a:rPr lang="en-US" altLang="ko-KR" sz="2000" dirty="0" smtClean="0"/>
                        <a:t>6.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Conventions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dirty="0" smtClean="0"/>
                        <a:t> Correct grammar and spelling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dirty="0" smtClean="0"/>
                        <a:t> Correct capitalization and punctuation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dirty="0" smtClean="0"/>
                        <a:t> No emoticons or funny symbols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6537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None/>
                      </a:pPr>
                      <a:r>
                        <a:rPr lang="en-US" altLang="ko-KR" sz="2000" dirty="0" smtClean="0"/>
                        <a:t>7.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Presentation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dirty="0" smtClean="0"/>
                        <a:t> Completed fields (e.g. subject line)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dirty="0" smtClean="0"/>
                        <a:t> Good line spacing; use short paragraphs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dirty="0" smtClean="0"/>
                        <a:t> Easy to scan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8"/>
            <a:ext cx="8956712" cy="104403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Email Project</a:t>
            </a:r>
            <a:endParaRPr lang="en-US" sz="4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340769"/>
            <a:ext cx="8784976" cy="39604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Write a formal email to your teacher and ask him or her about some important information you would like to know.                </a:t>
            </a:r>
            <a:r>
              <a:rPr lang="en-US" sz="2800" dirty="0" smtClean="0">
                <a:hlinkClick r:id="rId3"/>
              </a:rPr>
              <a:t>keithathallym@gmail.com</a:t>
            </a:r>
            <a:endParaRPr lang="en-US" sz="2800" dirty="0" smtClean="0"/>
          </a:p>
          <a:p>
            <a:pPr>
              <a:buNone/>
            </a:pPr>
            <a:endParaRPr lang="en-US" sz="800" dirty="0" smtClean="0"/>
          </a:p>
          <a:p>
            <a:r>
              <a:rPr lang="en-US" sz="2800" dirty="0" smtClean="0"/>
              <a:t>Follow the correct e-mail format you learned in this class.</a:t>
            </a:r>
          </a:p>
          <a:p>
            <a:pPr>
              <a:buNone/>
            </a:pPr>
            <a:r>
              <a:rPr lang="en-US" sz="800" dirty="0" smtClean="0"/>
              <a:t> </a:t>
            </a:r>
          </a:p>
          <a:p>
            <a:r>
              <a:rPr lang="en-US" sz="2800" dirty="0" smtClean="0"/>
              <a:t>Use the proper tone and register when composing your e-mail.</a:t>
            </a:r>
          </a:p>
          <a:p>
            <a:pPr>
              <a:buNone/>
            </a:pPr>
            <a:endParaRPr lang="en-US" sz="800" dirty="0" smtClean="0"/>
          </a:p>
          <a:p>
            <a:r>
              <a:rPr lang="en-US" sz="2800" dirty="0" smtClean="0"/>
              <a:t>Your e-mail should include 3 paragraphs. The body should be between 100 and 150 words long.</a:t>
            </a:r>
          </a:p>
          <a:p>
            <a:r>
              <a:rPr lang="en-US" sz="2800" dirty="0" smtClean="0"/>
              <a:t>It should include some form of attachment.</a:t>
            </a:r>
          </a:p>
          <a:p>
            <a:pPr>
              <a:buNone/>
            </a:pPr>
            <a:endParaRPr lang="en-US" sz="800" dirty="0" smtClean="0"/>
          </a:p>
          <a:p>
            <a:r>
              <a:rPr lang="en-US" sz="2800" dirty="0" smtClean="0"/>
              <a:t>E-mail subject line: </a:t>
            </a:r>
            <a:r>
              <a:rPr lang="en-US" sz="2800" b="1" dirty="0" smtClean="0"/>
              <a:t>CE4 (05) Park </a:t>
            </a:r>
            <a:r>
              <a:rPr lang="en-US" sz="2800" b="1" dirty="0" err="1" smtClean="0"/>
              <a:t>Ji-hyun</a:t>
            </a:r>
            <a:r>
              <a:rPr lang="en-US" sz="2800" b="1" dirty="0" smtClean="0"/>
              <a:t> </a:t>
            </a:r>
            <a:r>
              <a:rPr lang="en-US" sz="2800" b="1" smtClean="0"/>
              <a:t>Email Project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261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4664"/>
            <a:ext cx="7772400" cy="1012974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latin typeface="+mn-lt"/>
              </a:rPr>
              <a:t>Formal E-mail Example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836712"/>
            <a:ext cx="8136904" cy="5760640"/>
          </a:xfrm>
        </p:spPr>
        <p:txBody>
          <a:bodyPr>
            <a:normAutofit fontScale="25000" lnSpcReduction="20000"/>
          </a:bodyPr>
          <a:lstStyle/>
          <a:p>
            <a:pPr latinLnBrk="1">
              <a:buNone/>
            </a:pPr>
            <a:r>
              <a:rPr lang="en-US" sz="5600" dirty="0" smtClean="0"/>
              <a:t>To: richericson@hallym.ac.kr</a:t>
            </a:r>
          </a:p>
          <a:p>
            <a:pPr latinLnBrk="1">
              <a:buNone/>
            </a:pPr>
            <a:endParaRPr lang="en-US" sz="2400" dirty="0" smtClean="0"/>
          </a:p>
          <a:p>
            <a:pPr latinLnBrk="1">
              <a:buNone/>
            </a:pPr>
            <a:r>
              <a:rPr lang="en-US" sz="5600" dirty="0" smtClean="0"/>
              <a:t>Subject: Request for Alternate Exam Date</a:t>
            </a:r>
          </a:p>
          <a:p>
            <a:pPr latinLnBrk="1">
              <a:buNone/>
            </a:pPr>
            <a:r>
              <a:rPr lang="en-US" sz="2400" dirty="0" smtClean="0"/>
              <a:t> </a:t>
            </a:r>
          </a:p>
          <a:p>
            <a:pPr latinLnBrk="1">
              <a:buNone/>
            </a:pPr>
            <a:r>
              <a:rPr lang="en-US" sz="5600" dirty="0" smtClean="0"/>
              <a:t>Dear Dr. Ericson:</a:t>
            </a:r>
          </a:p>
          <a:p>
            <a:pPr latinLnBrk="1">
              <a:buNone/>
            </a:pPr>
            <a:endParaRPr lang="en-US" sz="2400" dirty="0" smtClean="0"/>
          </a:p>
          <a:p>
            <a:pPr latinLnBrk="1">
              <a:buNone/>
            </a:pPr>
            <a:r>
              <a:rPr lang="en-US" sz="5600" dirty="0" smtClean="0"/>
              <a:t>My name is Park Dong-</a:t>
            </a:r>
            <a:r>
              <a:rPr lang="en-US" sz="5600" dirty="0" err="1" smtClean="0"/>
              <a:t>hyun</a:t>
            </a:r>
            <a:r>
              <a:rPr lang="en-US" sz="5600" dirty="0" smtClean="0"/>
              <a:t>, and I am enrolled in your Monday morning 9:00 College English 3 class.</a:t>
            </a:r>
            <a:r>
              <a:rPr lang="en-US" sz="4400" dirty="0" smtClean="0"/>
              <a:t>  </a:t>
            </a:r>
          </a:p>
          <a:p>
            <a:pPr latinLnBrk="1">
              <a:buNone/>
            </a:pPr>
            <a:endParaRPr lang="en-US" sz="2400" dirty="0" smtClean="0"/>
          </a:p>
          <a:p>
            <a:pPr latinLnBrk="1">
              <a:buNone/>
            </a:pPr>
            <a:r>
              <a:rPr lang="en-US" sz="5600" dirty="0" smtClean="0"/>
              <a:t>I have recently been hired by Samsung and am unable to attend your class from December 9 to 13. I have a few questions               </a:t>
            </a:r>
          </a:p>
          <a:p>
            <a:pPr latinLnBrk="1">
              <a:buNone/>
            </a:pPr>
            <a:r>
              <a:rPr lang="en-US" sz="5600" dirty="0" smtClean="0"/>
              <a:t>concerning my situation.</a:t>
            </a:r>
            <a:r>
              <a:rPr lang="en-US" sz="4400" dirty="0" smtClean="0"/>
              <a:t> </a:t>
            </a:r>
          </a:p>
          <a:p>
            <a:pPr latinLnBrk="1">
              <a:buNone/>
            </a:pPr>
            <a:endParaRPr lang="en-US" sz="2400" dirty="0" smtClean="0"/>
          </a:p>
          <a:p>
            <a:pPr latinLnBrk="1">
              <a:buNone/>
            </a:pPr>
            <a:r>
              <a:rPr lang="en-US" sz="5600" dirty="0" smtClean="0"/>
              <a:t>1. Is it possible for me to take the exam on December 14?</a:t>
            </a:r>
          </a:p>
          <a:p>
            <a:pPr latinLnBrk="1">
              <a:buNone/>
            </a:pPr>
            <a:r>
              <a:rPr lang="en-US" sz="5600" dirty="0" smtClean="0"/>
              <a:t>2. Would you consider doing the exam through Skype?</a:t>
            </a:r>
          </a:p>
          <a:p>
            <a:pPr latinLnBrk="1">
              <a:buNone/>
            </a:pPr>
            <a:r>
              <a:rPr lang="en-US" sz="5600" dirty="0" smtClean="0"/>
              <a:t>3. Could I complete a written assignment in place of the speaking exam?</a:t>
            </a:r>
            <a:endParaRPr lang="en-US" sz="4400" dirty="0" smtClean="0"/>
          </a:p>
          <a:p>
            <a:pPr latinLnBrk="1">
              <a:buNone/>
            </a:pPr>
            <a:endParaRPr lang="en-US" sz="2400" dirty="0" smtClean="0"/>
          </a:p>
          <a:p>
            <a:pPr latinLnBrk="1">
              <a:buNone/>
            </a:pPr>
            <a:r>
              <a:rPr lang="en-US" sz="5600" dirty="0" smtClean="0"/>
              <a:t>Thank you in advance for considering my request. I look forward to hearing from you soon.</a:t>
            </a:r>
          </a:p>
          <a:p>
            <a:pPr latinLnBrk="1">
              <a:buNone/>
            </a:pPr>
            <a:endParaRPr lang="en-US" sz="2400" dirty="0" smtClean="0"/>
          </a:p>
          <a:p>
            <a:pPr latinLnBrk="1">
              <a:buNone/>
            </a:pPr>
            <a:r>
              <a:rPr lang="en-US" sz="5600" dirty="0" smtClean="0"/>
              <a:t>Best regards,</a:t>
            </a:r>
          </a:p>
          <a:p>
            <a:pPr latinLnBrk="1">
              <a:buNone/>
            </a:pPr>
            <a:r>
              <a:rPr lang="en-US" sz="2400" dirty="0" smtClean="0"/>
              <a:t> </a:t>
            </a:r>
          </a:p>
          <a:p>
            <a:pPr latinLnBrk="1">
              <a:buNone/>
            </a:pPr>
            <a:r>
              <a:rPr lang="en-US" sz="5600" dirty="0" smtClean="0"/>
              <a:t>Park Dong-</a:t>
            </a:r>
            <a:r>
              <a:rPr lang="en-US" sz="5600" dirty="0" err="1" smtClean="0"/>
              <a:t>hyun</a:t>
            </a:r>
            <a:r>
              <a:rPr lang="en-US" sz="5600" dirty="0" smtClean="0"/>
              <a:t> </a:t>
            </a:r>
          </a:p>
          <a:p>
            <a:pPr latinLnBrk="1">
              <a:buNone/>
            </a:pPr>
            <a:r>
              <a:rPr lang="en-US" sz="2400" dirty="0" smtClean="0"/>
              <a:t> </a:t>
            </a:r>
          </a:p>
          <a:p>
            <a:pPr latinLnBrk="1">
              <a:buNone/>
            </a:pPr>
            <a:r>
              <a:rPr lang="en-US" sz="5600" dirty="0" smtClean="0"/>
              <a:t>Park Dong-</a:t>
            </a:r>
            <a:r>
              <a:rPr lang="en-US" sz="5600" dirty="0" err="1" smtClean="0"/>
              <a:t>hyun</a:t>
            </a:r>
            <a:endParaRPr lang="en-US" sz="5600" dirty="0" smtClean="0"/>
          </a:p>
          <a:p>
            <a:pPr latinLnBrk="1">
              <a:buNone/>
            </a:pPr>
            <a:r>
              <a:rPr lang="en-US" sz="5600" dirty="0" smtClean="0"/>
              <a:t>107-605 Lovely Apartments</a:t>
            </a:r>
          </a:p>
          <a:p>
            <a:pPr latinLnBrk="1">
              <a:buNone/>
            </a:pPr>
            <a:r>
              <a:rPr lang="en-US" sz="5600" dirty="0" smtClean="0"/>
              <a:t>Unreal-dong, Chuncheon 24567</a:t>
            </a:r>
          </a:p>
          <a:p>
            <a:pPr latinLnBrk="1">
              <a:buNone/>
            </a:pPr>
            <a:r>
              <a:rPr lang="en-US" sz="5600" dirty="0" smtClean="0"/>
              <a:t>Phone: 010-555-5678</a:t>
            </a:r>
          </a:p>
          <a:p>
            <a:pPr latinLnBrk="1">
              <a:buNone/>
            </a:pPr>
            <a:r>
              <a:rPr lang="en-US" sz="5600" dirty="0" smtClean="0"/>
              <a:t>Email: parkranger@tmail.com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76456" cy="922114"/>
          </a:xfrm>
        </p:spPr>
        <p:txBody>
          <a:bodyPr>
            <a:normAutofit/>
          </a:bodyPr>
          <a:lstStyle/>
          <a:p>
            <a:r>
              <a:rPr lang="en-US" altLang="ko-KR" sz="4400" b="1" dirty="0" smtClean="0">
                <a:latin typeface="+mn-lt"/>
              </a:rPr>
              <a:t>Objectives</a:t>
            </a:r>
            <a:endParaRPr lang="ko-KR" altLang="en-US" sz="4400" b="1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To familiarize you with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vocabulary</a:t>
            </a:r>
            <a:r>
              <a:rPr lang="en-US" altLang="ko-KR" sz="2800" dirty="0" smtClean="0">
                <a:solidFill>
                  <a:srgbClr val="00B0F0"/>
                </a:solidFill>
              </a:rPr>
              <a:t> </a:t>
            </a:r>
            <a:r>
              <a:rPr lang="en-US" altLang="ko-KR" sz="2800" dirty="0" smtClean="0"/>
              <a:t>you will need to know when talking about emails</a:t>
            </a:r>
          </a:p>
          <a:p>
            <a:endParaRPr lang="en-US" altLang="ko-KR" sz="1600" dirty="0" smtClean="0"/>
          </a:p>
          <a:p>
            <a:r>
              <a:rPr lang="en-US" altLang="ko-KR" sz="2800" dirty="0" smtClean="0"/>
              <a:t>To provide you with </a:t>
            </a:r>
            <a:r>
              <a:rPr lang="en-US" altLang="ko-KR" sz="2800" b="1" dirty="0" smtClean="0">
                <a:solidFill>
                  <a:srgbClr val="00B0F0"/>
                </a:solidFill>
              </a:rPr>
              <a:t>models</a:t>
            </a:r>
            <a:r>
              <a:rPr lang="en-US" altLang="ko-KR" sz="2800" dirty="0" smtClean="0"/>
              <a:t> of what a well written email should look like</a:t>
            </a:r>
          </a:p>
          <a:p>
            <a:endParaRPr lang="en-US" altLang="ko-KR" sz="1600" dirty="0" smtClean="0"/>
          </a:p>
          <a:p>
            <a:r>
              <a:rPr lang="en-US" altLang="ko-KR" sz="2800" dirty="0" smtClean="0"/>
              <a:t>To make you aware of the differences between appropriate and inappropriate </a:t>
            </a:r>
            <a:r>
              <a:rPr lang="en-US" altLang="ko-KR" sz="2800" b="1" dirty="0" smtClean="0">
                <a:solidFill>
                  <a:srgbClr val="00B050"/>
                </a:solidFill>
              </a:rPr>
              <a:t>tone and register</a:t>
            </a:r>
            <a:endParaRPr lang="en-US" altLang="ko-KR" sz="2800" dirty="0" smtClean="0"/>
          </a:p>
          <a:p>
            <a:endParaRPr lang="en-US" altLang="ko-KR" sz="1600" dirty="0" smtClean="0"/>
          </a:p>
          <a:p>
            <a:r>
              <a:rPr lang="en-US" altLang="ko-KR" sz="2800" dirty="0" smtClean="0"/>
              <a:t>To review </a:t>
            </a:r>
            <a:r>
              <a:rPr lang="en-US" altLang="ko-KR" sz="2800" b="1" dirty="0" smtClean="0">
                <a:solidFill>
                  <a:srgbClr val="C00000"/>
                </a:solidFill>
              </a:rPr>
              <a:t>proper paragraph style</a:t>
            </a:r>
            <a:endParaRPr lang="en-US" altLang="ko-KR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8"/>
            <a:ext cx="8967730" cy="1116042"/>
          </a:xfrm>
        </p:spPr>
        <p:txBody>
          <a:bodyPr/>
          <a:lstStyle/>
          <a:p>
            <a:r>
              <a:rPr lang="en-US" sz="4800" b="1" dirty="0" smtClean="0">
                <a:latin typeface="+mn-lt"/>
              </a:rPr>
              <a:t>   </a:t>
            </a:r>
            <a:r>
              <a:rPr lang="en-US" sz="4400" b="1" dirty="0" smtClean="0">
                <a:latin typeface="+mn-lt"/>
              </a:rPr>
              <a:t> Subject</a:t>
            </a:r>
            <a:endParaRPr lang="en-US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340768"/>
            <a:ext cx="8496944" cy="47853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subject gives the point of your email.  It has the same function as a title.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2800" dirty="0" smtClean="0"/>
              <a:t>Be specific!</a:t>
            </a:r>
          </a:p>
          <a:p>
            <a:endParaRPr lang="en-US" sz="1600" dirty="0"/>
          </a:p>
          <a:p>
            <a:r>
              <a:rPr lang="en-US" sz="2800" dirty="0" smtClean="0"/>
              <a:t>When you receive further correspondence, the subject will become “Re:____________”. What does “Re:”mean? 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    Regarding</a:t>
            </a:r>
          </a:p>
          <a:p>
            <a:endParaRPr lang="en-US" sz="1600" dirty="0"/>
          </a:p>
          <a:p>
            <a:r>
              <a:rPr lang="en-US" sz="2800" dirty="0" smtClean="0"/>
              <a:t>DO NOT WRITE IN ALL CAPITAL LETTERS! </a:t>
            </a:r>
            <a:endParaRPr lang="en-US" sz="2800" dirty="0"/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297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8"/>
            <a:ext cx="8945696" cy="1116042"/>
          </a:xfrm>
        </p:spPr>
        <p:txBody>
          <a:bodyPr/>
          <a:lstStyle/>
          <a:p>
            <a:r>
              <a:rPr lang="en-US" sz="4800" b="1" dirty="0" smtClean="0">
                <a:latin typeface="+mn-lt"/>
              </a:rPr>
              <a:t>     </a:t>
            </a:r>
            <a:r>
              <a:rPr lang="en-US" sz="4400" b="1" dirty="0" smtClean="0">
                <a:latin typeface="+mn-lt"/>
              </a:rPr>
              <a:t>Greetings: Informal</a:t>
            </a:r>
            <a:endParaRPr lang="en-US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2800" dirty="0">
              <a:latin typeface="Century Gothic" pitchFamily="34" charset="0"/>
            </a:endParaRPr>
          </a:p>
          <a:p>
            <a:r>
              <a:rPr lang="en-US" sz="2800" dirty="0" smtClean="0"/>
              <a:t>Hey there!</a:t>
            </a:r>
          </a:p>
          <a:p>
            <a:endParaRPr lang="en-US" sz="1600" dirty="0" smtClean="0"/>
          </a:p>
          <a:p>
            <a:pPr>
              <a:buNone/>
            </a:pPr>
            <a:endParaRPr lang="en-US" sz="1600" dirty="0"/>
          </a:p>
          <a:p>
            <a:r>
              <a:rPr lang="en-US" sz="2800" dirty="0" smtClean="0"/>
              <a:t>Hello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2800" dirty="0" smtClean="0"/>
              <a:t>Hi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107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9036495" cy="9361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b="1" dirty="0" smtClean="0">
                <a:latin typeface="+mn-lt"/>
              </a:rPr>
              <a:t>    </a:t>
            </a:r>
            <a:r>
              <a:rPr lang="en-US" sz="4900" b="1" dirty="0" smtClean="0">
                <a:latin typeface="+mn-lt"/>
              </a:rPr>
              <a:t>Greetings: Semi-formal/Formal</a:t>
            </a:r>
            <a:r>
              <a:rPr lang="en-US" sz="4800" b="1" dirty="0" smtClean="0">
                <a:latin typeface="+mn-lt"/>
              </a:rPr>
              <a:t> </a:t>
            </a:r>
            <a:endParaRPr lang="en-US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r>
              <a:rPr lang="en-US" sz="2800" dirty="0" smtClean="0"/>
              <a:t>Dear _______________,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2800" dirty="0" smtClean="0"/>
              <a:t>Greetings,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2800" dirty="0" smtClean="0"/>
              <a:t>Good morning / afternoon,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6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8"/>
            <a:ext cx="8956712" cy="1116042"/>
          </a:xfrm>
        </p:spPr>
        <p:txBody>
          <a:bodyPr/>
          <a:lstStyle/>
          <a:p>
            <a:r>
              <a:rPr lang="en-US" sz="4800" b="1" dirty="0" smtClean="0">
                <a:latin typeface="+mn-lt"/>
              </a:rPr>
              <a:t>   </a:t>
            </a:r>
            <a:r>
              <a:rPr lang="en-US" sz="4400" b="1" dirty="0" smtClean="0">
                <a:latin typeface="+mn-lt"/>
              </a:rPr>
              <a:t>Body</a:t>
            </a:r>
            <a:endParaRPr lang="en-US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291264" cy="4572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body is your message. It begins with a </a:t>
            </a:r>
            <a:r>
              <a:rPr lang="en-US" sz="2800" u="sng" dirty="0" smtClean="0"/>
              <a:t>topic sentence</a:t>
            </a:r>
            <a:r>
              <a:rPr lang="en-US" sz="2800" dirty="0" smtClean="0"/>
              <a:t>. </a:t>
            </a:r>
          </a:p>
          <a:p>
            <a:pPr algn="just"/>
            <a:endParaRPr lang="en-US" sz="1600" dirty="0"/>
          </a:p>
          <a:p>
            <a:pPr algn="just"/>
            <a:r>
              <a:rPr lang="en-US" sz="2800" dirty="0" smtClean="0"/>
              <a:t>The topic sentence must be the first line of your e-mail. It tells the reader </a:t>
            </a:r>
            <a:r>
              <a:rPr lang="en-US" sz="2800" u="sng" dirty="0" smtClean="0"/>
              <a:t>who you are</a:t>
            </a:r>
            <a:r>
              <a:rPr lang="en-US" sz="2800" dirty="0" smtClean="0"/>
              <a:t> and </a:t>
            </a:r>
            <a:r>
              <a:rPr lang="en-US" sz="2800" u="sng" dirty="0" smtClean="0"/>
              <a:t>what your topic is</a:t>
            </a:r>
            <a:r>
              <a:rPr lang="en-US" sz="2800" dirty="0" smtClean="0"/>
              <a:t>.</a:t>
            </a:r>
          </a:p>
          <a:p>
            <a:pPr algn="just"/>
            <a:endParaRPr lang="en-US" sz="1600" dirty="0"/>
          </a:p>
          <a:p>
            <a:pPr algn="just"/>
            <a:r>
              <a:rPr lang="en-US" sz="2800" dirty="0" smtClean="0"/>
              <a:t>Here are some examples: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824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8"/>
            <a:ext cx="9000780" cy="1188050"/>
          </a:xfrm>
        </p:spPr>
        <p:txBody>
          <a:bodyPr/>
          <a:lstStyle/>
          <a:p>
            <a:r>
              <a:rPr lang="en-US" sz="4800" b="1" dirty="0" smtClean="0">
                <a:latin typeface="+mn-lt"/>
              </a:rPr>
              <a:t>    </a:t>
            </a:r>
            <a:r>
              <a:rPr lang="en-US" sz="4400" b="1" dirty="0" smtClean="0">
                <a:latin typeface="+mn-lt"/>
              </a:rPr>
              <a:t>Topic Sentences for E-mail</a:t>
            </a:r>
            <a:endParaRPr lang="en-US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640960" cy="4934773"/>
          </a:xfrm>
        </p:spPr>
        <p:txBody>
          <a:bodyPr>
            <a:noAutofit/>
          </a:bodyPr>
          <a:lstStyle/>
          <a:p>
            <a:r>
              <a:rPr lang="en-US" sz="2800" dirty="0" smtClean="0"/>
              <a:t>My name is Lee Ji-hye, a College English 4 student in class 05.  I missed class on Wednesday, and I would  like to request some materials.</a:t>
            </a:r>
          </a:p>
          <a:p>
            <a:endParaRPr lang="en-US" sz="1200" dirty="0"/>
          </a:p>
          <a:p>
            <a:r>
              <a:rPr lang="en-US" sz="2800" dirty="0" smtClean="0"/>
              <a:t>This is Park Dong-</a:t>
            </a:r>
            <a:r>
              <a:rPr lang="en-US" sz="2800" dirty="0" err="1" smtClean="0"/>
              <a:t>gyu</a:t>
            </a:r>
            <a:r>
              <a:rPr lang="en-US" sz="2800" dirty="0" smtClean="0"/>
              <a:t> from your Practical English class that meets on Tuesdays and Thursdays. I am writing to ask several questions about your lecture.</a:t>
            </a:r>
          </a:p>
          <a:p>
            <a:endParaRPr lang="en-US" sz="1200" dirty="0"/>
          </a:p>
          <a:p>
            <a:r>
              <a:rPr lang="en-US" sz="2800" dirty="0" smtClean="0"/>
              <a:t>I am </a:t>
            </a:r>
            <a:r>
              <a:rPr lang="en-US" sz="2800" dirty="0" err="1" smtClean="0"/>
              <a:t>Seo</a:t>
            </a:r>
            <a:r>
              <a:rPr lang="en-US" sz="2800" dirty="0" smtClean="0"/>
              <a:t> Ye-</a:t>
            </a:r>
            <a:r>
              <a:rPr lang="en-US" sz="2800" dirty="0" err="1" smtClean="0"/>
              <a:t>eun</a:t>
            </a:r>
            <a:r>
              <a:rPr lang="en-US" sz="2800" dirty="0" smtClean="0"/>
              <a:t> who attends your Fundamentals of Academic English class. I would like to discuss something that you mentioned in the lecture on effective email writing</a:t>
            </a:r>
            <a:r>
              <a:rPr lang="en-US" sz="2800" i="1" dirty="0" smtClean="0"/>
              <a:t> </a:t>
            </a:r>
            <a:r>
              <a:rPr lang="en-US" sz="2800" dirty="0" smtClean="0"/>
              <a:t>on Monday.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997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8"/>
            <a:ext cx="9000780" cy="1332066"/>
          </a:xfrm>
        </p:spPr>
        <p:txBody>
          <a:bodyPr/>
          <a:lstStyle/>
          <a:p>
            <a:r>
              <a:rPr lang="en-US" sz="4800" b="1" dirty="0" smtClean="0">
                <a:latin typeface="+mn-lt"/>
              </a:rPr>
              <a:t>    </a:t>
            </a:r>
            <a:r>
              <a:rPr lang="en-US" sz="4400" b="1" dirty="0" smtClean="0">
                <a:latin typeface="+mn-lt"/>
              </a:rPr>
              <a:t>Body Paragraph Sentences-1</a:t>
            </a:r>
            <a:endParaRPr lang="en-US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844824"/>
            <a:ext cx="8640960" cy="4471987"/>
          </a:xfrm>
        </p:spPr>
        <p:txBody>
          <a:bodyPr>
            <a:noAutofit/>
          </a:bodyPr>
          <a:lstStyle/>
          <a:p>
            <a:pPr algn="just"/>
            <a:r>
              <a:rPr lang="en-US" altLang="ko-KR" sz="2800" dirty="0" smtClean="0"/>
              <a:t>I am writing to discuss some problems that we are having in our team project.</a:t>
            </a:r>
          </a:p>
          <a:p>
            <a:pPr algn="just"/>
            <a:endParaRPr lang="en-US" altLang="ko-KR" sz="1600" dirty="0" smtClean="0"/>
          </a:p>
          <a:p>
            <a:pPr algn="just"/>
            <a:r>
              <a:rPr lang="en-US" altLang="ko-KR" sz="2800" dirty="0" smtClean="0"/>
              <a:t>I am writing to say I really enjoyed the lecture on Friday and was wondering if you have any additional resources on the future of global economics.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51997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8"/>
            <a:ext cx="9000780" cy="13716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+mn-lt"/>
              </a:rPr>
              <a:t>    Body Paragraph Sentences-2</a:t>
            </a:r>
            <a:endParaRPr lang="en-US" sz="4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844824"/>
            <a:ext cx="8640960" cy="4500562"/>
          </a:xfrm>
        </p:spPr>
        <p:txBody>
          <a:bodyPr>
            <a:noAutofit/>
          </a:bodyPr>
          <a:lstStyle/>
          <a:p>
            <a:pPr algn="just"/>
            <a:r>
              <a:rPr lang="en-US" altLang="ko-KR" sz="2800" dirty="0" smtClean="0"/>
              <a:t>I am having a hard time with my research question and am wondering if you could steer me in the right direction.</a:t>
            </a:r>
          </a:p>
          <a:p>
            <a:pPr algn="just"/>
            <a:endParaRPr lang="en-US" altLang="ko-KR" sz="1600" dirty="0" smtClean="0"/>
          </a:p>
          <a:p>
            <a:pPr algn="just"/>
            <a:r>
              <a:rPr lang="en-US" altLang="ko-KR" sz="2800" dirty="0" smtClean="0"/>
              <a:t>I apologize for missing class and my presentation on Wednesday.  Can I schedule an appointment and discuss what happened and what I can do?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51997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508</TotalTime>
  <Words>933</Words>
  <Application>Microsoft Office PowerPoint</Application>
  <PresentationFormat>화면 슬라이드 쇼(4:3)</PresentationFormat>
  <Paragraphs>199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맑은 고딕</vt:lpstr>
      <vt:lpstr>바탕</vt:lpstr>
      <vt:lpstr>Arial</vt:lpstr>
      <vt:lpstr>Century Gothic</vt:lpstr>
      <vt:lpstr>Franklin Gothic Book</vt:lpstr>
      <vt:lpstr>Perpetua</vt:lpstr>
      <vt:lpstr>Wingdings</vt:lpstr>
      <vt:lpstr>Wingdings 2</vt:lpstr>
      <vt:lpstr>Equity</vt:lpstr>
      <vt:lpstr>Effective Email Writing</vt:lpstr>
      <vt:lpstr>Objectives</vt:lpstr>
      <vt:lpstr>    Subject</vt:lpstr>
      <vt:lpstr>     Greetings: Informal</vt:lpstr>
      <vt:lpstr>    Greetings: Semi-formal/Formal </vt:lpstr>
      <vt:lpstr>   Body</vt:lpstr>
      <vt:lpstr>    Topic Sentences for E-mail</vt:lpstr>
      <vt:lpstr>    Body Paragraph Sentences-1</vt:lpstr>
      <vt:lpstr>    Body Paragraph Sentences-2</vt:lpstr>
      <vt:lpstr>Attachments</vt:lpstr>
      <vt:lpstr>    Valediction</vt:lpstr>
      <vt:lpstr>E-mail Vocabulary</vt:lpstr>
      <vt:lpstr>   The Bad &amp; The Good</vt:lpstr>
      <vt:lpstr>PowerPoint 프레젠테이션</vt:lpstr>
      <vt:lpstr>PowerPoint 프레젠테이션</vt:lpstr>
      <vt:lpstr>Email Project</vt:lpstr>
      <vt:lpstr>Formal E-mail 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Email Writing</dc:title>
  <dc:creator>TG</dc:creator>
  <cp:lastModifiedBy>14203</cp:lastModifiedBy>
  <cp:revision>57</cp:revision>
  <dcterms:created xsi:type="dcterms:W3CDTF">2012-09-10T15:57:10Z</dcterms:created>
  <dcterms:modified xsi:type="dcterms:W3CDTF">2019-10-02T07:03:49Z</dcterms:modified>
</cp:coreProperties>
</file>