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5" r:id="rId3"/>
    <p:sldId id="397" r:id="rId4"/>
    <p:sldId id="399" r:id="rId5"/>
    <p:sldId id="406" r:id="rId6"/>
    <p:sldId id="405" r:id="rId7"/>
    <p:sldId id="407" r:id="rId8"/>
    <p:sldId id="408" r:id="rId9"/>
  </p:sldIdLst>
  <p:sldSz cx="9906000" cy="6858000" type="A4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776" userDrawn="1">
          <p15:clr>
            <a:srgbClr val="A4A3A4"/>
          </p15:clr>
        </p15:guide>
        <p15:guide id="7" pos="5460" userDrawn="1">
          <p15:clr>
            <a:srgbClr val="A4A3A4"/>
          </p15:clr>
        </p15:guide>
        <p15:guide id="8" orient="horz" pos="2024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6239" userDrawn="1">
          <p15:clr>
            <a:srgbClr val="A4A3A4"/>
          </p15:clr>
        </p15:guide>
        <p15:guide id="13" pos="6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C86C8B-C6B6-9B34-30F6-B1C3452D278B}" name="이상우" initials="이" userId="S::sam2011@hallym.ac.kr::65fe0acf-b4e2-49c9-a2cf-67298e27813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6E6E6"/>
    <a:srgbClr val="0000FF"/>
    <a:srgbClr val="F1F1F1"/>
    <a:srgbClr val="FF9999"/>
    <a:srgbClr val="D0CECE"/>
    <a:srgbClr val="F68712"/>
    <a:srgbClr val="0F6FC6"/>
    <a:srgbClr val="5F1316"/>
    <a:srgbClr val="FD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090" autoAdjust="0"/>
  </p:normalViewPr>
  <p:slideViewPr>
    <p:cSldViewPr>
      <p:cViewPr varScale="1">
        <p:scale>
          <a:sx n="83" d="100"/>
          <a:sy n="83" d="100"/>
        </p:scale>
        <p:origin x="1752" y="77"/>
      </p:cViewPr>
      <p:guideLst>
        <p:guide pos="3120"/>
        <p:guide orient="horz" pos="164"/>
        <p:guide pos="776"/>
        <p:guide pos="5460"/>
        <p:guide orient="horz" pos="2024"/>
        <p:guide orient="horz"/>
        <p:guide pos="171"/>
        <p:guide/>
        <p:guide pos="6239"/>
        <p:guide pos="6069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2022-06-06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17:22:3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23 24575,'-4'0'0,"0"-7"0,-8-3 0,6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6763" y="849313"/>
            <a:ext cx="3313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6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Eui-Jik\Google 드라이브\개인\CIC LAB\lab_logo.jpg">
            <a:extLst>
              <a:ext uri="{FF2B5EF4-FFF2-40B4-BE49-F238E27FC236}">
                <a16:creationId xmlns:a16="http://schemas.microsoft.com/office/drawing/2014/main" id="{383CF2B4-BB44-4C3D-907A-EE080976E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2" t="6060" r="50810" b="8948"/>
          <a:stretch/>
        </p:blipFill>
        <p:spPr bwMode="auto">
          <a:xfrm>
            <a:off x="7660729" y="57150"/>
            <a:ext cx="2159037" cy="620688"/>
          </a:xfrm>
          <a:prstGeom prst="rect">
            <a:avLst/>
          </a:prstGeom>
          <a:noFill/>
        </p:spPr>
      </p:pic>
      <p:pic>
        <p:nvPicPr>
          <p:cNvPr id="19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9035" r="93359" b="2053"/>
          <a:stretch/>
        </p:blipFill>
        <p:spPr bwMode="auto">
          <a:xfrm>
            <a:off x="8205099" y="6453336"/>
            <a:ext cx="1700901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684200" y="116632"/>
            <a:ext cx="6537600" cy="65061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152400" y="1191667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romanUcPeriod"/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7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51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1" y="3602038"/>
            <a:ext cx="7429500" cy="1655762"/>
          </a:xfrm>
        </p:spPr>
        <p:txBody>
          <a:bodyPr/>
          <a:lstStyle>
            <a:lvl1pPr marL="0" indent="0" algn="ctr">
              <a:buNone/>
              <a:defRPr sz="2062"/>
            </a:lvl1pPr>
            <a:lvl2pPr marL="392722" indent="0" algn="ctr">
              <a:buNone/>
              <a:defRPr sz="1718"/>
            </a:lvl2pPr>
            <a:lvl3pPr marL="785443" indent="0" algn="ctr">
              <a:buNone/>
              <a:defRPr sz="1546"/>
            </a:lvl3pPr>
            <a:lvl4pPr marL="1178165" indent="0" algn="ctr">
              <a:buNone/>
              <a:defRPr sz="1374"/>
            </a:lvl4pPr>
            <a:lvl5pPr marL="1570887" indent="0" algn="ctr">
              <a:buNone/>
              <a:defRPr sz="1374"/>
            </a:lvl5pPr>
            <a:lvl6pPr marL="1963609" indent="0" algn="ctr">
              <a:buNone/>
              <a:defRPr sz="1374"/>
            </a:lvl6pPr>
            <a:lvl7pPr marL="2356330" indent="0" algn="ctr">
              <a:buNone/>
              <a:defRPr sz="1374"/>
            </a:lvl7pPr>
            <a:lvl8pPr marL="2749052" indent="0" algn="ctr">
              <a:buNone/>
              <a:defRPr sz="1374"/>
            </a:lvl8pPr>
            <a:lvl9pPr marL="3141774" indent="0" algn="ctr">
              <a:buNone/>
              <a:defRPr sz="1374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06BE21E-AA97-4C43-ACF3-2A5B7B3273E1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0873-0F45-4ABD-976C-D22CBE299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55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D28999-5EE1-4126-8342-1062B545E398}"/>
              </a:ext>
            </a:extLst>
          </p:cNvPr>
          <p:cNvSpPr/>
          <p:nvPr userDrawn="1"/>
        </p:nvSpPr>
        <p:spPr>
          <a:xfrm>
            <a:off x="6825208" y="3429000"/>
            <a:ext cx="2936792" cy="295232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06BE21E-AA97-4C43-ACF3-2A5B7B3273E1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0873-0F45-4ABD-976C-D22CBE299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5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4E72CA-8CA7-4450-8B7E-EE55414A668B}"/>
              </a:ext>
            </a:extLst>
          </p:cNvPr>
          <p:cNvSpPr/>
          <p:nvPr userDrawn="1"/>
        </p:nvSpPr>
        <p:spPr>
          <a:xfrm>
            <a:off x="6825208" y="3429000"/>
            <a:ext cx="2936792" cy="295232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>
            <a:spLocks noGrp="1"/>
          </p:cNvSpPr>
          <p:nvPr>
            <p:ph idx="1" hasCustomPrompt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>
              <a:buClr>
                <a:schemeClr val="tx1"/>
              </a:buClr>
            </a:pPr>
            <a:r>
              <a:rPr lang="ko-KR" altLang="en-US" dirty="0"/>
              <a:t>첫째</a:t>
            </a:r>
            <a:endParaRPr lang="en-US" altLang="ko-KR" dirty="0"/>
          </a:p>
          <a:p>
            <a:pPr lvl="1">
              <a:buClrTx/>
            </a:pPr>
            <a:r>
              <a:rPr lang="ko-KR" altLang="en-US" dirty="0"/>
              <a:t>둘째</a:t>
            </a:r>
            <a:endParaRPr lang="en-US" altLang="ko-KR" dirty="0"/>
          </a:p>
          <a:p>
            <a:pPr lvl="2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3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4">
              <a:buClrTx/>
            </a:pP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9855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C:\Users\Eui-Jik\Google 드라이브\개인\CIC LAB\lab_logo.jpg">
            <a:extLst>
              <a:ext uri="{FF2B5EF4-FFF2-40B4-BE49-F238E27FC236}">
                <a16:creationId xmlns:a16="http://schemas.microsoft.com/office/drawing/2014/main" id="{383CF2B4-BB44-4C3D-907A-EE080976E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/>
          <a:srcRect l="62" t="6060" r="50810" b="8948"/>
          <a:stretch/>
        </p:blipFill>
        <p:spPr bwMode="auto">
          <a:xfrm>
            <a:off x="8476335" y="6422131"/>
            <a:ext cx="1365594" cy="392586"/>
          </a:xfrm>
          <a:prstGeom prst="rect">
            <a:avLst/>
          </a:prstGeom>
          <a:noFill/>
        </p:spPr>
      </p:pic>
      <p:grpSp>
        <p:nvGrpSpPr>
          <p:cNvPr id="4" name="그룹 3"/>
          <p:cNvGrpSpPr/>
          <p:nvPr userDrawn="1"/>
        </p:nvGrpSpPr>
        <p:grpSpPr>
          <a:xfrm>
            <a:off x="-13742" y="878625"/>
            <a:ext cx="10077484" cy="5543506"/>
            <a:chOff x="-13742" y="878625"/>
            <a:chExt cx="10077484" cy="5543506"/>
          </a:xfrm>
        </p:grpSpPr>
        <p:pic>
          <p:nvPicPr>
            <p:cNvPr id="13" name="Picture 2" descr="technologiesì ëí ì´ë¯¸ì§ ê²ìê²°ê³¼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837" y="3703942"/>
              <a:ext cx="3280905" cy="262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 userDrawn="1"/>
          </p:nvSpPr>
          <p:spPr>
            <a:xfrm>
              <a:off x="5821080" y="2640729"/>
              <a:ext cx="3998686" cy="3747634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3742" y="878625"/>
              <a:ext cx="9919742" cy="554350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7" r:id="rId2"/>
    <p:sldLayoutId id="2147483788" r:id="rId3"/>
    <p:sldLayoutId id="2147483789" r:id="rId4"/>
    <p:sldLayoutId id="2147483790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emplatemo.com/tm-521-get-read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0" y="1888468"/>
            <a:ext cx="8928992" cy="615553"/>
          </a:xfrm>
        </p:spPr>
        <p:txBody>
          <a:bodyPr/>
          <a:lstStyle/>
          <a:p>
            <a:r>
              <a:rPr lang="en-US" altLang="ko-KR" sz="4000" dirty="0">
                <a:solidFill>
                  <a:schemeClr val="tx1"/>
                </a:solidFill>
              </a:rPr>
              <a:t>Web UI </a:t>
            </a:r>
            <a:r>
              <a:rPr lang="ko-KR" altLang="en-US" sz="4000" dirty="0">
                <a:solidFill>
                  <a:schemeClr val="tx1"/>
                </a:solidFill>
              </a:rPr>
              <a:t>응용 </a:t>
            </a:r>
            <a:r>
              <a:rPr lang="en-US" altLang="ko-KR" sz="4000" dirty="0">
                <a:solidFill>
                  <a:schemeClr val="tx1"/>
                </a:solidFill>
              </a:rPr>
              <a:t>– HTML </a:t>
            </a:r>
            <a:r>
              <a:rPr lang="ko-KR" altLang="en-US" sz="4000" dirty="0">
                <a:solidFill>
                  <a:schemeClr val="tx1"/>
                </a:solidFill>
              </a:rPr>
              <a:t>템플릿 사용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85924" y="1001280"/>
            <a:ext cx="4191012" cy="8640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(IoT Network) Practice 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-12-</a:t>
            </a:r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Practice Overview</a:t>
            </a:r>
          </a:p>
          <a:p>
            <a:r>
              <a:rPr lang="en-US" altLang="ko-KR" dirty="0"/>
              <a:t>HTML Template</a:t>
            </a:r>
          </a:p>
          <a:p>
            <a:r>
              <a:rPr lang="en-US" altLang="ko-KR" dirty="0"/>
              <a:t>HTML Template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019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21898" y="116632"/>
            <a:ext cx="9418342" cy="55399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Practice Overview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43170" y="915576"/>
            <a:ext cx="9418342" cy="54006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altLang="ko-KR" sz="2400" b="1" dirty="0"/>
              <a:t>Mini Project</a:t>
            </a:r>
          </a:p>
          <a:p>
            <a:pPr lvl="1">
              <a:buClrTx/>
            </a:pPr>
            <a:r>
              <a:rPr lang="ko-KR" altLang="en-US" sz="1800" dirty="0"/>
              <a:t>주제</a:t>
            </a:r>
            <a:r>
              <a:rPr lang="en-US" altLang="ko-KR" sz="1800" dirty="0"/>
              <a:t>: </a:t>
            </a:r>
            <a:r>
              <a:rPr lang="ko-KR" altLang="en-US" sz="1800" dirty="0"/>
              <a:t>기관지 만성질환자를 위한 우리동네 날씨 모니터링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385EC33-0916-5B05-78AE-223D48A9F5D3}"/>
              </a:ext>
            </a:extLst>
          </p:cNvPr>
          <p:cNvGrpSpPr/>
          <p:nvPr/>
        </p:nvGrpSpPr>
        <p:grpSpPr>
          <a:xfrm>
            <a:off x="169683" y="2151198"/>
            <a:ext cx="9910013" cy="3791226"/>
            <a:chOff x="45147" y="2504963"/>
            <a:chExt cx="9910013" cy="379122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C88B0D-B6D8-7110-9991-B3A08AD83C38}"/>
                </a:ext>
              </a:extLst>
            </p:cNvPr>
            <p:cNvSpPr/>
            <p:nvPr/>
          </p:nvSpPr>
          <p:spPr>
            <a:xfrm>
              <a:off x="3395218" y="2504963"/>
              <a:ext cx="936104" cy="26642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MQTT</a:t>
              </a:r>
            </a:p>
            <a:p>
              <a:pPr algn="ctr"/>
              <a:r>
                <a:rPr lang="en-US" altLang="ko-KR" sz="1600" b="1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Broker</a:t>
              </a:r>
            </a:p>
            <a:p>
              <a:pPr algn="ctr"/>
              <a:r>
                <a:rPr lang="en-US" altLang="ko-KR" sz="1600" b="1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Server</a:t>
              </a:r>
              <a:endPara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999D80B-2C43-3044-43AF-C289EAE97C96}"/>
                </a:ext>
              </a:extLst>
            </p:cNvPr>
            <p:cNvSpPr/>
            <p:nvPr/>
          </p:nvSpPr>
          <p:spPr>
            <a:xfrm>
              <a:off x="45147" y="3447909"/>
              <a:ext cx="1203994" cy="778404"/>
            </a:xfrm>
            <a:prstGeom prst="roundRect">
              <a:avLst/>
            </a:prstGeom>
            <a:solidFill>
              <a:srgbClr val="113052"/>
            </a:solidFill>
            <a:ln>
              <a:solidFill>
                <a:srgbClr val="1130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MQTT</a:t>
              </a:r>
            </a:p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Client</a:t>
              </a:r>
              <a:endParaRPr lang="ko-KR" altLang="en-US" sz="16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7A7E56B-8A94-06D8-147E-B064992D332C}"/>
                </a:ext>
              </a:extLst>
            </p:cNvPr>
            <p:cNvCxnSpPr>
              <a:cxnSpLocks/>
            </p:cNvCxnSpPr>
            <p:nvPr/>
          </p:nvCxnSpPr>
          <p:spPr>
            <a:xfrm>
              <a:off x="1249141" y="3886417"/>
              <a:ext cx="21460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A700DF-E691-212E-F0A0-6D78CDEC8031}"/>
                </a:ext>
              </a:extLst>
            </p:cNvPr>
            <p:cNvSpPr txBox="1"/>
            <p:nvPr/>
          </p:nvSpPr>
          <p:spPr>
            <a:xfrm>
              <a:off x="1148523" y="3897467"/>
              <a:ext cx="2326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LED </a:t>
              </a:r>
              <a:r>
                <a:rPr lang="ko-KR" altLang="en-US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리소스 구독</a:t>
              </a:r>
              <a:r>
                <a:rPr lang="en-US" altLang="ko-KR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요청</a:t>
              </a:r>
              <a:endParaRPr lang="en-US" altLang="ko-KR" sz="14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날씨 리소스 발행</a:t>
              </a:r>
              <a:endParaRPr lang="en-US" altLang="ko-KR" sz="14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4E5216F-7A85-64A7-275C-12E49A28553D}"/>
                </a:ext>
              </a:extLst>
            </p:cNvPr>
            <p:cNvSpPr/>
            <p:nvPr/>
          </p:nvSpPr>
          <p:spPr>
            <a:xfrm>
              <a:off x="6337226" y="5517785"/>
              <a:ext cx="1432392" cy="778404"/>
            </a:xfrm>
            <a:prstGeom prst="roundRect">
              <a:avLst/>
            </a:prstGeom>
            <a:solidFill>
              <a:srgbClr val="113052"/>
            </a:solidFill>
            <a:ln>
              <a:solidFill>
                <a:srgbClr val="1130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MongoDB</a:t>
              </a:r>
              <a:endPara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7B6AC8A-34A1-8438-2CC7-FFA6F2D50F13}"/>
                </a:ext>
              </a:extLst>
            </p:cNvPr>
            <p:cNvGrpSpPr/>
            <p:nvPr/>
          </p:nvGrpSpPr>
          <p:grpSpPr>
            <a:xfrm>
              <a:off x="6264194" y="2598759"/>
              <a:ext cx="1606790" cy="2476704"/>
              <a:chOff x="5553761" y="2176432"/>
              <a:chExt cx="1606790" cy="2476704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199052BF-F5C5-E61F-8081-764DD22FF621}"/>
                  </a:ext>
                </a:extLst>
              </p:cNvPr>
              <p:cNvSpPr/>
              <p:nvPr/>
            </p:nvSpPr>
            <p:spPr>
              <a:xfrm>
                <a:off x="5640960" y="2656775"/>
                <a:ext cx="1432392" cy="778404"/>
              </a:xfrm>
              <a:prstGeom prst="roundRect">
                <a:avLst/>
              </a:prstGeom>
              <a:solidFill>
                <a:srgbClr val="113052"/>
              </a:solidFill>
              <a:ln>
                <a:solidFill>
                  <a:srgbClr val="1130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MQTT</a:t>
                </a:r>
              </a:p>
              <a:p>
                <a:pPr algn="ctr"/>
                <a:r>
                  <a:rPr lang="en-US" altLang="ko-KR" sz="1600" b="1" dirty="0">
                    <a:solidFill>
                      <a:srgbClr val="FF0000"/>
                    </a:solidFill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Client</a:t>
                </a:r>
                <a:endParaRPr lang="ko-KR" altLang="en-US" sz="1600" b="1" dirty="0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6E463CEB-F461-A96C-6A89-333306E4FC17}"/>
                  </a:ext>
                </a:extLst>
              </p:cNvPr>
              <p:cNvSpPr/>
              <p:nvPr/>
            </p:nvSpPr>
            <p:spPr>
              <a:xfrm>
                <a:off x="5640960" y="3610545"/>
                <a:ext cx="1432392" cy="778404"/>
              </a:xfrm>
              <a:prstGeom prst="roundRect">
                <a:avLst/>
              </a:prstGeom>
              <a:solidFill>
                <a:srgbClr val="113052"/>
              </a:solidFill>
              <a:ln>
                <a:solidFill>
                  <a:srgbClr val="11305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HTTP</a:t>
                </a:r>
              </a:p>
              <a:p>
                <a:pPr algn="ctr"/>
                <a:r>
                  <a:rPr lang="en-US" altLang="ko-KR" sz="1600" b="1" dirty="0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Server</a:t>
                </a:r>
                <a:endParaRPr lang="ko-KR" altLang="en-US" sz="1600" b="1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04B68CE2-4378-E97D-0D34-1B1F5B746D6E}"/>
                  </a:ext>
                </a:extLst>
              </p:cNvPr>
              <p:cNvSpPr/>
              <p:nvPr/>
            </p:nvSpPr>
            <p:spPr>
              <a:xfrm>
                <a:off x="5553761" y="2348880"/>
                <a:ext cx="1606790" cy="230425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357874-F7FF-2E4F-8E7A-898C883CF8CF}"/>
                  </a:ext>
                </a:extLst>
              </p:cNvPr>
              <p:cNvSpPr txBox="1"/>
              <p:nvPr/>
            </p:nvSpPr>
            <p:spPr>
              <a:xfrm>
                <a:off x="5762810" y="2176432"/>
                <a:ext cx="1188693" cy="338554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rPr>
                  <a:t>Node.js</a:t>
                </a:r>
                <a:endParaRPr lang="ko-KR" altLang="en-US" sz="16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0FB5C79-44CD-43C6-CE0E-C0E19967DCEA}"/>
                </a:ext>
              </a:extLst>
            </p:cNvPr>
            <p:cNvCxnSpPr/>
            <p:nvPr/>
          </p:nvCxnSpPr>
          <p:spPr>
            <a:xfrm flipV="1">
              <a:off x="6887569" y="5078237"/>
              <a:ext cx="0" cy="439548"/>
            </a:xfrm>
            <a:prstGeom prst="straightConnector1">
              <a:avLst/>
            </a:prstGeom>
            <a:ln>
              <a:solidFill>
                <a:srgbClr val="1130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B65B961-F629-84D0-6E6B-84A9BEC243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8491" y="5078237"/>
              <a:ext cx="1" cy="439548"/>
            </a:xfrm>
            <a:prstGeom prst="straightConnector1">
              <a:avLst/>
            </a:prstGeom>
            <a:ln>
              <a:solidFill>
                <a:srgbClr val="1130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445D60-F887-CAA9-3692-87282A44923B}"/>
                </a:ext>
              </a:extLst>
            </p:cNvPr>
            <p:cNvSpPr txBox="1"/>
            <p:nvPr/>
          </p:nvSpPr>
          <p:spPr>
            <a:xfrm>
              <a:off x="4178192" y="2690226"/>
              <a:ext cx="23263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날씨 리소스 구독</a:t>
              </a:r>
              <a:endParaRPr lang="en-US" altLang="ko-KR" sz="14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LED </a:t>
              </a:r>
              <a:r>
                <a:rPr lang="ko-KR" altLang="en-US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리소스 발행</a:t>
              </a:r>
              <a:endParaRPr lang="en-US" altLang="ko-KR" sz="14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/>
              <a:endParaRPr lang="en-US" altLang="ko-KR" sz="14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9365CE4-D97B-C630-07BC-FB94F41A5B0F}"/>
                </a:ext>
              </a:extLst>
            </p:cNvPr>
            <p:cNvCxnSpPr/>
            <p:nvPr/>
          </p:nvCxnSpPr>
          <p:spPr>
            <a:xfrm flipH="1">
              <a:off x="4331322" y="3248037"/>
              <a:ext cx="20059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7795813-113C-FA85-453F-B29701F21842}"/>
                </a:ext>
              </a:extLst>
            </p:cNvPr>
            <p:cNvCxnSpPr>
              <a:cxnSpLocks/>
            </p:cNvCxnSpPr>
            <p:nvPr/>
          </p:nvCxnSpPr>
          <p:spPr>
            <a:xfrm>
              <a:off x="4331322" y="3447450"/>
              <a:ext cx="20200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195987-4271-DE8F-9C88-EC544820D761}"/>
                </a:ext>
              </a:extLst>
            </p:cNvPr>
            <p:cNvSpPr txBox="1"/>
            <p:nvPr/>
          </p:nvSpPr>
          <p:spPr>
            <a:xfrm>
              <a:off x="4140042" y="3466011"/>
              <a:ext cx="2326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날씨 리소스 발행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0151CF-513B-1C65-1E78-240BEA98B8B7}"/>
                </a:ext>
              </a:extLst>
            </p:cNvPr>
            <p:cNvSpPr/>
            <p:nvPr/>
          </p:nvSpPr>
          <p:spPr>
            <a:xfrm>
              <a:off x="8437394" y="4032872"/>
              <a:ext cx="1085620" cy="778404"/>
            </a:xfrm>
            <a:prstGeom prst="roundRect">
              <a:avLst/>
            </a:prstGeom>
            <a:solidFill>
              <a:srgbClr val="113052"/>
            </a:solidFill>
            <a:ln>
              <a:solidFill>
                <a:srgbClr val="1130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Web Browser</a:t>
              </a:r>
              <a:endPara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0FCCA2D-D091-5878-6AF4-5F523B372AD4}"/>
                </a:ext>
              </a:extLst>
            </p:cNvPr>
            <p:cNvCxnSpPr/>
            <p:nvPr/>
          </p:nvCxnSpPr>
          <p:spPr>
            <a:xfrm flipH="1">
              <a:off x="7783785" y="4226313"/>
              <a:ext cx="653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BF74688-1B89-0CA9-A438-548CB031A278}"/>
                </a:ext>
              </a:extLst>
            </p:cNvPr>
            <p:cNvCxnSpPr/>
            <p:nvPr/>
          </p:nvCxnSpPr>
          <p:spPr>
            <a:xfrm>
              <a:off x="7783785" y="4581128"/>
              <a:ext cx="653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5E757A-0417-110E-3206-8437CBE70740}"/>
                </a:ext>
              </a:extLst>
            </p:cNvPr>
            <p:cNvSpPr txBox="1"/>
            <p:nvPr/>
          </p:nvSpPr>
          <p:spPr>
            <a:xfrm>
              <a:off x="8020831" y="3646259"/>
              <a:ext cx="1934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HTTP page</a:t>
              </a:r>
              <a:r>
                <a:rPr lang="ko-KR" altLang="en-US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요청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A2F000-3FB3-AA6F-519C-DEB8A53531C9}"/>
                </a:ext>
              </a:extLst>
            </p:cNvPr>
            <p:cNvSpPr txBox="1"/>
            <p:nvPr/>
          </p:nvSpPr>
          <p:spPr>
            <a:xfrm>
              <a:off x="8013039" y="4846393"/>
              <a:ext cx="1934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HTTP page</a:t>
              </a:r>
              <a:r>
                <a:rPr lang="ko-KR" altLang="en-US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응답</a:t>
              </a:r>
              <a:endParaRPr lang="en-US" altLang="ko-KR" sz="14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모니터링 페이지</a:t>
              </a:r>
              <a:r>
                <a:rPr lang="en-US" altLang="ko-KR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)</a:t>
              </a:r>
              <a:endParaRPr lang="ko-KR" altLang="en-US" sz="14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FBA23C-AA3E-3F51-0896-963C267C16F3}"/>
                </a:ext>
              </a:extLst>
            </p:cNvPr>
            <p:cNvSpPr txBox="1"/>
            <p:nvPr/>
          </p:nvSpPr>
          <p:spPr>
            <a:xfrm>
              <a:off x="4929600" y="5043972"/>
              <a:ext cx="1780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리소스 데이터 저장 및 불러오기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6256614-6BC9-B83A-49A9-F27F792E0B04}"/>
              </a:ext>
            </a:extLst>
          </p:cNvPr>
          <p:cNvSpPr/>
          <p:nvPr/>
        </p:nvSpPr>
        <p:spPr>
          <a:xfrm>
            <a:off x="233522" y="4815495"/>
            <a:ext cx="2199197" cy="5150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공공 데이터 포털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3CE0056-F03B-A7DB-0883-13C3528E2344}"/>
              </a:ext>
            </a:extLst>
          </p:cNvPr>
          <p:cNvCxnSpPr>
            <a:cxnSpLocks/>
          </p:cNvCxnSpPr>
          <p:nvPr/>
        </p:nvCxnSpPr>
        <p:spPr>
          <a:xfrm flipV="1">
            <a:off x="771680" y="3871830"/>
            <a:ext cx="0" cy="943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16F696-251C-D058-5BCB-75EA6D9D6716}"/>
              </a:ext>
            </a:extLst>
          </p:cNvPr>
          <p:cNvSpPr txBox="1"/>
          <p:nvPr/>
        </p:nvSpPr>
        <p:spPr>
          <a:xfrm>
            <a:off x="1297547" y="2924408"/>
            <a:ext cx="232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LED</a:t>
            </a:r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 리소스 발행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1D27B53-1E0E-1AC5-C35F-54FEAF8082E9}"/>
              </a:ext>
            </a:extLst>
          </p:cNvPr>
          <p:cNvCxnSpPr>
            <a:cxnSpLocks/>
          </p:cNvCxnSpPr>
          <p:nvPr/>
        </p:nvCxnSpPr>
        <p:spPr>
          <a:xfrm flipH="1">
            <a:off x="1373677" y="3275211"/>
            <a:ext cx="2146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106793-0B88-29BD-002A-48B0511E5552}"/>
              </a:ext>
            </a:extLst>
          </p:cNvPr>
          <p:cNvSpPr/>
          <p:nvPr/>
        </p:nvSpPr>
        <p:spPr>
          <a:xfrm>
            <a:off x="923283" y="4286512"/>
            <a:ext cx="1074396" cy="354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rPr>
              <a:t>LED</a:t>
            </a:r>
            <a:endParaRPr lang="ko-KR" altLang="en-US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38F472C-A830-1647-B59A-02DCC5E3EE45}"/>
              </a:ext>
            </a:extLst>
          </p:cNvPr>
          <p:cNvCxnSpPr>
            <a:cxnSpLocks/>
          </p:cNvCxnSpPr>
          <p:nvPr/>
        </p:nvCxnSpPr>
        <p:spPr>
          <a:xfrm>
            <a:off x="1064568" y="3871830"/>
            <a:ext cx="0" cy="41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4D347FB3-CBBB-51F0-B467-537F1FF20933}"/>
                  </a:ext>
                </a:extLst>
              </p14:cNvPr>
              <p14:cNvContentPartPr/>
              <p14:nvPr/>
            </p14:nvContentPartPr>
            <p14:xfrm>
              <a:off x="8730420" y="4213260"/>
              <a:ext cx="9720" cy="864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4D347FB3-CBBB-51F0-B467-537F1FF209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1780" y="4204260"/>
                <a:ext cx="2736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27C3C63-2A84-0B8D-940B-D8F15AD122B6}"/>
              </a:ext>
            </a:extLst>
          </p:cNvPr>
          <p:cNvSpPr/>
          <p:nvPr/>
        </p:nvSpPr>
        <p:spPr>
          <a:xfrm>
            <a:off x="8708375" y="2142720"/>
            <a:ext cx="768184" cy="10624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8BF30-81AC-83BA-48E2-BE472ABDA3CE}"/>
              </a:ext>
            </a:extLst>
          </p:cNvPr>
          <p:cNvSpPr txBox="1"/>
          <p:nvPr/>
        </p:nvSpPr>
        <p:spPr>
          <a:xfrm>
            <a:off x="8274603" y="1811425"/>
            <a:ext cx="162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보기 좋게 꾸미기</a:t>
            </a:r>
          </a:p>
        </p:txBody>
      </p:sp>
    </p:spTree>
    <p:extLst>
      <p:ext uri="{BB962C8B-B14F-4D97-AF65-F5344CB8AC3E}">
        <p14:creationId xmlns:p14="http://schemas.microsoft.com/office/powerpoint/2010/main" val="157774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418342" cy="55399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HTML Template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43170" y="915576"/>
            <a:ext cx="9418342" cy="54006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altLang="ko-KR" sz="2400" b="1" dirty="0"/>
              <a:t>HTML Template</a:t>
            </a:r>
          </a:p>
          <a:p>
            <a:pPr lvl="1">
              <a:buClrTx/>
            </a:pPr>
            <a:r>
              <a:rPr lang="en-US" altLang="ko-KR" sz="2000" b="1" dirty="0">
                <a:hlinkClick r:id="rId2"/>
              </a:rPr>
              <a:t>https://templatemo.com/tm-521-get-ready</a:t>
            </a:r>
            <a:endParaRPr lang="en-US" altLang="ko-KR" sz="2000" b="1" dirty="0"/>
          </a:p>
          <a:p>
            <a:pPr lvl="1">
              <a:buClrTx/>
            </a:pPr>
            <a:endParaRPr lang="ko-KR" altLang="en-US" sz="2000" b="1" dirty="0"/>
          </a:p>
        </p:txBody>
      </p:sp>
      <p:pic>
        <p:nvPicPr>
          <p:cNvPr id="1026" name="Picture 2" descr="templatemo 521 get ready">
            <a:extLst>
              <a:ext uri="{FF2B5EF4-FFF2-40B4-BE49-F238E27FC236}">
                <a16:creationId xmlns:a16="http://schemas.microsoft.com/office/drawing/2014/main" id="{62F86453-B50E-658C-1EFB-71C228694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94"/>
          <a:stretch/>
        </p:blipFill>
        <p:spPr bwMode="auto">
          <a:xfrm>
            <a:off x="372196" y="1994419"/>
            <a:ext cx="4464496" cy="44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emplatemo 521 get ready">
            <a:extLst>
              <a:ext uri="{FF2B5EF4-FFF2-40B4-BE49-F238E27FC236}">
                <a16:creationId xmlns:a16="http://schemas.microsoft.com/office/drawing/2014/main" id="{D7997334-ABB4-F2AE-9CDD-B252CAFE9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8" b="156"/>
          <a:stretch/>
        </p:blipFill>
        <p:spPr bwMode="auto">
          <a:xfrm>
            <a:off x="5067768" y="1988840"/>
            <a:ext cx="4464496" cy="44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5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418342" cy="55399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HTML Template </a:t>
            </a:r>
            <a:r>
              <a:rPr lang="ko-KR" altLang="en-US" dirty="0">
                <a:solidFill>
                  <a:schemeClr val="tx1"/>
                </a:solidFill>
              </a:rPr>
              <a:t>적용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43170" y="915576"/>
            <a:ext cx="9418342" cy="54006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altLang="ko-KR" sz="2400" b="1" dirty="0"/>
              <a:t>HTML Template</a:t>
            </a:r>
          </a:p>
          <a:p>
            <a:pPr lvl="1">
              <a:buClrTx/>
            </a:pPr>
            <a:r>
              <a:rPr lang="ko-KR" altLang="en-US" sz="2000" dirty="0"/>
              <a:t>불필요한 부분 삭제 및 사진변경 </a:t>
            </a:r>
            <a:r>
              <a:rPr lang="en-US" altLang="ko-KR" sz="2000" dirty="0"/>
              <a:t>(</a:t>
            </a:r>
            <a:r>
              <a:rPr lang="ko-KR" altLang="en-US" sz="2000" dirty="0"/>
              <a:t>영상에서 설명</a:t>
            </a:r>
            <a:r>
              <a:rPr lang="en-US" altLang="ko-KR" sz="2000" dirty="0"/>
              <a:t>)</a:t>
            </a:r>
          </a:p>
          <a:p>
            <a:pPr lvl="1">
              <a:buClrTx/>
            </a:pPr>
            <a:r>
              <a:rPr lang="en-US" altLang="ko-KR" sz="2000" dirty="0"/>
              <a:t>Html </a:t>
            </a:r>
            <a:r>
              <a:rPr lang="ko-KR" altLang="en-US" sz="2000" dirty="0"/>
              <a:t>파일 수정 </a:t>
            </a:r>
            <a:r>
              <a:rPr lang="en-US" altLang="ko-KR" sz="2000" dirty="0"/>
              <a:t>(1/3)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D53CB2E-0AD7-BE73-C597-59C5B728C974}"/>
              </a:ext>
            </a:extLst>
          </p:cNvPr>
          <p:cNvSpPr/>
          <p:nvPr/>
        </p:nvSpPr>
        <p:spPr>
          <a:xfrm>
            <a:off x="4304928" y="3212976"/>
            <a:ext cx="129614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CCB2C-7988-4EAD-DA52-3AFE8483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4" y="3374418"/>
            <a:ext cx="2457450" cy="904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921347-BCEC-D2CD-93D5-A72B0982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36" y="3365556"/>
            <a:ext cx="2476500" cy="8858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FA3611-8272-2A91-64C5-666B00009DB2}"/>
              </a:ext>
            </a:extLst>
          </p:cNvPr>
          <p:cNvSpPr/>
          <p:nvPr/>
        </p:nvSpPr>
        <p:spPr>
          <a:xfrm>
            <a:off x="7977336" y="3664452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418342" cy="55399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HTML Template </a:t>
            </a:r>
            <a:r>
              <a:rPr lang="ko-KR" altLang="en-US" dirty="0">
                <a:solidFill>
                  <a:schemeClr val="tx1"/>
                </a:solidFill>
              </a:rPr>
              <a:t>적용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43170" y="915576"/>
            <a:ext cx="9418342" cy="54006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altLang="ko-KR" sz="2400" b="1" dirty="0"/>
              <a:t>HTML Template</a:t>
            </a:r>
          </a:p>
          <a:p>
            <a:pPr lvl="1">
              <a:buClrTx/>
            </a:pPr>
            <a:r>
              <a:rPr lang="en-US" altLang="ko-KR" sz="2000" dirty="0"/>
              <a:t>Html </a:t>
            </a:r>
            <a:r>
              <a:rPr lang="ko-KR" altLang="en-US" sz="2000" dirty="0"/>
              <a:t>파일 수정 </a:t>
            </a:r>
            <a:r>
              <a:rPr lang="en-US" altLang="ko-KR" sz="2000" dirty="0"/>
              <a:t>(2/3)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34C18F-A40E-A80B-2A5D-8B65B45C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0" y="1943616"/>
            <a:ext cx="4527866" cy="38555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53318E-300F-10BC-319A-6AA43A457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05" y="1943616"/>
            <a:ext cx="4529282" cy="385550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D53CB2E-0AD7-BE73-C597-59C5B728C974}"/>
              </a:ext>
            </a:extLst>
          </p:cNvPr>
          <p:cNvSpPr/>
          <p:nvPr/>
        </p:nvSpPr>
        <p:spPr>
          <a:xfrm>
            <a:off x="4319894" y="3250792"/>
            <a:ext cx="129614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31B9-1FF5-D5F7-3B29-EC10C68B97EE}"/>
              </a:ext>
            </a:extLst>
          </p:cNvPr>
          <p:cNvSpPr/>
          <p:nvPr/>
        </p:nvSpPr>
        <p:spPr>
          <a:xfrm>
            <a:off x="6681192" y="2962760"/>
            <a:ext cx="2166568" cy="19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9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418342" cy="55399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HTML Template </a:t>
            </a:r>
            <a:r>
              <a:rPr lang="ko-KR" altLang="en-US" dirty="0">
                <a:solidFill>
                  <a:schemeClr val="tx1"/>
                </a:solidFill>
              </a:rPr>
              <a:t>적용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43170" y="915576"/>
            <a:ext cx="9418342" cy="54006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altLang="ko-KR" sz="2400" b="1" dirty="0"/>
              <a:t>HTML Template</a:t>
            </a:r>
          </a:p>
          <a:p>
            <a:pPr lvl="1">
              <a:buClrTx/>
            </a:pPr>
            <a:r>
              <a:rPr lang="en-US" altLang="ko-KR" sz="2000" dirty="0"/>
              <a:t>Html </a:t>
            </a:r>
            <a:r>
              <a:rPr lang="ko-KR" altLang="en-US" sz="2000" dirty="0"/>
              <a:t>파일 수정</a:t>
            </a:r>
            <a:endParaRPr lang="en-US" altLang="ko-KR" sz="2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D53CB2E-0AD7-BE73-C597-59C5B728C974}"/>
              </a:ext>
            </a:extLst>
          </p:cNvPr>
          <p:cNvSpPr/>
          <p:nvPr/>
        </p:nvSpPr>
        <p:spPr>
          <a:xfrm>
            <a:off x="3875884" y="3250792"/>
            <a:ext cx="129614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8A060-DCD3-31D1-E51A-DD839B55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85" y="3131935"/>
            <a:ext cx="3186620" cy="1389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A110D9-CEC0-0208-F8B8-E7351C9C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194" y="1504179"/>
            <a:ext cx="4156761" cy="50514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31B9-1FF5-D5F7-3B29-EC10C68B97EE}"/>
              </a:ext>
            </a:extLst>
          </p:cNvPr>
          <p:cNvSpPr/>
          <p:nvPr/>
        </p:nvSpPr>
        <p:spPr>
          <a:xfrm>
            <a:off x="5307179" y="2546236"/>
            <a:ext cx="4437851" cy="3960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6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418342" cy="55399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HTML Template </a:t>
            </a:r>
            <a:r>
              <a:rPr lang="ko-KR" altLang="en-US" dirty="0">
                <a:solidFill>
                  <a:schemeClr val="tx1"/>
                </a:solidFill>
              </a:rPr>
              <a:t>적용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143170" y="915576"/>
            <a:ext cx="9418342" cy="54006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altLang="ko-KR" sz="2400" b="1" dirty="0"/>
              <a:t>HTML Template</a:t>
            </a:r>
          </a:p>
          <a:p>
            <a:pPr lvl="1">
              <a:buClrTx/>
            </a:pPr>
            <a:r>
              <a:rPr lang="ko-KR" altLang="en-US" sz="2000" dirty="0"/>
              <a:t>적용 확인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60CF0A-3D91-CE59-8155-8AF52DB3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20" y="1841062"/>
            <a:ext cx="8341960" cy="44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7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73887</TotalTime>
  <Words>149</Words>
  <Application>Microsoft Office PowerPoint</Application>
  <PresentationFormat>A4 용지(210x297mm)</PresentationFormat>
  <Paragraphs>52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바탕</vt:lpstr>
      <vt:lpstr>함초롬돋움</vt:lpstr>
      <vt:lpstr>Arial</vt:lpstr>
      <vt:lpstr>Calibri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이상우</cp:lastModifiedBy>
  <cp:revision>4818</cp:revision>
  <cp:lastPrinted>2022-01-25T07:09:06Z</cp:lastPrinted>
  <dcterms:created xsi:type="dcterms:W3CDTF">2014-05-15T02:02:05Z</dcterms:created>
  <dcterms:modified xsi:type="dcterms:W3CDTF">2022-06-06T14:10:12Z</dcterms:modified>
</cp:coreProperties>
</file>