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5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8" r:id="rId14"/>
    <p:sldId id="279" r:id="rId15"/>
    <p:sldId id="27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9988-5937-4C92-A2FE-C7AAAE1E0AD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D73D-282F-4C1C-845C-ED81A4FA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741" y="802299"/>
            <a:ext cx="7809470" cy="2541431"/>
          </a:xfrm>
        </p:spPr>
        <p:txBody>
          <a:bodyPr bIns="0" anchor="b">
            <a:normAutofit/>
          </a:bodyPr>
          <a:lstStyle>
            <a:lvl1pPr algn="l">
              <a:defRPr sz="5400">
                <a:ea typeface="문체부 제목 돋음체" panose="020B060900010101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476" y="3490016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60389" y="3343730"/>
            <a:ext cx="675444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5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5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37" y="172439"/>
            <a:ext cx="6571343" cy="741962"/>
          </a:xfrm>
        </p:spPr>
        <p:txBody>
          <a:bodyPr anchor="ctr">
            <a:normAutofit/>
          </a:bodyPr>
          <a:lstStyle>
            <a:lvl1pPr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37" y="1117809"/>
            <a:ext cx="8853806" cy="5464223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39696"/>
            <a:ext cx="4034004" cy="201827"/>
          </a:xfrm>
        </p:spPr>
        <p:txBody>
          <a:bodyPr/>
          <a:lstStyle>
            <a:lvl1pPr>
              <a:defRPr sz="90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6639696"/>
            <a:ext cx="795746" cy="201827"/>
          </a:xfrm>
        </p:spPr>
        <p:txBody>
          <a:bodyPr anchor="ctr"/>
          <a:lstStyle>
            <a:lvl1pPr>
              <a:defRPr sz="900" b="1"/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940927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04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6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2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9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4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1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65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5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6611874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3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74" r:id="rId12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3578" y="802300"/>
            <a:ext cx="8296103" cy="2541431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+mn-ea"/>
              </a:rPr>
              <a:t>C</a:t>
            </a:r>
            <a:r>
              <a:rPr lang="en-US" altLang="ko-KR" sz="5400" b="1" cap="none" dirty="0">
                <a:latin typeface="+mn-ea"/>
              </a:rPr>
              <a:t>hapt1</a:t>
            </a:r>
            <a:r>
              <a:rPr lang="en-US" altLang="ko-KR" sz="5400" b="1" dirty="0"/>
              <a:t>. </a:t>
            </a:r>
            <a:r>
              <a:rPr lang="ko-KR" altLang="en-US" sz="4800" b="1" dirty="0" err="1"/>
              <a:t>자바스트립트</a:t>
            </a:r>
            <a:r>
              <a:rPr lang="ko-KR" altLang="en-US" sz="5400" b="1" dirty="0"/>
              <a:t> 소개</a:t>
            </a:r>
            <a:endParaRPr lang="ko-KR" altLang="en-US" sz="5400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437" y="172439"/>
            <a:ext cx="8548443" cy="74196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/>
              <a:t>자바스크립트 작성과 실행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실행 오류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크롬 브라우저 실행 창에서 </a:t>
            </a:r>
            <a:r>
              <a:rPr lang="en-US" altLang="ko-KR" dirty="0" smtClean="0">
                <a:latin typeface="+mn-ea"/>
              </a:rPr>
              <a:t>F12 </a:t>
            </a:r>
            <a:r>
              <a:rPr lang="ko-KR" altLang="en-US" dirty="0" smtClean="0">
                <a:latin typeface="+mn-ea"/>
              </a:rPr>
              <a:t>키 입력 </a:t>
            </a:r>
            <a:r>
              <a:rPr lang="en-US" altLang="ko-KR" dirty="0" smtClean="0">
                <a:latin typeface="+mn-ea"/>
              </a:rPr>
              <a:t>-&gt; Console </a:t>
            </a:r>
            <a:r>
              <a:rPr lang="ko-KR" altLang="en-US" dirty="0" smtClean="0">
                <a:latin typeface="+mn-ea"/>
              </a:rPr>
              <a:t>항목에서 오류 확인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소스 수정 후 새로 고침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재실행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F5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8565" y="2767362"/>
            <a:ext cx="8853806" cy="3164395"/>
            <a:chOff x="332509" y="2108449"/>
            <a:chExt cx="11048472" cy="3164395"/>
          </a:xfrm>
        </p:grpSpPr>
        <p:grpSp>
          <p:nvGrpSpPr>
            <p:cNvPr id="10" name="그룹 9"/>
            <p:cNvGrpSpPr/>
            <p:nvPr/>
          </p:nvGrpSpPr>
          <p:grpSpPr>
            <a:xfrm>
              <a:off x="332509" y="2108449"/>
              <a:ext cx="11048472" cy="3164395"/>
              <a:chOff x="332509" y="2108449"/>
              <a:chExt cx="11048472" cy="316439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74958" y="2108449"/>
                <a:ext cx="8706023" cy="3164395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509" y="2108449"/>
                <a:ext cx="4291569" cy="2673076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640080" y="3566391"/>
                <a:ext cx="1695796" cy="24083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19250" y="3510457"/>
                <a:ext cx="19287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070C0"/>
                    </a:solidFill>
                    <a:latin typeface="+mn-ea"/>
                  </a:rPr>
                  <a:t>//</a:t>
                </a:r>
                <a:r>
                  <a:rPr lang="ko-KR" altLang="en-US" sz="1600" dirty="0">
                    <a:solidFill>
                      <a:srgbClr val="0070C0"/>
                    </a:solidFill>
                    <a:latin typeface="+mn-ea"/>
                  </a:rPr>
                  <a:t>오류가 있는 문장</a:t>
                </a:r>
                <a:endParaRPr lang="ko-KR" altLang="en-US" sz="1600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0496204" y="3325553"/>
              <a:ext cx="411282" cy="24083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22426" y="295622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</a:rPr>
                <a:t>오류 개수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26237" y="3792015"/>
              <a:ext cx="6461665" cy="24813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30364" y="4081112"/>
              <a:ext cx="2518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</a:rPr>
                <a:t>오류 내용 및 발생 위치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구름 모양 설명선 16"/>
          <p:cNvSpPr/>
          <p:nvPr/>
        </p:nvSpPr>
        <p:spPr>
          <a:xfrm>
            <a:off x="3804969" y="5062893"/>
            <a:ext cx="4156939" cy="1611737"/>
          </a:xfrm>
          <a:prstGeom prst="cloudCallout">
            <a:avLst>
              <a:gd name="adj1" fmla="val -14509"/>
              <a:gd name="adj2" fmla="val 56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간단한 프로그램은 크롬 브라우저의 콘솔 창에서 실행하고 결과 확인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가능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7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 HTML </a:t>
            </a:r>
            <a:r>
              <a:rPr lang="ko-KR" altLang="en-US" dirty="0" smtClean="0">
                <a:latin typeface="+mn-ea"/>
                <a:ea typeface="+mn-ea"/>
              </a:rPr>
              <a:t>태그 둘러보기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30" y="1084203"/>
            <a:ext cx="8711739" cy="53071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기본 태그를 알아야 하는 이유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자바 스크립트 소스는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 안에 입력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ko-KR" dirty="0">
                <a:latin typeface="+mn-ea"/>
              </a:rPr>
              <a:t>HTML(</a:t>
            </a:r>
            <a:r>
              <a:rPr kumimoji="1" lang="en-US" altLang="ko-KR" dirty="0" err="1">
                <a:latin typeface="+mn-ea"/>
              </a:rPr>
              <a:t>HyperText</a:t>
            </a:r>
            <a:r>
              <a:rPr kumimoji="1" lang="en-US" altLang="ko-KR" dirty="0">
                <a:latin typeface="+mn-ea"/>
              </a:rPr>
              <a:t> Markup </a:t>
            </a:r>
            <a:r>
              <a:rPr kumimoji="1" lang="en-US" altLang="ko-KR" dirty="0" err="1">
                <a:latin typeface="+mn-ea"/>
              </a:rPr>
              <a:t>Laguage</a:t>
            </a:r>
            <a:r>
              <a:rPr kumimoji="1" lang="en-US" altLang="ko-KR" dirty="0">
                <a:latin typeface="+mn-ea"/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웹 브라우저를 통하여 볼 수 있는 웹 문서를 만드는 언어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 err="1">
                <a:latin typeface="+mn-ea"/>
              </a:rPr>
              <a:t>마크업</a:t>
            </a:r>
            <a:r>
              <a:rPr lang="ko-KR" altLang="en-US" dirty="0">
                <a:latin typeface="+mn-ea"/>
              </a:rPr>
              <a:t> 언어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태그를 이용하여 문서의 구조 및 모양을 정의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웹 브라우저에 의해 해석</a:t>
            </a:r>
            <a:r>
              <a:rPr lang="en-US" altLang="ko-KR" dirty="0">
                <a:latin typeface="+mn-ea"/>
              </a:rPr>
              <a:t> &amp; </a:t>
            </a:r>
            <a:r>
              <a:rPr lang="ko-KR" altLang="en-US" dirty="0">
                <a:latin typeface="+mn-ea"/>
              </a:rPr>
              <a:t>실행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모든 운영체제에서 동일한 결과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태그는 대소문자 구분 없음</a:t>
            </a:r>
            <a:endParaRPr lang="ko-KR" altLang="en-US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하이퍼링크</a:t>
            </a:r>
            <a:r>
              <a:rPr lang="en-US" altLang="ko-KR" dirty="0">
                <a:latin typeface="+mn-ea"/>
              </a:rPr>
              <a:t>(Hyperlink)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문서간의 연결 및 이동</a:t>
            </a: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 HTML </a:t>
            </a:r>
            <a:r>
              <a:rPr lang="ko-KR" altLang="en-US" dirty="0" smtClean="0">
                <a:latin typeface="+mn-ea"/>
                <a:ea typeface="+mn-ea"/>
              </a:rPr>
              <a:t>태그 둘러보기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25437" y="1182834"/>
            <a:ext cx="8868935" cy="4926990"/>
            <a:chOff x="1658765" y="1386631"/>
            <a:chExt cx="10058025" cy="4926991"/>
          </a:xfrm>
        </p:grpSpPr>
        <p:grpSp>
          <p:nvGrpSpPr>
            <p:cNvPr id="19" name="그룹 18"/>
            <p:cNvGrpSpPr/>
            <p:nvPr/>
          </p:nvGrpSpPr>
          <p:grpSpPr>
            <a:xfrm>
              <a:off x="1658765" y="1386631"/>
              <a:ext cx="10058025" cy="4926991"/>
              <a:chOff x="1658765" y="1330645"/>
              <a:chExt cx="10058025" cy="492699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658765" y="1330645"/>
                <a:ext cx="10058025" cy="4926991"/>
                <a:chOff x="958601" y="1210219"/>
                <a:chExt cx="10058025" cy="4926991"/>
              </a:xfrm>
            </p:grpSpPr>
            <p:sp>
              <p:nvSpPr>
                <p:cNvPr id="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958601" y="1210219"/>
                  <a:ext cx="4207045" cy="49269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square" anchorCtr="1">
                  <a:spAutoFit/>
                </a:bodyPr>
                <a:lstStyle/>
                <a:p>
                  <a:pPr>
                    <a:lnSpc>
                      <a:spcPts val="2900"/>
                    </a:lnSpc>
                  </a:pPr>
                  <a:r>
                    <a:rPr lang="en-US" altLang="ko-KR" dirty="0">
                      <a:latin typeface="+mn-ea"/>
                    </a:rPr>
                    <a:t>&lt;!DOCTYPE html&gt;</a:t>
                  </a:r>
                </a:p>
                <a:p>
                  <a:pPr>
                    <a:lnSpc>
                      <a:spcPts val="2900"/>
                    </a:lnSpc>
                  </a:pPr>
                  <a:r>
                    <a:rPr lang="en-US" altLang="ko-KR" dirty="0">
                      <a:latin typeface="+mn-ea"/>
                    </a:rPr>
                    <a:t>&lt;html&gt;</a:t>
                  </a:r>
                </a:p>
                <a:p>
                  <a:pPr>
                    <a:lnSpc>
                      <a:spcPts val="2900"/>
                    </a:lnSpc>
                  </a:pPr>
                  <a:r>
                    <a:rPr lang="en-US" altLang="ko-KR" dirty="0">
                      <a:latin typeface="+mn-ea"/>
                    </a:rPr>
                    <a:t>&lt;head</a:t>
                  </a:r>
                  <a:r>
                    <a:rPr lang="en-US" altLang="ko-KR" dirty="0">
                      <a:latin typeface="+mn-ea"/>
                    </a:rPr>
                    <a:t>&gt;</a:t>
                  </a:r>
                </a:p>
                <a:p>
                  <a:pPr>
                    <a:lnSpc>
                      <a:spcPts val="2900"/>
                    </a:lnSpc>
                  </a:pPr>
                  <a:r>
                    <a:rPr lang="en-US" altLang="ko-KR" dirty="0">
                      <a:latin typeface="+mn-ea"/>
                    </a:rPr>
                    <a:t>    &lt;</a:t>
                  </a:r>
                  <a:r>
                    <a:rPr lang="en-US" altLang="ko-KR" dirty="0">
                      <a:latin typeface="+mn-ea"/>
                    </a:rPr>
                    <a:t>meta charset=</a:t>
                  </a:r>
                  <a:r>
                    <a:rPr lang="en-US" altLang="ko-KR" i="1" dirty="0">
                      <a:latin typeface="+mn-ea"/>
                    </a:rPr>
                    <a:t>"UTF-8"&gt;</a:t>
                  </a:r>
                </a:p>
                <a:p>
                  <a:pPr>
                    <a:lnSpc>
                      <a:spcPts val="2900"/>
                    </a:lnSpc>
                  </a:pPr>
                  <a:r>
                    <a:rPr lang="en-US" altLang="ko-KR" dirty="0">
                      <a:latin typeface="+mn-ea"/>
                    </a:rPr>
                    <a:t>    &lt;title&gt;           &lt;/</a:t>
                  </a:r>
                  <a:r>
                    <a:rPr lang="en-US" altLang="ko-KR" dirty="0">
                      <a:latin typeface="+mn-ea"/>
                    </a:rPr>
                    <a:t>title</a:t>
                  </a:r>
                  <a:r>
                    <a:rPr lang="en-US" altLang="ko-KR" dirty="0">
                      <a:latin typeface="+mn-ea"/>
                    </a:rPr>
                    <a:t>&gt;</a:t>
                  </a:r>
                </a:p>
                <a:p>
                  <a:pPr>
                    <a:lnSpc>
                      <a:spcPts val="2900"/>
                    </a:lnSpc>
                  </a:pPr>
                  <a:endParaRPr lang="en-US" altLang="ko-KR" dirty="0">
                    <a:latin typeface="+mn-ea"/>
                  </a:endParaRPr>
                </a:p>
                <a:p>
                  <a:pPr>
                    <a:lnSpc>
                      <a:spcPts val="2900"/>
                    </a:lnSpc>
                  </a:pPr>
                  <a:r>
                    <a:rPr lang="en-US" altLang="ko-KR" dirty="0">
                      <a:latin typeface="+mn-ea"/>
                    </a:rPr>
                    <a:t> </a:t>
                  </a:r>
                  <a:r>
                    <a:rPr lang="en-US" altLang="ko-KR" dirty="0">
                      <a:latin typeface="+mn-ea"/>
                    </a:rPr>
                    <a:t>   &lt;script&gt;   </a:t>
                  </a:r>
                  <a:r>
                    <a:rPr lang="en-US" altLang="ko-KR" dirty="0" smtClean="0">
                      <a:latin typeface="+mn-ea"/>
                    </a:rPr>
                    <a:t>   </a:t>
                  </a:r>
                  <a:r>
                    <a:rPr lang="en-US" altLang="ko-KR" dirty="0">
                      <a:latin typeface="+mn-ea"/>
                    </a:rPr>
                    <a:t>&lt;/script&gt;</a:t>
                  </a:r>
                </a:p>
                <a:p>
                  <a:pPr>
                    <a:lnSpc>
                      <a:spcPts val="2900"/>
                    </a:lnSpc>
                  </a:pPr>
                  <a:endParaRPr lang="en-US" altLang="ko-KR" dirty="0">
                    <a:latin typeface="+mn-ea"/>
                  </a:endParaRPr>
                </a:p>
                <a:p>
                  <a:pPr>
                    <a:lnSpc>
                      <a:spcPts val="2900"/>
                    </a:lnSpc>
                  </a:pPr>
                  <a:r>
                    <a:rPr lang="en-US" altLang="ko-KR" dirty="0">
                      <a:latin typeface="+mn-ea"/>
                    </a:rPr>
                    <a:t>&lt;/head&gt;</a:t>
                  </a:r>
                </a:p>
                <a:p>
                  <a:pPr>
                    <a:lnSpc>
                      <a:spcPts val="2900"/>
                    </a:lnSpc>
                  </a:pPr>
                  <a:r>
                    <a:rPr lang="en-US" altLang="ko-KR" dirty="0">
                      <a:latin typeface="+mn-ea"/>
                    </a:rPr>
                    <a:t>&lt;body</a:t>
                  </a:r>
                  <a:r>
                    <a:rPr lang="en-US" altLang="ko-KR" dirty="0">
                      <a:latin typeface="+mn-ea"/>
                    </a:rPr>
                    <a:t>&gt;</a:t>
                  </a:r>
                </a:p>
                <a:p>
                  <a:pPr>
                    <a:lnSpc>
                      <a:spcPts val="2900"/>
                    </a:lnSpc>
                  </a:pPr>
                  <a:r>
                    <a:rPr lang="en-US" altLang="ko-KR" dirty="0">
                      <a:latin typeface="+mn-ea"/>
                    </a:rPr>
                    <a:t>   &lt;</a:t>
                  </a:r>
                  <a:r>
                    <a:rPr lang="en-US" altLang="ko-KR" dirty="0">
                      <a:latin typeface="+mn-ea"/>
                    </a:rPr>
                    <a:t>script&gt;    </a:t>
                  </a:r>
                  <a:r>
                    <a:rPr lang="en-US" altLang="ko-KR" dirty="0" smtClean="0">
                      <a:latin typeface="+mn-ea"/>
                    </a:rPr>
                    <a:t>   </a:t>
                  </a:r>
                  <a:r>
                    <a:rPr lang="en-US" altLang="ko-KR" dirty="0">
                      <a:latin typeface="+mn-ea"/>
                    </a:rPr>
                    <a:t>&lt;/script&gt;</a:t>
                  </a:r>
                </a:p>
                <a:p>
                  <a:pPr>
                    <a:lnSpc>
                      <a:spcPts val="2900"/>
                    </a:lnSpc>
                  </a:pPr>
                  <a:r>
                    <a:rPr lang="en-US" altLang="ko-KR" dirty="0">
                      <a:latin typeface="+mn-ea"/>
                    </a:rPr>
                    <a:t>&lt;/</a:t>
                  </a:r>
                  <a:r>
                    <a:rPr lang="en-US" altLang="ko-KR" dirty="0">
                      <a:latin typeface="+mn-ea"/>
                    </a:rPr>
                    <a:t>body&gt;</a:t>
                  </a:r>
                </a:p>
                <a:p>
                  <a:pPr>
                    <a:lnSpc>
                      <a:spcPts val="2900"/>
                    </a:lnSpc>
                  </a:pPr>
                  <a:r>
                    <a:rPr lang="en-US" altLang="ko-KR" dirty="0">
                      <a:latin typeface="+mn-ea"/>
                    </a:rPr>
                    <a:t>&lt;/html&gt;</a:t>
                  </a:r>
                  <a:endParaRPr kumimoji="1" lang="en-US" altLang="ko-KR" dirty="0">
                    <a:latin typeface="+mn-ea"/>
                  </a:endParaRPr>
                </a:p>
              </p:txBody>
            </p:sp>
            <p:sp>
              <p:nvSpPr>
                <p:cNvPr id="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47172" y="1666032"/>
                  <a:ext cx="3645413" cy="2041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anchorCtr="1">
                  <a:spAutoFit/>
                </a:bodyPr>
                <a:lstStyle/>
                <a:p>
                  <a:pPr algn="just">
                    <a:lnSpc>
                      <a:spcPts val="2300"/>
                    </a:lnSpc>
                    <a:spcBef>
                      <a:spcPct val="50000"/>
                    </a:spcBef>
                  </a:pPr>
                  <a:r>
                    <a:rPr kumimoji="1" lang="en-US" altLang="ko-KR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HTML </a:t>
                  </a:r>
                  <a:r>
                    <a:rPr kumimoji="1" lang="ko-KR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문서의 시작</a:t>
                  </a:r>
                </a:p>
                <a:p>
                  <a:pPr algn="just">
                    <a:lnSpc>
                      <a:spcPts val="2300"/>
                    </a:lnSpc>
                    <a:spcBef>
                      <a:spcPct val="50000"/>
                    </a:spcBef>
                  </a:pPr>
                  <a:r>
                    <a:rPr kumimoji="1" lang="en-US" altLang="ko-KR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HTML </a:t>
                  </a:r>
                  <a:r>
                    <a:rPr kumimoji="1" lang="ko-KR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문서의 머리 </a:t>
                  </a:r>
                  <a:r>
                    <a:rPr kumimoji="1" lang="ko-KR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부분</a:t>
                  </a:r>
                  <a:endParaRPr kumimoji="1" lang="en-US" altLang="ko-KR" dirty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just">
                    <a:lnSpc>
                      <a:spcPts val="2300"/>
                    </a:lnSpc>
                    <a:spcBef>
                      <a:spcPts val="2400"/>
                    </a:spcBef>
                  </a:pPr>
                  <a:r>
                    <a:rPr kumimoji="1" lang="en-US" altLang="ko-KR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HTML </a:t>
                  </a:r>
                  <a:r>
                    <a:rPr kumimoji="1" lang="ko-KR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문서의 </a:t>
                  </a:r>
                  <a:r>
                    <a:rPr kumimoji="1" lang="ko-KR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제목</a:t>
                  </a:r>
                  <a:r>
                    <a:rPr kumimoji="1" lang="en-US" altLang="ko-KR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kumimoji="1" lang="en-US" altLang="ko-KR" dirty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just">
                    <a:lnSpc>
                      <a:spcPts val="2300"/>
                    </a:lnSpc>
                    <a:spcBef>
                      <a:spcPts val="2400"/>
                    </a:spcBef>
                  </a:pPr>
                  <a:endParaRPr kumimoji="1" lang="en-US" altLang="ko-KR" dirty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631214" y="1863370"/>
                  <a:ext cx="2797739" cy="5242"/>
                </a:xfrm>
                <a:prstGeom prst="line">
                  <a:avLst/>
                </a:prstGeom>
                <a:noFill/>
                <a:ln w="19050" cap="rnd">
                  <a:solidFill>
                    <a:schemeClr val="hlink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631214" y="2236746"/>
                  <a:ext cx="2797739" cy="8906"/>
                </a:xfrm>
                <a:prstGeom prst="line">
                  <a:avLst/>
                </a:prstGeom>
                <a:noFill/>
                <a:ln w="19050" cap="rnd">
                  <a:solidFill>
                    <a:schemeClr val="hlink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511825" y="2894880"/>
                  <a:ext cx="917129" cy="1"/>
                </a:xfrm>
                <a:prstGeom prst="line">
                  <a:avLst/>
                </a:prstGeom>
                <a:noFill/>
                <a:ln w="19050" cap="rnd">
                  <a:solidFill>
                    <a:schemeClr val="hlink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588746" y="5865929"/>
                  <a:ext cx="2840206" cy="1"/>
                </a:xfrm>
                <a:prstGeom prst="line">
                  <a:avLst/>
                </a:prstGeom>
                <a:noFill/>
                <a:ln w="19050" cap="rnd">
                  <a:solidFill>
                    <a:schemeClr val="hlink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513249" y="4750771"/>
                  <a:ext cx="2932399" cy="0"/>
                </a:xfrm>
                <a:prstGeom prst="line">
                  <a:avLst/>
                </a:prstGeom>
                <a:noFill/>
                <a:ln w="19050" cap="rnd">
                  <a:solidFill>
                    <a:schemeClr val="hlink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010364" y="4352105"/>
                  <a:ext cx="3265093" cy="16158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anchorCtr="1">
                  <a:spAutoFit/>
                </a:bodyPr>
                <a:lstStyle/>
                <a:p>
                  <a:pPr algn="just" eaLnBrk="1" latinLnBrk="1" hangingPunct="1"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kumimoji="1" lang="en-US" altLang="ko-KR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HTML </a:t>
                  </a:r>
                  <a:r>
                    <a:rPr kumimoji="1" lang="ko-KR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문서의 </a:t>
                  </a:r>
                  <a:r>
                    <a:rPr kumimoji="1" lang="ko-KR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본문</a:t>
                  </a:r>
                  <a:endParaRPr kumimoji="1" lang="en-US" altLang="ko-KR" dirty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just" eaLnBrk="1" latinLnBrk="1" hangingPunct="1">
                    <a:lnSpc>
                      <a:spcPct val="150000"/>
                    </a:lnSpc>
                    <a:spcBef>
                      <a:spcPct val="50000"/>
                    </a:spcBef>
                  </a:pPr>
                  <a:endParaRPr kumimoji="1"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just" eaLnBrk="1" latinLnBrk="1" hangingPunct="1"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kumimoji="1" lang="en-US" altLang="ko-KR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HTML </a:t>
                  </a:r>
                  <a:r>
                    <a:rPr kumimoji="1" lang="ko-KR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문서의 종료</a:t>
                  </a:r>
                </a:p>
              </p:txBody>
            </p:sp>
            <p:sp>
              <p:nvSpPr>
                <p:cNvPr id="1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625663" y="1450698"/>
                  <a:ext cx="1803288" cy="13447"/>
                </a:xfrm>
                <a:prstGeom prst="line">
                  <a:avLst/>
                </a:prstGeom>
                <a:noFill/>
                <a:ln w="19050" cap="rnd">
                  <a:solidFill>
                    <a:schemeClr val="hlink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827448" y="1307450"/>
                  <a:ext cx="6189178" cy="3103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anchorCtr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Bef>
                      <a:spcPct val="50000"/>
                    </a:spcBef>
                  </a:pPr>
                  <a:r>
                    <a:rPr kumimoji="1" lang="en-US" altLang="ko-KR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HTML5</a:t>
                  </a:r>
                  <a:r>
                    <a:rPr kumimoji="1" lang="ko-KR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문서임을 </a:t>
                  </a:r>
                  <a:r>
                    <a:rPr kumimoji="1" lang="ko-KR" altLang="en-US" dirty="0" err="1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웹브라우저에게</a:t>
                  </a:r>
                  <a:r>
                    <a:rPr kumimoji="1" lang="ko-KR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알려줌 </a:t>
                  </a:r>
                  <a:endParaRPr kumimoji="1" lang="en-US" altLang="ko-KR" dirty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6145813" y="3540443"/>
                <a:ext cx="3105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자바 스크립트 소스 작성</a:t>
                </a:r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 flipH="1" flipV="1">
                <a:off x="5428816" y="3790003"/>
                <a:ext cx="662551" cy="1"/>
              </a:xfrm>
              <a:prstGeom prst="line">
                <a:avLst/>
              </a:prstGeom>
              <a:noFill/>
              <a:ln w="19050" cap="rnd">
                <a:solidFill>
                  <a:schemeClr val="hlink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>
              <a:off x="5211988" y="5354071"/>
              <a:ext cx="917129" cy="5745"/>
            </a:xfrm>
            <a:prstGeom prst="line">
              <a:avLst/>
            </a:prstGeom>
            <a:noFill/>
            <a:ln w="19050" cap="rnd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29118" y="5164097"/>
              <a:ext cx="3105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자바 스크립트 소스 작성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8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1" lang="ko-KR" altLang="en-US" dirty="0" smtClean="0">
                <a:latin typeface="맑은 고딕" pitchFamily="50" charset="-127"/>
                <a:ea typeface="맑은 고딕" pitchFamily="50" charset="-127"/>
              </a:rPr>
              <a:t>자바스크립트의 시작</a:t>
            </a:r>
            <a:endParaRPr lang="ko-KR" altLang="en-US" dirty="0"/>
          </a:p>
        </p:txBody>
      </p:sp>
      <p:sp>
        <p:nvSpPr>
          <p:cNvPr id="371714" name="Rectangle 2"/>
          <p:cNvSpPr>
            <a:spLocks noGrp="1"/>
          </p:cNvSpPr>
          <p:nvPr>
            <p:ph idx="1"/>
          </p:nvPr>
        </p:nvSpPr>
        <p:spPr>
          <a:xfrm>
            <a:off x="125437" y="1094101"/>
            <a:ext cx="8794119" cy="4829061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삽입 위치</a:t>
            </a:r>
          </a:p>
          <a:p>
            <a:pPr lvl="1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HTML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문서에서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&lt;head&gt;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태그나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&lt;body&gt;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태그 사이에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삽입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대부분 </a:t>
            </a:r>
            <a:r>
              <a:rPr lang="en-US" altLang="ko-KR" dirty="0">
                <a:latin typeface="+mn-ea"/>
              </a:rPr>
              <a:t>&lt;head&gt;</a:t>
            </a:r>
            <a:r>
              <a:rPr lang="ko-KR" altLang="en-US" dirty="0">
                <a:latin typeface="+mn-ea"/>
              </a:rPr>
              <a:t>태그 사이에 입력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자바 </a:t>
            </a:r>
            <a:r>
              <a:rPr lang="ko-KR" altLang="en-US" dirty="0" smtClean="0">
                <a:latin typeface="+mn-ea"/>
              </a:rPr>
              <a:t>스크립트 소스를 </a:t>
            </a:r>
            <a:r>
              <a:rPr lang="ko-KR" altLang="en-US" dirty="0">
                <a:latin typeface="+mn-ea"/>
              </a:rPr>
              <a:t>만나는 순간 실행</a:t>
            </a:r>
          </a:p>
          <a:p>
            <a:pPr eaLnBrk="1" hangingPunct="1">
              <a:defRPr/>
            </a:pPr>
            <a:r>
              <a:rPr lang="ko-KR" altLang="en-US" dirty="0" smtClean="0">
                <a:latin typeface="+mn-ea"/>
              </a:rPr>
              <a:t>기본구조</a:t>
            </a:r>
            <a:endParaRPr lang="ko-KR" altLang="en-US" dirty="0">
              <a:latin typeface="+mn-ea"/>
            </a:endParaRPr>
          </a:p>
          <a:p>
            <a:pPr lvl="1" eaLnBrk="1" hangingPunct="1">
              <a:buFont typeface="Wingdings 3" pitchFamily="18" charset="2"/>
              <a:buNone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buFont typeface="Wingdings 3" pitchFamily="18" charset="2"/>
              <a:buNone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buFont typeface="Wingdings 3" pitchFamily="18" charset="2"/>
              <a:buNone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ko-KR" altLang="en-US" dirty="0" smtClean="0">
                <a:latin typeface="+mn-ea"/>
              </a:rPr>
              <a:t>실행 시기</a:t>
            </a:r>
            <a:endParaRPr lang="ko-KR" altLang="en-US" dirty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삽입 방법이나 위치에 따라 다르다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13318" name="AutoShape 4"/>
          <p:cNvSpPr>
            <a:spLocks noChangeArrowheads="1"/>
          </p:cNvSpPr>
          <p:nvPr/>
        </p:nvSpPr>
        <p:spPr bwMode="blackWhite">
          <a:xfrm>
            <a:off x="575854" y="3660328"/>
            <a:ext cx="7772400" cy="1219245"/>
          </a:xfrm>
          <a:prstGeom prst="roundRect">
            <a:avLst>
              <a:gd name="adj" fmla="val 3333"/>
            </a:avLst>
          </a:prstGeom>
          <a:ln w="28575">
            <a:solidFill>
              <a:srgbClr val="0070C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script&gt;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~~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자바스크립트 코드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~~</a:t>
            </a: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script&gt;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752603" y="6089652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altLang="ko-KR" sz="120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325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>
                <a:latin typeface="+mn-ea"/>
                <a:ea typeface="+mn-ea"/>
              </a:rPr>
              <a:t>4. </a:t>
            </a:r>
            <a:r>
              <a:rPr kumimoji="1" lang="ko-KR" altLang="en-US" dirty="0"/>
              <a:t>자바스크립트의 시작</a:t>
            </a:r>
            <a:endParaRPr lang="ko-KR" altLang="en-US" dirty="0"/>
          </a:p>
        </p:txBody>
      </p:sp>
      <p:sp>
        <p:nvSpPr>
          <p:cNvPr id="372738" name="Rectangle 2"/>
          <p:cNvSpPr>
            <a:spLocks noGrp="1"/>
          </p:cNvSpPr>
          <p:nvPr>
            <p:ph idx="1"/>
          </p:nvPr>
        </p:nvSpPr>
        <p:spPr>
          <a:xfrm>
            <a:off x="92658" y="1031751"/>
            <a:ext cx="8826898" cy="5177856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 smtClean="0">
                <a:latin typeface="+mn-ea"/>
              </a:rPr>
              <a:t>사용 </a:t>
            </a:r>
            <a:r>
              <a:rPr lang="ko-KR" altLang="en-US" dirty="0">
                <a:latin typeface="+mn-ea"/>
              </a:rPr>
              <a:t>예</a:t>
            </a:r>
          </a:p>
          <a:p>
            <a:pPr lvl="1" eaLnBrk="1" hangingPunct="1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altLang="ko-KR" sz="2000" b="1" dirty="0">
                <a:latin typeface="+mn-ea"/>
              </a:rPr>
              <a:t>&lt;HTML&gt;&lt;HEAD&gt;</a:t>
            </a:r>
          </a:p>
          <a:p>
            <a:pPr lvl="1" eaLnBrk="1" hangingPunct="1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altLang="ko-KR" sz="2000" b="1" dirty="0">
                <a:latin typeface="+mn-ea"/>
              </a:rPr>
              <a:t>    &lt;TITLE&gt;</a:t>
            </a:r>
            <a:r>
              <a:rPr lang="ko-KR" altLang="en-US" sz="2000" b="1" dirty="0">
                <a:latin typeface="+mn-ea"/>
              </a:rPr>
              <a:t>자바스크립트 </a:t>
            </a:r>
            <a:r>
              <a:rPr lang="en-US" altLang="ko-KR" sz="2000" b="1" dirty="0">
                <a:latin typeface="+mn-ea"/>
              </a:rPr>
              <a:t>&lt;/TITLE&gt;</a:t>
            </a:r>
          </a:p>
          <a:p>
            <a:pPr lvl="1" eaLnBrk="1" hangingPunct="1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altLang="ko-KR" sz="2000" b="1" dirty="0">
                <a:latin typeface="+mn-ea"/>
              </a:rPr>
              <a:t>           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                     alert("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여기는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head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태그 안입니다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.")</a:t>
            </a:r>
          </a:p>
          <a:p>
            <a:pPr eaLnBrk="1" hangingPunct="1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             &lt;/SCRIPT&gt;</a:t>
            </a:r>
          </a:p>
          <a:p>
            <a:pPr eaLnBrk="1" hangingPunct="1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altLang="ko-KR" sz="2000" b="1" dirty="0">
                <a:latin typeface="+mn-ea"/>
              </a:rPr>
              <a:t>        &lt;/HEAD&gt;</a:t>
            </a:r>
          </a:p>
          <a:p>
            <a:pPr eaLnBrk="1" hangingPunct="1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altLang="ko-KR" sz="2000" b="1" dirty="0">
                <a:latin typeface="+mn-ea"/>
              </a:rPr>
              <a:t>        &lt;BODY&gt;</a:t>
            </a:r>
          </a:p>
          <a:p>
            <a:pPr eaLnBrk="1" hangingPunct="1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altLang="ko-KR" sz="2000" b="1" dirty="0">
                <a:latin typeface="+mn-ea"/>
              </a:rPr>
              <a:t>                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&lt;SCRIPT&gt; </a:t>
            </a:r>
          </a:p>
          <a:p>
            <a:pPr eaLnBrk="1" hangingPunct="1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                    alert("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여기는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body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태그 안입니다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.")</a:t>
            </a:r>
          </a:p>
          <a:p>
            <a:pPr eaLnBrk="1" hangingPunct="1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             &lt;/SCRIPT&gt;</a:t>
            </a:r>
          </a:p>
          <a:p>
            <a:pPr eaLnBrk="1" hangingPunct="1"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en-US" altLang="ko-KR" sz="2000" b="1" dirty="0">
                <a:solidFill>
                  <a:schemeClr val="tx2"/>
                </a:solidFill>
                <a:latin typeface="+mn-ea"/>
              </a:rPr>
              <a:t>       </a:t>
            </a:r>
            <a:r>
              <a:rPr lang="en-US" altLang="ko-KR" sz="2000" b="1" dirty="0">
                <a:latin typeface="+mn-ea"/>
              </a:rPr>
              <a:t>&lt;/BODY&gt;&lt;/HTML&gt;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18_web02_CSS</a:t>
            </a:r>
            <a:r>
              <a:rPr lang="ko-KR" altLang="en-US" smtClean="0"/>
              <a:t>와</a:t>
            </a:r>
            <a:r>
              <a:rPr lang="en-US" altLang="ko-KR" smtClean="0"/>
              <a:t>JavaScript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blackWhite">
          <a:xfrm>
            <a:off x="-92073" y="1905000"/>
            <a:ext cx="184731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blackWhite">
          <a:xfrm>
            <a:off x="1676403" y="2977634"/>
            <a:ext cx="184731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2743" name="AutoShape 7"/>
          <p:cNvSpPr>
            <a:spLocks noChangeArrowheads="1"/>
          </p:cNvSpPr>
          <p:nvPr/>
        </p:nvSpPr>
        <p:spPr bwMode="blackWhite">
          <a:xfrm>
            <a:off x="1676403" y="2215574"/>
            <a:ext cx="4980831" cy="1301343"/>
          </a:xfrm>
          <a:prstGeom prst="roundRect">
            <a:avLst>
              <a:gd name="adj" fmla="val 2606"/>
            </a:avLst>
          </a:prstGeom>
          <a:noFill/>
          <a:ln w="19050"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ko-KR" altLang="en-US" dirty="0"/>
          </a:p>
        </p:txBody>
      </p:sp>
      <p:sp>
        <p:nvSpPr>
          <p:cNvPr id="372745" name="AutoShape 9"/>
          <p:cNvSpPr>
            <a:spLocks noChangeArrowheads="1"/>
          </p:cNvSpPr>
          <p:nvPr/>
        </p:nvSpPr>
        <p:spPr bwMode="blackWhite">
          <a:xfrm>
            <a:off x="1660361" y="4301414"/>
            <a:ext cx="4996873" cy="1328779"/>
          </a:xfrm>
          <a:prstGeom prst="roundRect">
            <a:avLst>
              <a:gd name="adj" fmla="val 2606"/>
            </a:avLst>
          </a:prstGeom>
          <a:noFill/>
          <a:ln w="19050"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131609" y="3018931"/>
            <a:ext cx="3051250" cy="1288039"/>
            <a:chOff x="7242675" y="1831456"/>
            <a:chExt cx="3865470" cy="15144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9995" y="1831456"/>
              <a:ext cx="3858150" cy="151441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42675" y="2901036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+mn-ea"/>
                </a:rPr>
                <a:t>(1)</a:t>
              </a:r>
              <a:endParaRPr lang="ko-KR" altLang="en-US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090044" y="5239431"/>
            <a:ext cx="3134379" cy="1252328"/>
            <a:chOff x="7242675" y="4142116"/>
            <a:chExt cx="3865470" cy="151441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9995" y="4142116"/>
              <a:ext cx="3858150" cy="151441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242675" y="5229012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+mn-ea"/>
                </a:rPr>
                <a:t>(2)</a:t>
              </a:r>
              <a:endParaRPr lang="ko-KR" altLang="en-US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742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4. </a:t>
            </a:r>
            <a:r>
              <a:rPr lang="ko-KR" altLang="en-US" dirty="0" smtClean="0"/>
              <a:t>자바 스크립트 작성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38" y="1093673"/>
            <a:ext cx="8819058" cy="4829061"/>
          </a:xfrm>
        </p:spPr>
        <p:txBody>
          <a:bodyPr/>
          <a:lstStyle/>
          <a:p>
            <a:pPr marL="457189" indent="-457189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내부 자바 스크립트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&lt;script&gt;~ &lt;/script&gt; </a:t>
            </a:r>
            <a:r>
              <a:rPr lang="ko-KR" altLang="en-US" dirty="0" smtClean="0">
                <a:latin typeface="+mn-ea"/>
              </a:rPr>
              <a:t>태그 사이에 작성</a:t>
            </a:r>
            <a:r>
              <a:rPr lang="en-US" altLang="ko-KR" dirty="0" smtClean="0">
                <a:latin typeface="+mn-ea"/>
              </a:rPr>
              <a:t>(13</a:t>
            </a:r>
            <a:r>
              <a:rPr lang="ko-KR" altLang="en-US" dirty="0" smtClean="0">
                <a:latin typeface="+mn-ea"/>
              </a:rPr>
              <a:t>번 슬라이드 예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457189" indent="-457189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외부 자바 스크립트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&lt;script&gt; </a:t>
            </a:r>
            <a:r>
              <a:rPr lang="ko-KR" altLang="en-US" dirty="0" smtClean="0">
                <a:latin typeface="+mn-ea"/>
              </a:rPr>
              <a:t>태그의 </a:t>
            </a:r>
            <a:r>
              <a:rPr lang="en-US" altLang="ko-KR" dirty="0" err="1" smtClean="0">
                <a:latin typeface="+mn-ea"/>
              </a:rPr>
              <a:t>src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속성 값으로 외부 자바 스크립트 파일명 작성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외부 파일로 작성할 경우 </a:t>
            </a:r>
            <a:r>
              <a:rPr lang="ko-KR" altLang="en-US" dirty="0" err="1" smtClean="0">
                <a:latin typeface="+mn-ea"/>
              </a:rPr>
              <a:t>확장자는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“*.</a:t>
            </a:r>
            <a:r>
              <a:rPr lang="en-US" altLang="ko-KR" dirty="0" err="1" smtClean="0">
                <a:latin typeface="+mn-ea"/>
              </a:rPr>
              <a:t>js</a:t>
            </a:r>
            <a:r>
              <a:rPr lang="en-US" altLang="ko-KR" dirty="0" smtClean="0">
                <a:latin typeface="+mn-ea"/>
              </a:rPr>
              <a:t>”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순수 자바 스크립트 코드로 작성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사용 예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창의코딩웹</a:t>
            </a:r>
            <a:r>
              <a:rPr lang="en-US" altLang="ko-KR" dirty="0" smtClean="0"/>
              <a:t>_1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136371" y="4281883"/>
            <a:ext cx="6526644" cy="2158772"/>
            <a:chOff x="2523444" y="4066664"/>
            <a:chExt cx="7125565" cy="2360599"/>
          </a:xfrm>
        </p:grpSpPr>
        <p:grpSp>
          <p:nvGrpSpPr>
            <p:cNvPr id="14" name="그룹 13"/>
            <p:cNvGrpSpPr/>
            <p:nvPr/>
          </p:nvGrpSpPr>
          <p:grpSpPr>
            <a:xfrm>
              <a:off x="2523444" y="4066664"/>
              <a:ext cx="7125565" cy="2360599"/>
              <a:chOff x="1691640" y="4282795"/>
              <a:chExt cx="7125565" cy="236059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l="1497" r="4602"/>
              <a:stretch/>
            </p:blipFill>
            <p:spPr>
              <a:xfrm>
                <a:off x="1691640" y="4282795"/>
                <a:ext cx="4197927" cy="2360599"/>
              </a:xfrm>
              <a:prstGeom prst="rect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0255" y="4972556"/>
                <a:ext cx="2266950" cy="981075"/>
              </a:xfrm>
              <a:prstGeom prst="rect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</p:pic>
          <p:cxnSp>
            <p:nvCxnSpPr>
              <p:cNvPr id="10" name="직선 연결선 9"/>
              <p:cNvCxnSpPr/>
              <p:nvPr/>
            </p:nvCxnSpPr>
            <p:spPr>
              <a:xfrm>
                <a:off x="2493818" y="5764962"/>
                <a:ext cx="141316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7" idx="3"/>
                <a:endCxn id="8" idx="1"/>
              </p:cNvCxnSpPr>
              <p:nvPr/>
            </p:nvCxnSpPr>
            <p:spPr>
              <a:xfrm flipV="1">
                <a:off x="5889567" y="5463094"/>
                <a:ext cx="660688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연결선 14"/>
            <p:cNvCxnSpPr/>
            <p:nvPr/>
          </p:nvCxnSpPr>
          <p:spPr>
            <a:xfrm>
              <a:off x="7684262" y="4994649"/>
              <a:ext cx="1268545" cy="13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0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0. </a:t>
            </a:r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웹 사이트 작동 과정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</a:t>
            </a:fld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25437" y="1908902"/>
            <a:ext cx="8713763" cy="4445247"/>
            <a:chOff x="402251" y="1908900"/>
            <a:chExt cx="10978730" cy="4445247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5567110" y="3939616"/>
              <a:ext cx="0" cy="2414531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02251" y="4063129"/>
              <a:ext cx="49452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v"/>
              </a:pPr>
              <a:r>
                <a:rPr lang="ko-KR" altLang="en-US" sz="2400" dirty="0">
                  <a:latin typeface="+mn-ea"/>
                </a:rPr>
                <a:t>웹 브라우저에서 실행되는 </a:t>
              </a:r>
              <a:r>
                <a:rPr lang="en-US" altLang="ko-KR" sz="2400" dirty="0">
                  <a:latin typeface="+mn-ea"/>
                </a:rPr>
                <a:t>‘</a:t>
              </a:r>
              <a:r>
                <a:rPr lang="ko-KR" altLang="en-US" sz="2400" dirty="0">
                  <a:latin typeface="+mn-ea"/>
                </a:rPr>
                <a:t>프런트 </a:t>
              </a:r>
              <a:r>
                <a:rPr lang="ko-KR" altLang="en-US" sz="2400" dirty="0" err="1">
                  <a:latin typeface="+mn-ea"/>
                </a:rPr>
                <a:t>엔드</a:t>
              </a:r>
              <a:r>
                <a:rPr lang="en-US" altLang="ko-KR" sz="2400" dirty="0">
                  <a:latin typeface="+mn-ea"/>
                </a:rPr>
                <a:t>’</a:t>
              </a:r>
              <a:r>
                <a:rPr lang="ko-KR" altLang="en-US" sz="2400" dirty="0">
                  <a:latin typeface="+mn-ea"/>
                </a:rPr>
                <a:t> 프로그램 개발</a:t>
              </a:r>
              <a:endParaRPr lang="en-US" altLang="ko-KR" sz="2400" dirty="0">
                <a:latin typeface="+mn-ea"/>
              </a:endParaRPr>
            </a:p>
            <a:p>
              <a:r>
                <a:rPr lang="en-US" altLang="ko-KR" sz="2400" dirty="0">
                  <a:latin typeface="+mn-ea"/>
                </a:rPr>
                <a:t> </a:t>
              </a:r>
              <a:r>
                <a:rPr lang="en-US" altLang="ko-KR" sz="2400" dirty="0">
                  <a:latin typeface="+mn-ea"/>
                </a:rPr>
                <a:t>  - HTML</a:t>
              </a:r>
            </a:p>
            <a:p>
              <a:r>
                <a:rPr lang="en-US" altLang="ko-KR" sz="2400" dirty="0">
                  <a:latin typeface="+mn-ea"/>
                </a:rPr>
                <a:t>   - CSS</a:t>
              </a:r>
            </a:p>
            <a:p>
              <a:r>
                <a:rPr lang="en-US" altLang="ko-KR" sz="2400" dirty="0">
                  <a:latin typeface="+mn-ea"/>
                </a:rPr>
                <a:t>   - </a:t>
              </a:r>
              <a:r>
                <a:rPr lang="ko-KR" altLang="en-US" sz="2400" dirty="0">
                  <a:latin typeface="+mn-ea"/>
                </a:rPr>
                <a:t>자바 스크립트</a:t>
              </a:r>
              <a:endParaRPr lang="ko-KR" altLang="en-US" sz="2400" dirty="0"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00636" y="4063129"/>
              <a:ext cx="53803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v"/>
              </a:pPr>
              <a:r>
                <a:rPr lang="ko-KR" altLang="en-US" sz="2400" dirty="0">
                  <a:latin typeface="+mn-ea"/>
                </a:rPr>
                <a:t>사용자의 요청을 처리하고 데이터를 관리하는 </a:t>
              </a:r>
              <a:r>
                <a:rPr lang="en-US" altLang="ko-KR" sz="2400" dirty="0">
                  <a:latin typeface="+mn-ea"/>
                </a:rPr>
                <a:t>‘</a:t>
              </a:r>
              <a:r>
                <a:rPr lang="ko-KR" altLang="en-US" sz="2400" dirty="0">
                  <a:latin typeface="+mn-ea"/>
                </a:rPr>
                <a:t>백 </a:t>
              </a:r>
              <a:r>
                <a:rPr lang="ko-KR" altLang="en-US" sz="2400" dirty="0" err="1">
                  <a:latin typeface="+mn-ea"/>
                </a:rPr>
                <a:t>엔드</a:t>
              </a:r>
              <a:r>
                <a:rPr lang="en-US" altLang="ko-KR" sz="2400" dirty="0">
                  <a:latin typeface="+mn-ea"/>
                </a:rPr>
                <a:t>‘ </a:t>
              </a:r>
              <a:r>
                <a:rPr lang="ko-KR" altLang="en-US" sz="2400" dirty="0">
                  <a:latin typeface="+mn-ea"/>
                </a:rPr>
                <a:t>프로그램 개발</a:t>
              </a:r>
              <a:endParaRPr lang="en-US" altLang="ko-KR" sz="2400" dirty="0">
                <a:latin typeface="+mn-ea"/>
              </a:endParaRPr>
            </a:p>
            <a:p>
              <a:r>
                <a:rPr lang="en-US" altLang="ko-KR" sz="2400" dirty="0">
                  <a:latin typeface="+mn-ea"/>
                </a:rPr>
                <a:t> </a:t>
              </a:r>
              <a:r>
                <a:rPr lang="en-US" altLang="ko-KR" sz="2400" dirty="0">
                  <a:latin typeface="+mn-ea"/>
                </a:rPr>
                <a:t>  </a:t>
              </a:r>
              <a:endParaRPr lang="ko-KR" altLang="en-US" sz="2400" dirty="0">
                <a:latin typeface="+mn-ea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953827" y="1908900"/>
              <a:ext cx="10093618" cy="1925982"/>
              <a:chOff x="953827" y="1640409"/>
              <a:chExt cx="10093618" cy="1925982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1077673" y="1697705"/>
                <a:ext cx="9907271" cy="1777045"/>
                <a:chOff x="975032" y="1697705"/>
                <a:chExt cx="9907271" cy="1777045"/>
              </a:xfrm>
            </p:grpSpPr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75032" y="1945151"/>
                  <a:ext cx="1926388" cy="1087090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1194000" y="3074640"/>
                  <a:ext cx="1467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b="1" dirty="0"/>
                    <a:t>클라이언트</a:t>
                  </a:r>
                  <a:endParaRPr lang="ko-KR" altLang="en-US" sz="2000" b="1" dirty="0"/>
                </a:p>
              </p:txBody>
            </p:sp>
            <p:cxnSp>
              <p:nvCxnSpPr>
                <p:cNvPr id="11" name="직선 화살표 연결선 10"/>
                <p:cNvCxnSpPr/>
                <p:nvPr/>
              </p:nvCxnSpPr>
              <p:spPr>
                <a:xfrm>
                  <a:off x="3424843" y="2335877"/>
                  <a:ext cx="34357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3158837" y="1875101"/>
                  <a:ext cx="43845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b="1" dirty="0"/>
                    <a:t>웹 브라우저를 통해 필요한 정보 요청</a:t>
                  </a:r>
                  <a:endParaRPr lang="ko-KR" altLang="en-US" sz="2000" b="1" dirty="0"/>
                </a:p>
              </p:txBody>
            </p:sp>
            <p:cxnSp>
              <p:nvCxnSpPr>
                <p:cNvPr id="23" name="직선 화살표 연결선 22"/>
                <p:cNvCxnSpPr/>
                <p:nvPr/>
              </p:nvCxnSpPr>
              <p:spPr>
                <a:xfrm rot="10800000">
                  <a:off x="3424843" y="2895601"/>
                  <a:ext cx="34357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3056250" y="3067543"/>
                  <a:ext cx="541045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b="1" dirty="0"/>
                    <a:t>요청을 처리한 결과를 웹브라우저를 통해 전달</a:t>
                  </a:r>
                  <a:endParaRPr lang="ko-KR" altLang="en-US" sz="2000" b="1" dirty="0"/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7860774" y="1697705"/>
                  <a:ext cx="3021529" cy="1739055"/>
                  <a:chOff x="7907429" y="1697705"/>
                  <a:chExt cx="3021529" cy="1739055"/>
                </a:xfrm>
              </p:grpSpPr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976049" y="3036650"/>
                    <a:ext cx="69762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2000" b="1" dirty="0"/>
                      <a:t>서버</a:t>
                    </a:r>
                    <a:endParaRPr lang="ko-KR" altLang="en-US" sz="2000" b="1" dirty="0"/>
                  </a:p>
                </p:txBody>
              </p:sp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7907429" y="1765500"/>
                    <a:ext cx="1189192" cy="1197120"/>
                    <a:chOff x="7907429" y="1765500"/>
                    <a:chExt cx="1189192" cy="1197120"/>
                  </a:xfrm>
                </p:grpSpPr>
                <p:pic>
                  <p:nvPicPr>
                    <p:cNvPr id="7" name="그림 6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907429" y="1765500"/>
                      <a:ext cx="1189192" cy="11971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직사각형 25"/>
                    <p:cNvSpPr/>
                    <p:nvPr/>
                  </p:nvSpPr>
                  <p:spPr>
                    <a:xfrm>
                      <a:off x="8612155" y="2752531"/>
                      <a:ext cx="382555" cy="1430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b="1"/>
                    </a:p>
                  </p:txBody>
                </p:sp>
              </p:grpSp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8803432" y="1737317"/>
                    <a:ext cx="1189192" cy="1197120"/>
                    <a:chOff x="7907429" y="1765500"/>
                    <a:chExt cx="1189192" cy="1197120"/>
                  </a:xfrm>
                </p:grpSpPr>
                <p:pic>
                  <p:nvPicPr>
                    <p:cNvPr id="32" name="그림 31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907429" y="1765500"/>
                      <a:ext cx="1189192" cy="11971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8612155" y="2752531"/>
                      <a:ext cx="382555" cy="1430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b="1"/>
                    </a:p>
                  </p:txBody>
                </p:sp>
              </p:grpSp>
              <p:grpSp>
                <p:nvGrpSpPr>
                  <p:cNvPr id="28" name="그룹 27"/>
                  <p:cNvGrpSpPr/>
                  <p:nvPr/>
                </p:nvGrpSpPr>
                <p:grpSpPr>
                  <a:xfrm>
                    <a:off x="9739766" y="1697705"/>
                    <a:ext cx="1189192" cy="1197120"/>
                    <a:chOff x="7907429" y="1765500"/>
                    <a:chExt cx="1189192" cy="1197120"/>
                  </a:xfrm>
                </p:grpSpPr>
                <p:pic>
                  <p:nvPicPr>
                    <p:cNvPr id="29" name="그림 28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907429" y="1765500"/>
                      <a:ext cx="1189192" cy="11971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8612155" y="2752531"/>
                      <a:ext cx="382555" cy="1430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b="1"/>
                    </a:p>
                  </p:txBody>
                </p:sp>
              </p:grpSp>
            </p:grpSp>
          </p:grpSp>
          <p:sp>
            <p:nvSpPr>
              <p:cNvPr id="40" name="직사각형 39"/>
              <p:cNvSpPr/>
              <p:nvPr/>
            </p:nvSpPr>
            <p:spPr>
              <a:xfrm>
                <a:off x="953827" y="1640409"/>
                <a:ext cx="10093618" cy="1925982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53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자바 </a:t>
            </a:r>
            <a:r>
              <a:rPr lang="ko-KR" altLang="en-US" dirty="0" smtClean="0"/>
              <a:t>스크립트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웹 브라우저에서 많이 사용하는 프로그래밍 언어</a:t>
            </a:r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넷스케이프</a:t>
            </a:r>
            <a:r>
              <a:rPr lang="ko-KR" altLang="en-US" dirty="0">
                <a:latin typeface="+mn-ea"/>
              </a:rPr>
              <a:t> 사의 브랜든 </a:t>
            </a:r>
            <a:r>
              <a:rPr lang="ko-KR" altLang="en-US" dirty="0" err="1" smtClean="0">
                <a:latin typeface="+mn-ea"/>
              </a:rPr>
              <a:t>아이히에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의해 </a:t>
            </a:r>
            <a:r>
              <a:rPr lang="ko-KR" altLang="en-US" dirty="0" err="1">
                <a:latin typeface="+mn-ea"/>
              </a:rPr>
              <a:t>모카라는</a:t>
            </a:r>
            <a:r>
              <a:rPr lang="ko-KR" altLang="en-US" dirty="0">
                <a:latin typeface="+mn-ea"/>
              </a:rPr>
              <a:t> 이름으로 만들어짐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이후 라이브 스크립트라는 이름으로 개발</a:t>
            </a:r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넷스케이프</a:t>
            </a:r>
            <a:r>
              <a:rPr lang="ko-KR" altLang="en-US" dirty="0">
                <a:latin typeface="+mn-ea"/>
              </a:rPr>
              <a:t> 사가 썬 마이크로시스템과 함께 자바스크립트라는 이름을 붙여 주고 본격적 </a:t>
            </a:r>
            <a:r>
              <a:rPr lang="ko-KR" altLang="en-US" dirty="0" smtClean="0">
                <a:latin typeface="+mn-ea"/>
              </a:rPr>
              <a:t>발전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문서 사이에 자바스크립트 프로그램 작성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기본적인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 기능을 알아두는 것이 필요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창의코딩웹</a:t>
            </a:r>
            <a:r>
              <a:rPr lang="en-US" altLang="ko-KR" dirty="0" smtClean="0"/>
              <a:t>_1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자바스크립트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7410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동적인 웹 사이트 작성</a:t>
            </a:r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예 </a:t>
            </a:r>
            <a:r>
              <a:rPr lang="en-US" altLang="ko-KR" sz="2800" dirty="0">
                <a:latin typeface="+mj-ea"/>
                <a:ea typeface="+mj-ea"/>
              </a:rPr>
              <a:t>: </a:t>
            </a:r>
            <a:r>
              <a:rPr lang="ko-KR" altLang="en-US" sz="2800" dirty="0">
                <a:latin typeface="+mj-ea"/>
                <a:ea typeface="+mj-ea"/>
              </a:rPr>
              <a:t>펼침 메뉴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</a:p>
          <a:p>
            <a:r>
              <a:rPr lang="ko-KR" altLang="en-US" sz="2800" dirty="0">
                <a:latin typeface="+mj-ea"/>
                <a:ea typeface="+mj-ea"/>
              </a:rPr>
              <a:t>웹 브라우저에서 실행되는 프로그램 작성</a:t>
            </a:r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dirty="0">
                <a:latin typeface="+mj-ea"/>
                <a:ea typeface="+mj-ea"/>
              </a:rPr>
              <a:t>예</a:t>
            </a:r>
            <a:r>
              <a:rPr lang="en-US" altLang="ko-KR" sz="2800" dirty="0">
                <a:latin typeface="+mj-ea"/>
                <a:ea typeface="+mj-ea"/>
              </a:rPr>
              <a:t>:</a:t>
            </a:r>
            <a:r>
              <a:rPr lang="ko-KR" altLang="en-US" sz="2800" dirty="0">
                <a:latin typeface="+mj-ea"/>
                <a:ea typeface="+mj-ea"/>
              </a:rPr>
              <a:t>버스 정보 검색 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</a:p>
          <a:p>
            <a:r>
              <a:rPr lang="ko-KR" altLang="en-US" sz="2800" dirty="0">
                <a:latin typeface="+mj-ea"/>
                <a:ea typeface="+mj-ea"/>
              </a:rPr>
              <a:t>서버용 프로그램 개발 가능</a:t>
            </a:r>
            <a:r>
              <a:rPr lang="en-US" altLang="ko-KR" sz="2800" dirty="0">
                <a:latin typeface="+mj-ea"/>
                <a:ea typeface="+mj-ea"/>
              </a:rPr>
              <a:t>(Node.js)</a:t>
            </a:r>
          </a:p>
          <a:p>
            <a:pPr marL="457189" lvl="1" indent="0">
              <a:buNone/>
            </a:pP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자바스크립트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특징</a:t>
            </a:r>
          </a:p>
        </p:txBody>
      </p:sp>
      <p:sp>
        <p:nvSpPr>
          <p:cNvPr id="18434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인터프리터 언어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웹 브라우저에서 실행 결과 즉시 확인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모든 웹 브라우저에서 동작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풀 스택 웹 개발과 다양한 용도의 프로그램 개발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객체 기반 언어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다양한 기능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제공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다양한 라이브러리와 프레임워크 사용 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jQuery -  </a:t>
            </a:r>
            <a:r>
              <a:rPr lang="ko-KR" altLang="en-US" dirty="0" smtClean="0">
                <a:latin typeface="+mn-ea"/>
              </a:rPr>
              <a:t>자바스크립트 라이브러리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앵귤러</a:t>
            </a:r>
            <a:r>
              <a:rPr lang="en-US" altLang="ko-KR" dirty="0" smtClean="0">
                <a:latin typeface="+mn-ea"/>
              </a:rPr>
              <a:t>(Angular) &amp; </a:t>
            </a:r>
            <a:r>
              <a:rPr lang="ko-KR" altLang="en-US" dirty="0" smtClean="0">
                <a:latin typeface="+mn-ea"/>
              </a:rPr>
              <a:t>뷰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Vue</a:t>
            </a:r>
            <a:r>
              <a:rPr lang="en-US" altLang="ko-KR" dirty="0" smtClean="0">
                <a:latin typeface="+mn-ea"/>
              </a:rPr>
              <a:t>) – </a:t>
            </a:r>
            <a:r>
              <a:rPr lang="ko-KR" altLang="en-US" dirty="0" smtClean="0">
                <a:latin typeface="+mn-ea"/>
              </a:rPr>
              <a:t>프레임 워크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자바스크립트 작성과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프로그램 작성과 실행을 위해 필요한 프로그램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 브라우저 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자바스크립트를 사용하여 작성한 프로그램 결과 확인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크롬</a:t>
            </a:r>
            <a:r>
              <a:rPr lang="ko-KR" altLang="en-US" dirty="0" smtClean="0">
                <a:latin typeface="+mn-ea"/>
              </a:rPr>
              <a:t> 또는 익스플로러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편집기 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메모장 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err="1" smtClean="0">
                <a:latin typeface="+mn-ea"/>
              </a:rPr>
              <a:t>EditPlus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Visual Studio 20XX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437" y="172439"/>
            <a:ext cx="7380956" cy="74196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/>
              <a:t>자바스크립트 작성과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메모장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193" y="1151863"/>
            <a:ext cx="3954087" cy="1416770"/>
          </a:xfrm>
        </p:spPr>
        <p:txBody>
          <a:bodyPr>
            <a:normAutofit/>
          </a:bodyPr>
          <a:lstStyle/>
          <a:p>
            <a:pPr marL="457189" indent="-457189">
              <a:buAutoNum type="arabicPeriod"/>
            </a:pPr>
            <a:r>
              <a:rPr lang="ko-KR" altLang="en-US" sz="2000" dirty="0">
                <a:latin typeface="+mn-ea"/>
              </a:rPr>
              <a:t>메모장에서 프로그램 작성</a:t>
            </a:r>
            <a:endParaRPr lang="en-US" altLang="ko-KR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파일 저장 시 </a:t>
            </a:r>
            <a:r>
              <a:rPr lang="ko-KR" altLang="en-US" sz="2000" dirty="0" err="1">
                <a:latin typeface="+mn-ea"/>
              </a:rPr>
              <a:t>확장자는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‘html’ </a:t>
            </a:r>
            <a:r>
              <a:rPr lang="ko-KR" altLang="en-US" sz="2000" dirty="0">
                <a:latin typeface="+mn-ea"/>
              </a:rPr>
              <a:t>또는  </a:t>
            </a:r>
            <a:r>
              <a:rPr lang="en-US" altLang="ko-KR" sz="2000" dirty="0">
                <a:latin typeface="+mn-ea"/>
              </a:rPr>
              <a:t>‘</a:t>
            </a:r>
            <a:r>
              <a:rPr lang="en-US" altLang="ko-KR" sz="2000" dirty="0" err="1">
                <a:latin typeface="+mn-ea"/>
              </a:rPr>
              <a:t>htm</a:t>
            </a:r>
            <a:r>
              <a:rPr lang="en-US" altLang="ko-KR" sz="2000" dirty="0">
                <a:latin typeface="+mn-ea"/>
              </a:rPr>
              <a:t>’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51" y="2715098"/>
            <a:ext cx="3552825" cy="34290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034004" y="1142511"/>
            <a:ext cx="4954415" cy="16604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+mj-lt"/>
              <a:buAutoNum type="arabicPeriod" startAt="2"/>
            </a:pPr>
            <a:r>
              <a:rPr lang="ko-KR" altLang="en-US" sz="1800" dirty="0">
                <a:latin typeface="+mn-ea"/>
              </a:rPr>
              <a:t>웹 브라우저에서 실행 결과 확인</a:t>
            </a:r>
            <a:endParaRPr lang="en-US" altLang="ko-KR" sz="1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파일을 더블클릭</a:t>
            </a:r>
            <a:endParaRPr lang="en-US" altLang="ko-KR" sz="1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선택한 파일에서 마우스 오른쪽 버튼 클릭 </a:t>
            </a:r>
            <a:r>
              <a:rPr lang="en-US" altLang="ko-KR" sz="1800" dirty="0">
                <a:latin typeface="+mn-ea"/>
              </a:rPr>
              <a:t>-&gt; </a:t>
            </a:r>
            <a:r>
              <a:rPr lang="ko-KR" altLang="en-US" sz="1800" dirty="0">
                <a:latin typeface="+mn-ea"/>
              </a:rPr>
              <a:t>팝업메뉴에서 </a:t>
            </a:r>
            <a:r>
              <a:rPr lang="ko-KR" altLang="en-US" sz="1800" dirty="0" err="1">
                <a:latin typeface="+mn-ea"/>
              </a:rPr>
              <a:t>웹브라우저</a:t>
            </a:r>
            <a:r>
              <a:rPr lang="ko-KR" altLang="en-US" sz="1800" dirty="0">
                <a:latin typeface="+mn-ea"/>
              </a:rPr>
              <a:t> 클릭</a:t>
            </a:r>
            <a:endParaRPr lang="ko-KR" altLang="en-US" sz="18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304360" y="2855374"/>
            <a:ext cx="4441767" cy="2797281"/>
            <a:chOff x="5722329" y="3021751"/>
            <a:chExt cx="5217220" cy="30391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2329" y="3021751"/>
              <a:ext cx="5217220" cy="3039157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9" name="직사각형 8"/>
            <p:cNvSpPr/>
            <p:nvPr/>
          </p:nvSpPr>
          <p:spPr>
            <a:xfrm>
              <a:off x="6550427" y="3765665"/>
              <a:ext cx="4330931" cy="293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858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220858"/>
            <a:ext cx="8778240" cy="721537"/>
          </a:xfrm>
        </p:spPr>
        <p:txBody>
          <a:bodyPr>
            <a:normAutofit/>
          </a:bodyPr>
          <a:lstStyle/>
          <a:p>
            <a:pPr lvl="2" algn="l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b="1" dirty="0">
                <a:latin typeface="+mn-ea"/>
                <a:ea typeface="+mn-ea"/>
              </a:rPr>
              <a:t>2.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자바스크립트 작성과 실행 </a:t>
            </a:r>
            <a:r>
              <a:rPr lang="en-US" altLang="ko-KR" sz="3200" b="1" dirty="0"/>
              <a:t>- </a:t>
            </a:r>
            <a:r>
              <a:rPr lang="en-US" altLang="ko-KR" sz="2400" b="1" dirty="0">
                <a:latin typeface="+mn-ea"/>
              </a:rPr>
              <a:t>Visual Studio 20xx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25" y="1141074"/>
            <a:ext cx="3919479" cy="463793"/>
          </a:xfrm>
        </p:spPr>
        <p:txBody>
          <a:bodyPr>
            <a:normAutofit fontScale="77500" lnSpcReduction="20000"/>
          </a:bodyPr>
          <a:lstStyle/>
          <a:p>
            <a:pPr marL="457189" indent="-457189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빈 솔루션 만들기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파일 </a:t>
            </a:r>
            <a:r>
              <a:rPr lang="en-US" altLang="ko-KR" sz="1600" dirty="0">
                <a:latin typeface="+mn-ea"/>
              </a:rPr>
              <a:t>-&gt; </a:t>
            </a:r>
            <a:r>
              <a:rPr lang="ko-KR" altLang="en-US" sz="1600" dirty="0" err="1">
                <a:latin typeface="+mn-ea"/>
              </a:rPr>
              <a:t>새로만들기</a:t>
            </a:r>
            <a:r>
              <a:rPr lang="en-US" altLang="ko-KR" sz="1600" dirty="0">
                <a:latin typeface="+mn-ea"/>
              </a:rPr>
              <a:t>-&gt;</a:t>
            </a:r>
            <a:r>
              <a:rPr lang="ko-KR" altLang="en-US" sz="1600" dirty="0">
                <a:latin typeface="+mn-ea"/>
              </a:rPr>
              <a:t>프로젝트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9425" y="1846587"/>
            <a:ext cx="4553211" cy="4551388"/>
            <a:chOff x="391349" y="1588022"/>
            <a:chExt cx="4553210" cy="455138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11829" b="71474"/>
            <a:stretch/>
          </p:blipFill>
          <p:spPr>
            <a:xfrm>
              <a:off x="498506" y="1588022"/>
              <a:ext cx="4338897" cy="92551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49" y="2914451"/>
              <a:ext cx="4553210" cy="3200109"/>
            </a:xfrm>
            <a:prstGeom prst="rect">
              <a:avLst/>
            </a:prstGeom>
          </p:spPr>
        </p:pic>
        <p:sp>
          <p:nvSpPr>
            <p:cNvPr id="10" name="아래쪽 화살표 9"/>
            <p:cNvSpPr/>
            <p:nvPr/>
          </p:nvSpPr>
          <p:spPr>
            <a:xfrm>
              <a:off x="2369132" y="2571744"/>
              <a:ext cx="182880" cy="3025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1349" y="5378335"/>
              <a:ext cx="3823204" cy="4156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173" y="5800855"/>
              <a:ext cx="28200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solidFill>
                    <a:srgbClr val="FF0000"/>
                  </a:solidFill>
                </a:rPr>
                <a:t>경로선택과</a:t>
              </a:r>
              <a:r>
                <a:rPr lang="ko-KR" altLang="en-US" sz="1600" dirty="0">
                  <a:solidFill>
                    <a:srgbClr val="FF0000"/>
                  </a:solidFill>
                </a:rPr>
                <a:t> 솔루션 이름 입력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내용 개체 틀 2"/>
          <p:cNvSpPr txBox="1">
            <a:spLocks/>
          </p:cNvSpPr>
          <p:nvPr/>
        </p:nvSpPr>
        <p:spPr>
          <a:xfrm>
            <a:off x="4414837" y="1028577"/>
            <a:ext cx="4543185" cy="6615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+mj-lt"/>
              <a:buAutoNum type="arabicPeriod" startAt="2"/>
            </a:pPr>
            <a:r>
              <a:rPr lang="ko-KR" altLang="en-US" sz="1600" dirty="0">
                <a:latin typeface="+mn-ea"/>
              </a:rPr>
              <a:t>솔루션에 항목 추가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솔루션 탐색기에서 해당 솔루션 선택 </a:t>
            </a:r>
            <a:r>
              <a:rPr lang="en-US" altLang="ko-KR" sz="1600" dirty="0">
                <a:latin typeface="+mn-ea"/>
              </a:rPr>
              <a:t>-&gt; </a:t>
            </a:r>
            <a:r>
              <a:rPr lang="ko-KR" altLang="en-US" sz="1600" dirty="0">
                <a:latin typeface="+mn-ea"/>
              </a:rPr>
              <a:t>마우스 오른쪽 버튼 클릭 </a:t>
            </a:r>
            <a:r>
              <a:rPr lang="en-US" altLang="ko-KR" sz="1600" dirty="0">
                <a:latin typeface="+mn-ea"/>
              </a:rPr>
              <a:t>-&gt; </a:t>
            </a:r>
            <a:r>
              <a:rPr lang="ko-KR" altLang="en-US" sz="1600" dirty="0">
                <a:latin typeface="+mn-ea"/>
              </a:rPr>
              <a:t>추가 </a:t>
            </a:r>
            <a:r>
              <a:rPr lang="en-US" altLang="ko-KR" sz="1600" dirty="0">
                <a:latin typeface="+mn-ea"/>
              </a:rPr>
              <a:t>-&gt; </a:t>
            </a:r>
            <a:r>
              <a:rPr lang="ko-KR" altLang="en-US" sz="1600" dirty="0">
                <a:latin typeface="+mn-ea"/>
              </a:rPr>
              <a:t>새 항목 </a:t>
            </a:r>
            <a:r>
              <a:rPr lang="en-US" altLang="ko-KR" sz="1600" dirty="0">
                <a:latin typeface="+mn-ea"/>
              </a:rPr>
              <a:t>-&gt; HTML </a:t>
            </a:r>
            <a:r>
              <a:rPr lang="ko-KR" altLang="en-US" sz="1600" dirty="0">
                <a:latin typeface="+mn-ea"/>
              </a:rPr>
              <a:t>페이지 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910435" y="1776300"/>
            <a:ext cx="4047587" cy="4796364"/>
            <a:chOff x="6424687" y="1751729"/>
            <a:chExt cx="4047587" cy="479636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55526" t="43163" r="6016" b="21994"/>
            <a:stretch/>
          </p:blipFill>
          <p:spPr>
            <a:xfrm>
              <a:off x="6424687" y="1751729"/>
              <a:ext cx="4009838" cy="197473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6699" y="4154720"/>
              <a:ext cx="3985575" cy="2393373"/>
            </a:xfrm>
            <a:prstGeom prst="rect">
              <a:avLst/>
            </a:prstGeom>
          </p:spPr>
        </p:pic>
        <p:sp>
          <p:nvSpPr>
            <p:cNvPr id="15" name="아래쪽 화살표 14"/>
            <p:cNvSpPr/>
            <p:nvPr/>
          </p:nvSpPr>
          <p:spPr>
            <a:xfrm>
              <a:off x="8388047" y="3789332"/>
              <a:ext cx="182880" cy="3025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폭발 1 15"/>
            <p:cNvSpPr/>
            <p:nvPr/>
          </p:nvSpPr>
          <p:spPr>
            <a:xfrm>
              <a:off x="8570927" y="4399226"/>
              <a:ext cx="1196528" cy="663225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클릭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5824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27" y="220858"/>
            <a:ext cx="9631682" cy="721537"/>
          </a:xfrm>
        </p:spPr>
        <p:txBody>
          <a:bodyPr>
            <a:normAutofit/>
          </a:bodyPr>
          <a:lstStyle/>
          <a:p>
            <a:pPr lvl="2" algn="l" rtl="0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자바스크립트 작성과 실행 </a:t>
            </a:r>
            <a:r>
              <a:rPr lang="en-US" altLang="ko-KR" sz="3200" b="1" dirty="0"/>
              <a:t>- </a:t>
            </a:r>
            <a:r>
              <a:rPr lang="en-US" altLang="ko-KR" sz="2400" b="1" dirty="0">
                <a:latin typeface="+mn-ea"/>
              </a:rPr>
              <a:t>Visual Studio 20xx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6455" y="1170036"/>
            <a:ext cx="8121799" cy="541672"/>
          </a:xfrm>
        </p:spPr>
        <p:txBody>
          <a:bodyPr>
            <a:noAutofit/>
          </a:bodyPr>
          <a:lstStyle/>
          <a:p>
            <a:pPr marL="457189" indent="-457189">
              <a:buFont typeface="+mj-lt"/>
              <a:buAutoNum type="arabicPeriod" startAt="3"/>
            </a:pPr>
            <a:r>
              <a:rPr lang="ko-KR" altLang="en-US" sz="1800" dirty="0">
                <a:latin typeface="+mn-ea"/>
              </a:rPr>
              <a:t>프로그램 작성 </a:t>
            </a:r>
            <a:r>
              <a:rPr lang="en-US" altLang="ko-KR" sz="1800" dirty="0">
                <a:latin typeface="+mn-ea"/>
              </a:rPr>
              <a:t>-&gt; </a:t>
            </a:r>
            <a:r>
              <a:rPr lang="ko-KR" altLang="en-US" sz="1800" dirty="0">
                <a:latin typeface="+mn-ea"/>
              </a:rPr>
              <a:t>마우스 오른쪽 버튼 클릭 </a:t>
            </a:r>
            <a:r>
              <a:rPr lang="en-US" altLang="ko-KR" sz="1800" dirty="0">
                <a:latin typeface="+mn-ea"/>
              </a:rPr>
              <a:t>-&gt; </a:t>
            </a:r>
            <a:r>
              <a:rPr lang="ko-KR" altLang="en-US" sz="1800" dirty="0">
                <a:latin typeface="+mn-ea"/>
              </a:rPr>
              <a:t>브라우저에서 보기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_1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50272" y="1872847"/>
            <a:ext cx="8511095" cy="2815437"/>
            <a:chOff x="433993" y="1756563"/>
            <a:chExt cx="10855216" cy="281543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993" y="1756563"/>
              <a:ext cx="5255483" cy="2815437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6733309" y="2283369"/>
              <a:ext cx="4555900" cy="1997538"/>
              <a:chOff x="6525489" y="4142691"/>
              <a:chExt cx="4555900" cy="1997538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5489" y="4142691"/>
                <a:ext cx="4555900" cy="1596054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7290845" y="5801675"/>
                <a:ext cx="30251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70C0"/>
                    </a:solidFill>
                  </a:rPr>
                  <a:t>크롬 브라우저에서 실행한 결과</a:t>
                </a:r>
                <a:endParaRPr lang="ko-KR" altLang="en-US" sz="1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2" name="오른쪽 화살표 21"/>
            <p:cNvSpPr/>
            <p:nvPr/>
          </p:nvSpPr>
          <p:spPr>
            <a:xfrm>
              <a:off x="5980400" y="3000895"/>
              <a:ext cx="465513" cy="2812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2012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560</TotalTime>
  <Words>781</Words>
  <Application>Microsoft Office PowerPoint</Application>
  <PresentationFormat>화면 슬라이드 쇼(4:3)</PresentationFormat>
  <Paragraphs>159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맑은 고딕</vt:lpstr>
      <vt:lpstr>문체부 제목 돋음체</vt:lpstr>
      <vt:lpstr>Arial</vt:lpstr>
      <vt:lpstr>Gill Sans MT</vt:lpstr>
      <vt:lpstr>Wingdings</vt:lpstr>
      <vt:lpstr>Wingdings 3</vt:lpstr>
      <vt:lpstr>Gallery</vt:lpstr>
      <vt:lpstr>Chapt1. 자바스트립트 소개</vt:lpstr>
      <vt:lpstr>0. 시작하기 전에</vt:lpstr>
      <vt:lpstr>1. 자바 스크립트 - 소개</vt:lpstr>
      <vt:lpstr>1. 자바스크립트 - 활용 </vt:lpstr>
      <vt:lpstr>1. 자바스크립트 - 특징</vt:lpstr>
      <vt:lpstr>2. 자바스크립트 작성과 실행</vt:lpstr>
      <vt:lpstr>2. 자바스크립트 작성과 실행 - 메모장</vt:lpstr>
      <vt:lpstr>2. 자바스크립트 작성과 실행 - Visual Studio 20xx </vt:lpstr>
      <vt:lpstr>2. 자바스크립트 작성과 실행 - Visual Studio 20xx </vt:lpstr>
      <vt:lpstr>2. 자바스크립트 작성과 실행 – 실행 오류 확인 </vt:lpstr>
      <vt:lpstr>3. HTML 태그 둘러보기 </vt:lpstr>
      <vt:lpstr>3. HTML 태그 둘러보기 </vt:lpstr>
      <vt:lpstr>4. 자바스크립트의 시작</vt:lpstr>
      <vt:lpstr>4. 자바스크립트의 시작</vt:lpstr>
      <vt:lpstr>4. 자바 스크립트 작성 위치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Chapt1. 자바스트립트 소개</dc:title>
  <dc:creator>hallym</dc:creator>
  <cp:lastModifiedBy>hallym</cp:lastModifiedBy>
  <cp:revision>86</cp:revision>
  <dcterms:created xsi:type="dcterms:W3CDTF">2019-08-19T07:59:21Z</dcterms:created>
  <dcterms:modified xsi:type="dcterms:W3CDTF">2019-08-27T11:06:12Z</dcterms:modified>
</cp:coreProperties>
</file>