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5" r:id="rId1"/>
  </p:sldMasterIdLst>
  <p:notesMasterIdLst>
    <p:notesMasterId r:id="rId22"/>
  </p:notesMasterIdLst>
  <p:sldIdLst>
    <p:sldId id="256" r:id="rId2"/>
    <p:sldId id="271" r:id="rId3"/>
    <p:sldId id="268" r:id="rId4"/>
    <p:sldId id="270" r:id="rId5"/>
    <p:sldId id="285" r:id="rId6"/>
    <p:sldId id="291" r:id="rId7"/>
    <p:sldId id="286" r:id="rId8"/>
    <p:sldId id="272" r:id="rId9"/>
    <p:sldId id="273" r:id="rId10"/>
    <p:sldId id="288" r:id="rId11"/>
    <p:sldId id="290" r:id="rId12"/>
    <p:sldId id="275" r:id="rId13"/>
    <p:sldId id="274" r:id="rId14"/>
    <p:sldId id="276" r:id="rId15"/>
    <p:sldId id="277" r:id="rId16"/>
    <p:sldId id="287" r:id="rId17"/>
    <p:sldId id="278" r:id="rId18"/>
    <p:sldId id="280" r:id="rId19"/>
    <p:sldId id="289" r:id="rId20"/>
    <p:sldId id="28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724" y="802299"/>
            <a:ext cx="7043351" cy="2541431"/>
          </a:xfrm>
        </p:spPr>
        <p:txBody>
          <a:bodyPr bIns="0" anchor="b">
            <a:normAutofit/>
          </a:bodyPr>
          <a:lstStyle>
            <a:lvl1pPr algn="l">
              <a:defRPr sz="4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144168" y="3343730"/>
            <a:ext cx="7159573" cy="109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9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24" y="83216"/>
            <a:ext cx="6571343" cy="693263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24" y="969528"/>
            <a:ext cx="8894995" cy="560426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89124"/>
            <a:ext cx="4034004" cy="152400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r>
              <a:rPr lang="ko-KR" altLang="en-US" dirty="0" err="1" smtClean="0"/>
              <a:t>창의코딩웹</a:t>
            </a:r>
            <a:r>
              <a:rPr lang="en-US" altLang="ko-KR" dirty="0" smtClean="0"/>
              <a:t>_2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6689124"/>
            <a:ext cx="795746" cy="152400"/>
          </a:xfrm>
        </p:spPr>
        <p:txBody>
          <a:bodyPr anchor="ctr"/>
          <a:lstStyle>
            <a:lvl1pPr>
              <a:defRPr sz="900" b="1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801193"/>
            <a:ext cx="66720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8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7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6653066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4" r:id="rId12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5127" y="1367534"/>
            <a:ext cx="7295542" cy="190607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문체부 제목 돋음체" panose="020B0609000101010101" pitchFamily="49" charset="-127"/>
              </a:rPr>
              <a:t>C</a:t>
            </a:r>
            <a:r>
              <a:rPr lang="en-US" altLang="ko-KR" sz="4400" cap="none" dirty="0">
                <a:ea typeface="문체부 제목 돋음체" panose="020B0609000101010101" pitchFamily="49" charset="-127"/>
              </a:rPr>
              <a:t>hapt2</a:t>
            </a:r>
            <a:r>
              <a:rPr lang="en-US" altLang="ko-KR" sz="4400" dirty="0">
                <a:ea typeface="문체부 제목 돋음체" panose="020B0609000101010101" pitchFamily="49" charset="-127"/>
              </a:rPr>
              <a:t>. </a:t>
            </a:r>
            <a:r>
              <a:rPr lang="ko-KR" altLang="en-US" sz="4400" dirty="0">
                <a:ea typeface="문체부 제목 돋음체" panose="020B0609000101010101" pitchFamily="49" charset="-127"/>
              </a:rPr>
              <a:t>기본개념과 연산자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3235" y="3473016"/>
            <a:ext cx="5618515" cy="977621"/>
          </a:xfrm>
        </p:spPr>
        <p:txBody>
          <a:bodyPr/>
          <a:lstStyle/>
          <a:p>
            <a:r>
              <a:rPr lang="ko-KR" altLang="en-US" dirty="0" err="1" smtClean="0"/>
              <a:t>창의코딩</a:t>
            </a:r>
            <a:r>
              <a:rPr lang="ko-KR" altLang="en-US" dirty="0" smtClean="0"/>
              <a:t> 웹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err="1" smtClean="0">
                <a:latin typeface="+mn-ea"/>
                <a:ea typeface="+mn-ea"/>
              </a:rPr>
              <a:t>자료형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22810"/>
            <a:ext cx="8894995" cy="568626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문자</a:t>
            </a:r>
            <a:r>
              <a:rPr lang="en-US" altLang="ko-KR" sz="2000" dirty="0" smtClean="0">
                <a:latin typeface="+mn-ea"/>
              </a:rPr>
              <a:t>(Character)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이스케이프시퀀스</a:t>
            </a:r>
            <a:r>
              <a:rPr lang="en-US" altLang="ko-KR" sz="2000" dirty="0">
                <a:latin typeface="+mn-ea"/>
              </a:rPr>
              <a:t>(Escape sequence)</a:t>
            </a:r>
          </a:p>
          <a:p>
            <a:pPr lvl="2"/>
            <a:r>
              <a:rPr lang="ko-KR" altLang="en-US" sz="2000" dirty="0">
                <a:latin typeface="+mn-ea"/>
              </a:rPr>
              <a:t>문자열</a:t>
            </a:r>
            <a:r>
              <a:rPr lang="en-US" altLang="ko-KR" sz="2000" dirty="0">
                <a:latin typeface="+mn-ea"/>
              </a:rPr>
              <a:t>(String)</a:t>
            </a:r>
            <a:r>
              <a:rPr lang="ko-KR" altLang="en-US" sz="2000" dirty="0">
                <a:latin typeface="+mn-ea"/>
              </a:rPr>
              <a:t>에 키보드로부터 직접 표현할 수 없는 문자</a:t>
            </a:r>
            <a:r>
              <a:rPr lang="en-US" altLang="ko-KR" sz="2000" dirty="0">
                <a:latin typeface="+mn-ea"/>
              </a:rPr>
              <a:t>(Backspace </a:t>
            </a:r>
            <a:r>
              <a:rPr lang="ko-KR" altLang="en-US" sz="2000" dirty="0">
                <a:latin typeface="+mn-ea"/>
              </a:rPr>
              <a:t>키</a:t>
            </a:r>
            <a:r>
              <a:rPr lang="en-US" altLang="ko-KR" sz="2000" dirty="0">
                <a:latin typeface="+mn-ea"/>
              </a:rPr>
              <a:t>, Enter </a:t>
            </a:r>
            <a:r>
              <a:rPr lang="ko-KR" altLang="en-US" sz="2000" dirty="0">
                <a:latin typeface="+mn-ea"/>
              </a:rPr>
              <a:t>키</a:t>
            </a:r>
            <a:r>
              <a:rPr lang="en-US" altLang="ko-KR" sz="2000" dirty="0">
                <a:latin typeface="+mn-ea"/>
              </a:rPr>
              <a:t>, Tab </a:t>
            </a:r>
            <a:r>
              <a:rPr lang="ko-KR" altLang="en-US" sz="2000" dirty="0">
                <a:latin typeface="+mn-ea"/>
              </a:rPr>
              <a:t>키 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 기능이나 단일 따옴표</a:t>
            </a:r>
            <a:r>
              <a:rPr lang="en-US" altLang="ko-KR" sz="2000" dirty="0">
                <a:latin typeface="+mn-ea"/>
              </a:rPr>
              <a:t>('), </a:t>
            </a:r>
            <a:r>
              <a:rPr lang="ko-KR" altLang="en-US" sz="2000" dirty="0">
                <a:latin typeface="+mn-ea"/>
              </a:rPr>
              <a:t>이중 따옴표</a:t>
            </a:r>
            <a:r>
              <a:rPr lang="en-US" altLang="ko-KR" sz="2000" dirty="0">
                <a:latin typeface="+mn-ea"/>
              </a:rPr>
              <a:t>("), </a:t>
            </a:r>
            <a:r>
              <a:rPr lang="ko-KR" altLang="en-US" sz="2000" dirty="0">
                <a:latin typeface="+mn-ea"/>
              </a:rPr>
              <a:t>백슬래시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＼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등의 특수한 의미를 가진 문자를 </a:t>
            </a:r>
            <a:r>
              <a:rPr lang="en-US" altLang="ko-KR" sz="2000" dirty="0" smtClean="0">
                <a:latin typeface="+mn-ea"/>
              </a:rPr>
              <a:t>Escape sequence</a:t>
            </a:r>
            <a:r>
              <a:rPr lang="ko-KR" altLang="en-US" sz="2000" dirty="0" smtClean="0">
                <a:latin typeface="+mn-ea"/>
              </a:rPr>
              <a:t>로 </a:t>
            </a:r>
            <a:r>
              <a:rPr lang="ko-KR" altLang="en-US" sz="2000" dirty="0">
                <a:latin typeface="+mn-ea"/>
              </a:rPr>
              <a:t>문자열에 포함하여 </a:t>
            </a:r>
            <a:r>
              <a:rPr lang="ko-KR" altLang="en-US" sz="2000" dirty="0" smtClean="0">
                <a:latin typeface="+mn-ea"/>
              </a:rPr>
              <a:t>표현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2000" dirty="0" smtClean="0">
                <a:latin typeface="+mn-ea"/>
              </a:rPr>
              <a:t>형식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문자형 </a:t>
            </a:r>
            <a:r>
              <a:rPr lang="ko-KR" altLang="en-US" sz="2000" dirty="0">
                <a:latin typeface="+mn-ea"/>
              </a:rPr>
              <a:t>백슬래시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＼</a:t>
            </a:r>
            <a:r>
              <a:rPr lang="en-US" altLang="ko-KR" sz="2000" dirty="0">
                <a:latin typeface="+mn-ea"/>
              </a:rPr>
              <a:t>) + </a:t>
            </a:r>
            <a:r>
              <a:rPr lang="ko-KR" altLang="en-US" sz="2000" dirty="0">
                <a:latin typeface="+mn-ea"/>
              </a:rPr>
              <a:t>이스케이프시퀀스 </a:t>
            </a:r>
            <a:r>
              <a:rPr lang="ko-KR" altLang="en-US" sz="2000" dirty="0" smtClean="0">
                <a:latin typeface="+mn-ea"/>
              </a:rPr>
              <a:t>문자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2000" dirty="0" smtClean="0">
                <a:latin typeface="+mn-ea"/>
              </a:rPr>
              <a:t>이스케이프시퀀스 기능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552" t="9819" r="6964"/>
          <a:stretch/>
        </p:blipFill>
        <p:spPr>
          <a:xfrm>
            <a:off x="1688642" y="4098174"/>
            <a:ext cx="5668676" cy="24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0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8247530" cy="6932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err="1" smtClean="0">
                <a:latin typeface="+mn-ea"/>
                <a:ea typeface="+mn-ea"/>
              </a:rPr>
              <a:t>자료형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72477"/>
            <a:ext cx="8894995" cy="5604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템플릿 문자열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>
                <a:latin typeface="+mn-ea"/>
              </a:rPr>
              <a:t>ES6</a:t>
            </a:r>
            <a:r>
              <a:rPr lang="ko-KR" altLang="en-US" dirty="0">
                <a:latin typeface="+mn-ea"/>
              </a:rPr>
              <a:t>에서 추가된 기능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문자열 안에 값을 채우는 방법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문자열을 </a:t>
            </a:r>
            <a:r>
              <a:rPr lang="ko-KR" altLang="en-US" dirty="0" err="1">
                <a:latin typeface="+mn-ea"/>
              </a:rPr>
              <a:t>백쿼트</a:t>
            </a:r>
            <a:r>
              <a:rPr lang="en-US" altLang="ko-KR" dirty="0">
                <a:latin typeface="+mn-ea"/>
              </a:rPr>
              <a:t>(`)</a:t>
            </a:r>
            <a:r>
              <a:rPr lang="ko-KR" altLang="en-US" dirty="0">
                <a:latin typeface="+mn-ea"/>
              </a:rPr>
              <a:t>로 묶고 값이 들어가는 부분은 </a:t>
            </a:r>
            <a:r>
              <a:rPr lang="en-US" altLang="ko-KR" dirty="0">
                <a:latin typeface="+mn-ea"/>
              </a:rPr>
              <a:t>${ }</a:t>
            </a:r>
            <a:r>
              <a:rPr lang="ko-KR" altLang="en-US" dirty="0">
                <a:latin typeface="+mn-ea"/>
              </a:rPr>
              <a:t>사이에 표시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3398" y="2556847"/>
            <a:ext cx="7604967" cy="369331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meta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charset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="utf-8"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/&gt;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템플릿 문자열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입력받은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 값을 변수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에 저장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- prompt() 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함수 사용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data = prompt(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이름을 입력하세요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n-ea"/>
              </a:rPr>
              <a:t>       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    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템플릿 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문자열</a:t>
            </a:r>
            <a:endParaRPr lang="en-US" altLang="ko-KR" dirty="0" smtClean="0">
              <a:solidFill>
                <a:srgbClr val="008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      //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문자열을 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백쿼트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(`)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로 묶고 값이 들어가는 부분은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${ }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사이에 표시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alert(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이름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  </a:t>
            </a:r>
            <a:endParaRPr lang="ko-KR" altLang="en-US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2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err="1" smtClean="0">
                <a:latin typeface="+mn-ea"/>
                <a:ea typeface="+mn-ea"/>
              </a:rPr>
              <a:t>자료형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41460"/>
            <a:ext cx="8968461" cy="5604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배열이란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하나의 변수에 여러 개의 값 저장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모든 형태의 변수를 다룰 수 있는 </a:t>
            </a:r>
            <a:r>
              <a:rPr lang="ko-KR" altLang="en-US" sz="2000" dirty="0" err="1">
                <a:latin typeface="+mn-ea"/>
              </a:rPr>
              <a:t>자료형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객체 중 하나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인덱스를 사용하여 값 구분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대괄호</a:t>
            </a:r>
            <a:r>
              <a:rPr lang="en-US" altLang="ko-KR" sz="2000" dirty="0">
                <a:latin typeface="+mn-ea"/>
              </a:rPr>
              <a:t>([ ])</a:t>
            </a:r>
            <a:r>
              <a:rPr lang="ko-KR" altLang="en-US" sz="2000" dirty="0">
                <a:latin typeface="+mn-ea"/>
              </a:rPr>
              <a:t>를 사용해 생성</a:t>
            </a:r>
            <a:endParaRPr lang="en-US" altLang="ko-KR" sz="2000" dirty="0">
              <a:latin typeface="+mn-ea"/>
            </a:endParaRPr>
          </a:p>
          <a:p>
            <a:pPr lvl="2"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안에 쉼표로 구분해 자료 입력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배열 요소라 부름</a:t>
            </a:r>
            <a:r>
              <a:rPr lang="en-US" altLang="ko-KR" sz="2000" dirty="0">
                <a:latin typeface="+mn-ea"/>
              </a:rPr>
              <a:t>) </a:t>
            </a:r>
          </a:p>
          <a:p>
            <a:pPr>
              <a:lnSpc>
                <a:spcPct val="10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3681" y="3027996"/>
            <a:ext cx="6942792" cy="35394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 사용 예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dim = [23,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"string"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5.6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], </a:t>
            </a:r>
            <a:r>
              <a:rPr lang="en-US" altLang="ko-KR" sz="1600" dirty="0" err="1" smtClean="0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= [];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빈 배열 생성</a:t>
            </a:r>
          </a:p>
          <a:p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인덱스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배열 원소 위치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0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부터 시작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[0] =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봄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    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첫번째 위치에 저장</a:t>
            </a:r>
            <a:endParaRPr lang="en-US" altLang="ko-KR" sz="1600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[1] =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가을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 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두번째 위치에 저장</a:t>
            </a:r>
            <a:endParaRPr lang="en-US" altLang="ko-KR" sz="1600" dirty="0">
              <a:solidFill>
                <a:srgbClr val="008000"/>
              </a:solidFill>
              <a:latin typeface="+mn-ea"/>
            </a:endParaRPr>
          </a:p>
          <a:p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+mn-ea"/>
              </a:rPr>
              <a:t>배열명만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 사용하면 배열 전체 원소를 가져옴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전체 배열 원소 출력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dim,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인덱스를 사용하여 특정 위치의 원소를 가져옴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첫번째 원소 출력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[0], 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46" y="4028751"/>
            <a:ext cx="1779314" cy="92548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355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4.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44837"/>
            <a:ext cx="8894995" cy="5604267"/>
          </a:xfrm>
        </p:spPr>
        <p:txBody>
          <a:bodyPr/>
          <a:lstStyle/>
          <a:p>
            <a:r>
              <a:rPr lang="ko-KR" altLang="en-US" dirty="0" smtClean="0"/>
              <a:t>기초 연산자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85125"/>
              </p:ext>
            </p:extLst>
          </p:nvPr>
        </p:nvGraphicFramePr>
        <p:xfrm>
          <a:off x="2447651" y="1016499"/>
          <a:ext cx="5356627" cy="271040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6748">
                  <a:extLst>
                    <a:ext uri="{9D8B030D-6E8A-4147-A177-3AD203B41FA5}">
                      <a16:colId xmlns:a16="http://schemas.microsoft.com/office/drawing/2014/main" val="1900202943"/>
                    </a:ext>
                  </a:extLst>
                </a:gridCol>
                <a:gridCol w="4469879">
                  <a:extLst>
                    <a:ext uri="{9D8B030D-6E8A-4147-A177-3AD203B41FA5}">
                      <a16:colId xmlns:a16="http://schemas.microsoft.com/office/drawing/2014/main" val="664007339"/>
                    </a:ext>
                  </a:extLst>
                </a:gridCol>
              </a:tblGrid>
              <a:tr h="3350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7702642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+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더하기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피 연산자가 문자열이면 연결 연산자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636444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빼기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57510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*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곱하기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111514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나누기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067960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%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나머지 값을 계산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392162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++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변수 값을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증가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개인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단항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연산자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870801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--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변수 값을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감소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피연산자가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개인 </a:t>
                      </a:r>
                      <a:r>
                        <a:rPr lang="ko-KR" altLang="en-US" sz="15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단항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연산자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7616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2107" y="3825888"/>
            <a:ext cx="3971087" cy="26776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기초 연산자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pt-BR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pt-BR" altLang="ko-KR" sz="1400" dirty="0">
                <a:solidFill>
                  <a:srgbClr val="0000FF"/>
                </a:solidFill>
                <a:latin typeface="+mn-ea"/>
              </a:rPr>
              <a:t>var</a:t>
            </a:r>
            <a:r>
              <a:rPr lang="pt-BR" altLang="ko-KR" sz="1400" dirty="0">
                <a:solidFill>
                  <a:srgbClr val="000000"/>
                </a:solidFill>
                <a:latin typeface="+mn-ea"/>
              </a:rPr>
              <a:t> num1 = 30, num2 = 4;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(num1 / num2,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(num1 % num2,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(num1++,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(num1,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(--num2,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str1 =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"Hello"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str2 =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"JavaScript"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(str1+str2, 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1867"/>
          <a:stretch/>
        </p:blipFill>
        <p:spPr>
          <a:xfrm>
            <a:off x="6807513" y="4136960"/>
            <a:ext cx="1135179" cy="115124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874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4.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61862"/>
              </p:ext>
            </p:extLst>
          </p:nvPr>
        </p:nvGraphicFramePr>
        <p:xfrm>
          <a:off x="286699" y="1640553"/>
          <a:ext cx="3667064" cy="304974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8721">
                  <a:extLst>
                    <a:ext uri="{9D8B030D-6E8A-4147-A177-3AD203B41FA5}">
                      <a16:colId xmlns:a16="http://schemas.microsoft.com/office/drawing/2014/main" val="1900202943"/>
                    </a:ext>
                  </a:extLst>
                </a:gridCol>
                <a:gridCol w="2948343">
                  <a:extLst>
                    <a:ext uri="{9D8B030D-6E8A-4147-A177-3AD203B41FA5}">
                      <a16:colId xmlns:a16="http://schemas.microsoft.com/office/drawing/2014/main" val="664007339"/>
                    </a:ext>
                  </a:extLst>
                </a:gridCol>
              </a:tblGrid>
              <a:tr h="3350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7702642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==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같다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636444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!=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다르다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57510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왼쪽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크다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111514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&lt;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오른쪽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크다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067960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&gt;=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왼쪽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크거나 같다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392162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&lt;=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오른쪽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크거나 같다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870801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자료형과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값이 같은지 비교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761666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자료형과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값이 다른지 비교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1554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51789" y="1640553"/>
            <a:ext cx="4333238" cy="300082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35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비교연산자</a:t>
            </a:r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35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35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r>
              <a:rPr lang="pt-BR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pt-BR" altLang="ko-KR" sz="1350" dirty="0">
                <a:solidFill>
                  <a:srgbClr val="0000FF"/>
                </a:solidFill>
                <a:latin typeface="+mn-ea"/>
              </a:rPr>
              <a:t>var</a:t>
            </a:r>
            <a:r>
              <a:rPr lang="pt-BR" altLang="ko-KR" sz="1350" dirty="0">
                <a:solidFill>
                  <a:srgbClr val="000000"/>
                </a:solidFill>
                <a:latin typeface="+mn-ea"/>
              </a:rPr>
              <a:t> num1 = 30, num2 = 4, num3=</a:t>
            </a:r>
            <a:r>
              <a:rPr lang="pt-BR" altLang="ko-KR" sz="1350" dirty="0">
                <a:solidFill>
                  <a:srgbClr val="A31515"/>
                </a:solidFill>
                <a:latin typeface="+mn-ea"/>
              </a:rPr>
              <a:t>"30"</a:t>
            </a:r>
            <a:r>
              <a:rPr lang="pt-BR" altLang="ko-KR" sz="135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(num1 &gt; num2, 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35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(num1 &lt; num2, 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35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  </a:t>
            </a: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350" dirty="0" err="1">
                <a:solidFill>
                  <a:srgbClr val="008000"/>
                </a:solidFill>
                <a:latin typeface="+mn-ea"/>
              </a:rPr>
              <a:t>자료형이</a:t>
            </a:r>
            <a:r>
              <a:rPr lang="ko-KR" altLang="en-US" sz="1350" dirty="0">
                <a:solidFill>
                  <a:srgbClr val="008000"/>
                </a:solidFill>
                <a:latin typeface="+mn-ea"/>
              </a:rPr>
              <a:t> 다르면 자동으로 </a:t>
            </a:r>
            <a:r>
              <a:rPr lang="ko-KR" altLang="en-US" sz="1350" dirty="0" err="1">
                <a:solidFill>
                  <a:srgbClr val="008000"/>
                </a:solidFill>
                <a:latin typeface="+mn-ea"/>
              </a:rPr>
              <a:t>형변환하여</a:t>
            </a:r>
            <a:r>
              <a:rPr lang="ko-KR" altLang="en-US" sz="1350" dirty="0">
                <a:solidFill>
                  <a:srgbClr val="008000"/>
                </a:solidFill>
                <a:latin typeface="+mn-ea"/>
              </a:rPr>
              <a:t> 값만 비교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(num1 == num3, 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35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(num1 != num3, 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35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  </a:t>
            </a: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5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350" dirty="0" err="1">
                <a:solidFill>
                  <a:srgbClr val="008000"/>
                </a:solidFill>
                <a:latin typeface="+mn-ea"/>
              </a:rPr>
              <a:t>자료형과</a:t>
            </a:r>
            <a:r>
              <a:rPr lang="ko-KR" altLang="en-US" sz="1350" dirty="0">
                <a:solidFill>
                  <a:srgbClr val="008000"/>
                </a:solidFill>
                <a:latin typeface="+mn-ea"/>
              </a:rPr>
              <a:t> 값을 모두 비교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(num1 === num3, 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35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(num1 !== num3, 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35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35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35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35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350"/>
          <a:stretch/>
        </p:blipFill>
        <p:spPr>
          <a:xfrm>
            <a:off x="7781219" y="668919"/>
            <a:ext cx="842342" cy="1750219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6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5.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논리연산자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피 연산자는 논리형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0091"/>
              </p:ext>
            </p:extLst>
          </p:nvPr>
        </p:nvGraphicFramePr>
        <p:xfrm>
          <a:off x="463471" y="1615292"/>
          <a:ext cx="7141066" cy="13530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99604">
                  <a:extLst>
                    <a:ext uri="{9D8B030D-6E8A-4147-A177-3AD203B41FA5}">
                      <a16:colId xmlns:a16="http://schemas.microsoft.com/office/drawing/2014/main" val="1900202943"/>
                    </a:ext>
                  </a:extLst>
                </a:gridCol>
                <a:gridCol w="5741462">
                  <a:extLst>
                    <a:ext uri="{9D8B030D-6E8A-4147-A177-3AD203B41FA5}">
                      <a16:colId xmlns:a16="http://schemas.microsoft.com/office/drawing/2014/main" val="664007339"/>
                    </a:ext>
                  </a:extLst>
                </a:gridCol>
              </a:tblGrid>
              <a:tr h="3350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7702642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!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연산자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 dirty="0" err="1" smtClean="0">
                          <a:latin typeface="+mn-ea"/>
                          <a:ea typeface="+mn-ea"/>
                        </a:rPr>
                        <a:t>단항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 연산자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피 연산자의 값이 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반환 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636444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연산자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피연산자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두 개의 값이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일 때만 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57510"/>
                  </a:ext>
                </a:extLst>
              </a:tr>
              <a:tr h="33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||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연산자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피연산자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두개의 값이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일 때만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1115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471" y="3223674"/>
            <a:ext cx="5352234" cy="286232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논리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연산자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pt-BR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pt-BR" altLang="ko-KR" sz="2000" dirty="0">
                <a:solidFill>
                  <a:srgbClr val="0000FF"/>
                </a:solidFill>
                <a:latin typeface="+mn-ea"/>
              </a:rPr>
              <a:t>var</a:t>
            </a:r>
            <a:r>
              <a:rPr lang="pt-BR" altLang="ko-KR" sz="2000" dirty="0">
                <a:solidFill>
                  <a:srgbClr val="000000"/>
                </a:solidFill>
                <a:latin typeface="+mn-ea"/>
              </a:rPr>
              <a:t> num1 = </a:t>
            </a:r>
            <a:r>
              <a:rPr lang="pt-BR" altLang="ko-KR" sz="20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pt-BR" altLang="ko-KR" sz="2000" dirty="0">
                <a:solidFill>
                  <a:srgbClr val="000000"/>
                </a:solidFill>
                <a:latin typeface="+mn-ea"/>
              </a:rPr>
              <a:t>, num2 = </a:t>
            </a:r>
            <a:r>
              <a:rPr lang="pt-BR" altLang="ko-KR" sz="20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pt-BR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(!num1,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(num1 &amp;&amp; num1,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(num1 &amp;&amp; num2,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(num2 || num2,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(num1 || num2,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17" y="3348118"/>
            <a:ext cx="1223196" cy="244639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729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dirty="0" smtClean="0">
                <a:latin typeface="+mn-ea"/>
                <a:ea typeface="+mn-ea"/>
              </a:rPr>
              <a:t>기타 연산자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130" y="880790"/>
            <a:ext cx="8952807" cy="5604267"/>
          </a:xfrm>
        </p:spPr>
        <p:txBody>
          <a:bodyPr>
            <a:normAutofit/>
          </a:bodyPr>
          <a:lstStyle/>
          <a:p>
            <a:pPr marL="342000" indent="-285750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조건 연산자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항 연산자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개의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피연산자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필요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항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연산자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형식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199250" lvl="2"/>
            <a:r>
              <a:rPr lang="ko-KR" altLang="en-US" dirty="0">
                <a:latin typeface="+mn-ea"/>
              </a:rPr>
              <a:t>조건식 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문장</a:t>
            </a:r>
            <a:r>
              <a:rPr lang="en-US" altLang="ko-KR" dirty="0">
                <a:latin typeface="+mn-ea"/>
              </a:rPr>
              <a:t>1 : </a:t>
            </a:r>
            <a:r>
              <a:rPr lang="ko-KR" altLang="en-US" dirty="0">
                <a:latin typeface="+mn-ea"/>
              </a:rPr>
              <a:t>문장 </a:t>
            </a:r>
            <a:r>
              <a:rPr lang="en-US" altLang="ko-KR" dirty="0">
                <a:latin typeface="+mn-ea"/>
              </a:rPr>
              <a:t>2 </a:t>
            </a:r>
            <a:endParaRPr lang="ko-KR" altLang="en-US" dirty="0">
              <a:latin typeface="+mn-ea"/>
            </a:endParaRPr>
          </a:p>
          <a:p>
            <a:pPr marL="1199250" lvl="2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조건식이 참이면 문장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1,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조건식이 거짓이면 문장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3644" y="3549920"/>
            <a:ext cx="7704610" cy="1323439"/>
          </a:xfrm>
          <a:prstGeom prst="rect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answer = prompt(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나이를 입력하세요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answer &gt;= 20 ? alert(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성인입니다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 : alert(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미성년입니다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77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>
                <a:latin typeface="+mj-ea"/>
                <a:ea typeface="+mj-ea"/>
              </a:rPr>
              <a:pPr/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03" y="894108"/>
            <a:ext cx="6196779" cy="56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2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7.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>
          <a:xfrm>
            <a:off x="100724" y="903026"/>
            <a:ext cx="8894995" cy="560426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50"/>
              </a:spcAft>
            </a:pPr>
            <a:r>
              <a:rPr lang="ko-KR" altLang="en-US" dirty="0" smtClean="0">
                <a:latin typeface="+mn-ea"/>
              </a:rPr>
              <a:t>강제 </a:t>
            </a:r>
            <a:r>
              <a:rPr lang="ko-KR" altLang="en-US" dirty="0" err="1" smtClean="0">
                <a:latin typeface="+mn-ea"/>
              </a:rPr>
              <a:t>자료형</a:t>
            </a:r>
            <a:r>
              <a:rPr lang="ko-KR" altLang="en-US" dirty="0" smtClean="0">
                <a:latin typeface="+mn-ea"/>
              </a:rPr>
              <a:t> 변환 함수</a:t>
            </a:r>
            <a:endParaRPr lang="en-US" altLang="ko-KR" dirty="0" smtClean="0">
              <a:latin typeface="+mn-ea"/>
            </a:endParaRPr>
          </a:p>
          <a:p>
            <a:pPr lvl="1">
              <a:spcAft>
                <a:spcPts val="150"/>
              </a:spcAft>
            </a:pPr>
            <a:endParaRPr lang="en-US" altLang="ko-KR" dirty="0">
              <a:latin typeface="+mn-ea"/>
            </a:endParaRPr>
          </a:p>
          <a:p>
            <a:pPr lvl="1">
              <a:spcAft>
                <a:spcPts val="150"/>
              </a:spcAft>
            </a:pPr>
            <a:endParaRPr lang="en-US" altLang="ko-KR" dirty="0" smtClean="0">
              <a:latin typeface="+mn-ea"/>
            </a:endParaRPr>
          </a:p>
          <a:p>
            <a:pPr lvl="1">
              <a:spcAft>
                <a:spcPts val="150"/>
              </a:spcAft>
            </a:pPr>
            <a:endParaRPr lang="en-US" altLang="ko-KR" dirty="0">
              <a:latin typeface="+mn-ea"/>
            </a:endParaRPr>
          </a:p>
          <a:p>
            <a:pPr>
              <a:spcAft>
                <a:spcPts val="150"/>
              </a:spcAft>
            </a:pPr>
            <a:r>
              <a:rPr lang="en-US" altLang="ko-KR" dirty="0" smtClean="0">
                <a:latin typeface="+mn-ea"/>
              </a:rPr>
              <a:t>Number</a:t>
            </a:r>
            <a:r>
              <a:rPr lang="en-US" altLang="ko-KR" dirty="0">
                <a:latin typeface="+mn-ea"/>
              </a:rPr>
              <a:t>( ) </a:t>
            </a:r>
            <a:r>
              <a:rPr lang="ko-KR" altLang="en-US" dirty="0">
                <a:latin typeface="+mn-ea"/>
              </a:rPr>
              <a:t>함수와 </a:t>
            </a:r>
            <a:r>
              <a:rPr lang="en-US" altLang="ko-KR" dirty="0" err="1" smtClean="0">
                <a:latin typeface="+mn-ea"/>
              </a:rPr>
              <a:t>NaN</a:t>
            </a:r>
            <a:endParaRPr lang="en-US" altLang="ko-KR" dirty="0" smtClean="0">
              <a:latin typeface="+mn-ea"/>
            </a:endParaRPr>
          </a:p>
          <a:p>
            <a:pPr lvl="1">
              <a:spcAft>
                <a:spcPts val="150"/>
              </a:spcAft>
            </a:pPr>
            <a:r>
              <a:rPr lang="ko-KR" altLang="en-US" dirty="0" smtClean="0">
                <a:latin typeface="+mn-ea"/>
              </a:rPr>
              <a:t>‘숫자로 </a:t>
            </a:r>
            <a:r>
              <a:rPr lang="ko-KR" altLang="en-US" dirty="0">
                <a:latin typeface="+mn-ea"/>
              </a:rPr>
              <a:t>변환할 수 없는 </a:t>
            </a:r>
            <a:r>
              <a:rPr lang="ko-KR" altLang="en-US" dirty="0" err="1">
                <a:latin typeface="+mn-ea"/>
              </a:rPr>
              <a:t>문자열’을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Number( ) </a:t>
            </a:r>
            <a:r>
              <a:rPr lang="ko-KR" altLang="en-US" dirty="0">
                <a:latin typeface="+mn-ea"/>
              </a:rPr>
              <a:t>함수로 변환하면 ‘</a:t>
            </a:r>
            <a:r>
              <a:rPr lang="en-US" altLang="ko-KR" dirty="0" err="1">
                <a:latin typeface="+mn-ea"/>
              </a:rPr>
              <a:t>NaN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을 출력</a:t>
            </a:r>
            <a:endParaRPr lang="en-US" altLang="ko-KR" dirty="0">
              <a:latin typeface="+mn-ea"/>
            </a:endParaRPr>
          </a:p>
          <a:p>
            <a:pPr lvl="1">
              <a:spcAft>
                <a:spcPts val="150"/>
              </a:spcAft>
            </a:pPr>
            <a:r>
              <a:rPr lang="en-US" altLang="ko-KR" dirty="0" err="1">
                <a:latin typeface="+mn-ea"/>
              </a:rPr>
              <a:t>NaN</a:t>
            </a:r>
            <a:r>
              <a:rPr lang="en-US" altLang="ko-KR" dirty="0">
                <a:latin typeface="+mn-ea"/>
              </a:rPr>
              <a:t>(Not a Number)</a:t>
            </a:r>
            <a:r>
              <a:rPr lang="ko-KR" altLang="en-US" dirty="0">
                <a:latin typeface="+mn-ea"/>
              </a:rPr>
              <a:t>은  ‘숫자 자료형이지만 숫자가 아닌 </a:t>
            </a:r>
            <a:r>
              <a:rPr lang="ko-KR" altLang="en-US" dirty="0" err="1">
                <a:latin typeface="+mn-ea"/>
              </a:rPr>
              <a:t>것’을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의미</a:t>
            </a:r>
            <a:endParaRPr lang="en-US" altLang="ko-KR" dirty="0" smtClean="0">
              <a:latin typeface="+mn-ea"/>
            </a:endParaRPr>
          </a:p>
          <a:p>
            <a:pPr>
              <a:spcAft>
                <a:spcPts val="150"/>
              </a:spcAft>
            </a:pPr>
            <a:r>
              <a:rPr lang="en-US" altLang="ko-KR" dirty="0">
                <a:latin typeface="+mn-ea"/>
              </a:rPr>
              <a:t>Boolean( ) </a:t>
            </a:r>
            <a:r>
              <a:rPr lang="ko-KR" altLang="en-US" dirty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 lvl="1">
              <a:spcAft>
                <a:spcPts val="150"/>
              </a:spcAft>
            </a:pPr>
            <a:r>
              <a:rPr lang="en-US" altLang="ko-KR" dirty="0">
                <a:latin typeface="+mn-ea"/>
              </a:rPr>
              <a:t>Boolean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함수를 사용하면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개의 요소는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로 변환</a:t>
            </a:r>
            <a:endParaRPr lang="en-US" altLang="ko-KR" dirty="0">
              <a:latin typeface="+mn-ea"/>
            </a:endParaRPr>
          </a:p>
          <a:p>
            <a:pPr lvl="2">
              <a:spcAft>
                <a:spcPts val="150"/>
              </a:spcAft>
            </a:pPr>
            <a:r>
              <a:rPr lang="en-US" altLang="ko-KR" dirty="0">
                <a:latin typeface="+mn-ea"/>
              </a:rPr>
              <a:t>0 ,  </a:t>
            </a:r>
            <a:r>
              <a:rPr lang="en-US" altLang="ko-KR" dirty="0" err="1">
                <a:latin typeface="+mn-ea"/>
              </a:rPr>
              <a:t>NaN</a:t>
            </a:r>
            <a:r>
              <a:rPr lang="en-US" altLang="ko-KR" dirty="0">
                <a:latin typeface="+mn-ea"/>
              </a:rPr>
              <a:t> ,  ""[</a:t>
            </a:r>
            <a:r>
              <a:rPr lang="ko-KR" altLang="en-US" dirty="0">
                <a:latin typeface="+mn-ea"/>
              </a:rPr>
              <a:t>빈 문자열</a:t>
            </a:r>
            <a:r>
              <a:rPr lang="en-US" altLang="ko-KR" dirty="0">
                <a:latin typeface="+mn-ea"/>
              </a:rPr>
              <a:t>] ,  null ,  undefined</a:t>
            </a:r>
          </a:p>
          <a:p>
            <a:pPr>
              <a:spcAft>
                <a:spcPts val="150"/>
              </a:spcAft>
            </a:pPr>
            <a:endParaRPr lang="en-US" altLang="ko-KR" dirty="0">
              <a:latin typeface="+mn-ea"/>
            </a:endParaRPr>
          </a:p>
          <a:p>
            <a:pPr lvl="1">
              <a:spcAft>
                <a:spcPts val="150"/>
              </a:spcAft>
            </a:pP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>
                <a:latin typeface="+mn-ea"/>
              </a:rPr>
              <a:pPr/>
              <a:t>17</a:t>
            </a:fld>
            <a:endParaRPr lang="ko-KR" altLang="en-US" dirty="0">
              <a:latin typeface="+mn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/>
          <a:stretch/>
        </p:blipFill>
        <p:spPr bwMode="auto">
          <a:xfrm>
            <a:off x="757962" y="1464080"/>
            <a:ext cx="3647783" cy="113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7.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>
          <a:xfrm>
            <a:off x="100724" y="903026"/>
            <a:ext cx="8894995" cy="5604267"/>
          </a:xfrm>
        </p:spPr>
        <p:txBody>
          <a:bodyPr>
            <a:normAutofit/>
          </a:bodyPr>
          <a:lstStyle/>
          <a:p>
            <a:pPr>
              <a:spcAft>
                <a:spcPts val="150"/>
              </a:spcAft>
            </a:pPr>
            <a:endParaRPr lang="en-US" altLang="ko-KR" dirty="0">
              <a:latin typeface="+mn-ea"/>
            </a:endParaRPr>
          </a:p>
          <a:p>
            <a:pPr lvl="1">
              <a:spcAft>
                <a:spcPts val="150"/>
              </a:spcAft>
            </a:pP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>
                <a:latin typeface="+mn-ea"/>
              </a:rPr>
              <a:pPr/>
              <a:t>18</a:t>
            </a:fld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16" y="3426384"/>
            <a:ext cx="4981575" cy="211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93" y="1180708"/>
            <a:ext cx="8805525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`Number("52") + 273 :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Number("52") + 273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"&lt;/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`String(52) + 273 :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String(52) + 273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"&lt;/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`Boolean(null) :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Boolean(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null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"&lt;/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`Boolean(345) :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Boolean(345)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"&lt;/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2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8411509" cy="6932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시작하기 전에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작성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대소문자를 구분하여 작성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읽기 쉽게 들여쓰기 습관 들이기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세미콜론</a:t>
            </a:r>
            <a:r>
              <a:rPr lang="en-US" altLang="ko-KR" dirty="0">
                <a:latin typeface="+mn-ea"/>
              </a:rPr>
              <a:t>(;) </a:t>
            </a:r>
            <a:r>
              <a:rPr lang="ko-KR" altLang="en-US" dirty="0">
                <a:latin typeface="+mn-ea"/>
              </a:rPr>
              <a:t>으로 문장 구분하기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사용 예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alert(“Hello JavaScript”);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문장에 대한 설명은 주석을 사용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한 줄 주석 </a:t>
            </a:r>
            <a:r>
              <a:rPr lang="en-US" altLang="ko-KR" dirty="0">
                <a:latin typeface="+mn-ea"/>
              </a:rPr>
              <a:t>:  ‘// ‘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작성한 문장 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여러 줄 주석 </a:t>
            </a:r>
            <a:r>
              <a:rPr lang="en-US" altLang="ko-KR" dirty="0">
                <a:latin typeface="+mn-ea"/>
              </a:rPr>
              <a:t>: /*~ */ </a:t>
            </a:r>
            <a:r>
              <a:rPr lang="ko-KR" altLang="en-US" dirty="0">
                <a:latin typeface="+mn-ea"/>
              </a:rPr>
              <a:t>사이에 작성된 문장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사용 예 </a:t>
            </a:r>
            <a:r>
              <a:rPr lang="en-US" altLang="ko-KR" dirty="0">
                <a:latin typeface="+mn-ea"/>
              </a:rPr>
              <a:t>: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altLang="ko-KR" dirty="0">
                <a:latin typeface="+mn-ea"/>
              </a:rPr>
              <a:t>	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72816" y="4438996"/>
            <a:ext cx="5113772" cy="1754326"/>
          </a:xfrm>
          <a:prstGeom prst="rect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주석은 코드의 실행에 영향을 주지 않습니다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/*</a:t>
            </a:r>
            <a:endParaRPr lang="en-US" altLang="ko-KR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rgbClr val="008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("JavaScript Programming");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rgbClr val="008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("JavaScript Programming");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rgbClr val="008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("JavaScript Programming");</a:t>
            </a:r>
          </a:p>
          <a:p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*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80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8.</a:t>
            </a:r>
            <a:r>
              <a:rPr lang="ko-KR" altLang="en-US" dirty="0" smtClean="0"/>
              <a:t> </a:t>
            </a:r>
            <a:r>
              <a:rPr lang="ko-KR" altLang="en-US" dirty="0"/>
              <a:t>자동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>
          <a:xfrm>
            <a:off x="100724" y="930668"/>
            <a:ext cx="8894995" cy="5604267"/>
          </a:xfrm>
        </p:spPr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>
                <a:latin typeface="+mn-ea"/>
              </a:rPr>
              <a:t>숫자와 문자열 </a:t>
            </a:r>
            <a:r>
              <a:rPr lang="ko-KR" altLang="en-US" dirty="0" err="1">
                <a:latin typeface="+mn-ea"/>
              </a:rPr>
              <a:t>자료형</a:t>
            </a:r>
            <a:r>
              <a:rPr lang="ko-KR" altLang="en-US" dirty="0">
                <a:latin typeface="+mn-ea"/>
              </a:rPr>
              <a:t> 자동 </a:t>
            </a:r>
            <a:r>
              <a:rPr lang="ko-KR" altLang="en-US" dirty="0" smtClean="0">
                <a:latin typeface="+mn-ea"/>
              </a:rPr>
              <a:t>변환</a:t>
            </a:r>
            <a:endParaRPr lang="en-US" altLang="ko-KR" dirty="0" smtClean="0">
              <a:latin typeface="+mn-ea"/>
            </a:endParaRPr>
          </a:p>
          <a:p>
            <a:pPr lvl="1">
              <a:spcAft>
                <a:spcPts val="150"/>
              </a:spcAft>
            </a:pPr>
            <a:r>
              <a:rPr lang="ko-KR" altLang="en-US" dirty="0">
                <a:latin typeface="+mn-ea"/>
              </a:rPr>
              <a:t>숫자와 </a:t>
            </a:r>
            <a:r>
              <a:rPr lang="ko-KR" altLang="en-US" dirty="0" smtClean="0">
                <a:latin typeface="+mn-ea"/>
              </a:rPr>
              <a:t>문자열에 </a:t>
            </a:r>
            <a:r>
              <a:rPr lang="ko-KR" altLang="en-US" dirty="0">
                <a:latin typeface="+mn-ea"/>
              </a:rPr>
              <a:t>‘</a:t>
            </a:r>
            <a:r>
              <a:rPr lang="en-US" altLang="ko-KR" dirty="0">
                <a:latin typeface="+mn-ea"/>
              </a:rPr>
              <a:t>+’ </a:t>
            </a:r>
            <a:r>
              <a:rPr lang="ko-KR" altLang="en-US" dirty="0">
                <a:latin typeface="+mn-ea"/>
              </a:rPr>
              <a:t>연산자를 적용하면 자동으로 숫자가 문자열로 </a:t>
            </a:r>
            <a:r>
              <a:rPr lang="ko-KR" altLang="en-US" dirty="0" smtClean="0">
                <a:latin typeface="+mn-ea"/>
              </a:rPr>
              <a:t>변환</a:t>
            </a:r>
            <a:endParaRPr lang="en-US" altLang="ko-KR" dirty="0" smtClean="0">
              <a:latin typeface="+mn-ea"/>
            </a:endParaRPr>
          </a:p>
          <a:p>
            <a:pPr lvl="1">
              <a:spcAft>
                <a:spcPts val="150"/>
              </a:spcAft>
            </a:pPr>
            <a:r>
              <a:rPr lang="ko-KR" altLang="en-US" dirty="0" smtClean="0">
                <a:latin typeface="+mn-ea"/>
              </a:rPr>
              <a:t>숫자와 </a:t>
            </a:r>
            <a:r>
              <a:rPr lang="ko-KR" altLang="en-US" dirty="0">
                <a:latin typeface="+mn-ea"/>
              </a:rPr>
              <a:t>문자열 </a:t>
            </a:r>
            <a:r>
              <a:rPr lang="ko-KR" altLang="en-US" dirty="0" err="1">
                <a:latin typeface="+mn-ea"/>
              </a:rPr>
              <a:t>자료형</a:t>
            </a:r>
            <a:r>
              <a:rPr lang="ko-KR" altLang="en-US" dirty="0">
                <a:latin typeface="+mn-ea"/>
              </a:rPr>
              <a:t> 변환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>
                <a:latin typeface="+mn-ea"/>
              </a:rPr>
              <a:pPr/>
              <a:t>19</a:t>
            </a:fld>
            <a:endParaRPr lang="ko-KR" altLang="en-US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67" y="4671407"/>
            <a:ext cx="3421892" cy="1172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5844" y="3071082"/>
            <a:ext cx="4767139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(52 + 273,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"&lt;/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"52"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+ 273);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2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err="1" smtClean="0">
                <a:latin typeface="+mn-ea"/>
                <a:ea typeface="+mn-ea"/>
              </a:rPr>
              <a:t>식별자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&amp;</a:t>
            </a:r>
            <a:r>
              <a:rPr lang="ko-KR" altLang="en-US" dirty="0" smtClean="0">
                <a:latin typeface="+mn-ea"/>
                <a:ea typeface="+mn-ea"/>
              </a:rPr>
              <a:t> 키워드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16" y="926511"/>
            <a:ext cx="8935211" cy="56042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 err="1" smtClean="0">
                <a:latin typeface="+mn-ea"/>
              </a:rPr>
              <a:t>식별자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sz="2200" dirty="0" smtClean="0">
                <a:latin typeface="+mn-ea"/>
              </a:rPr>
              <a:t>이름을 </a:t>
            </a:r>
            <a:r>
              <a:rPr lang="ko-KR" altLang="en-US" sz="2200" dirty="0">
                <a:latin typeface="+mn-ea"/>
              </a:rPr>
              <a:t>붙일 때 사용하는 단어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변수와 함수 이름 등으로 사용</a:t>
            </a: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sz="2200" dirty="0">
                <a:latin typeface="+mn-ea"/>
              </a:rPr>
              <a:t>키워드를 사용 안됨</a:t>
            </a: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sz="2200" dirty="0">
                <a:latin typeface="+mn-ea"/>
              </a:rPr>
              <a:t>특수 문자는 </a:t>
            </a:r>
            <a:r>
              <a:rPr lang="en-US" altLang="ko-KR" sz="2200" dirty="0">
                <a:latin typeface="+mn-ea"/>
              </a:rPr>
              <a:t>_</a:t>
            </a:r>
            <a:r>
              <a:rPr lang="ko-KR" altLang="en-US" sz="2200" dirty="0">
                <a:latin typeface="+mn-ea"/>
              </a:rPr>
              <a:t>와 </a:t>
            </a:r>
            <a:r>
              <a:rPr lang="en-US" altLang="ko-KR" sz="2200" dirty="0">
                <a:latin typeface="+mn-ea"/>
              </a:rPr>
              <a:t>$</a:t>
            </a:r>
            <a:r>
              <a:rPr lang="ko-KR" altLang="en-US" sz="2200" dirty="0">
                <a:latin typeface="+mn-ea"/>
              </a:rPr>
              <a:t>만 허용</a:t>
            </a: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sz="2200" dirty="0">
                <a:latin typeface="+mn-ea"/>
              </a:rPr>
              <a:t>숫자로 시작하면 안됨</a:t>
            </a:r>
            <a:endParaRPr lang="en-US" altLang="ko-KR" sz="2200" dirty="0">
              <a:latin typeface="+mn-ea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sz="2200" dirty="0">
                <a:latin typeface="+mn-ea"/>
              </a:rPr>
              <a:t>공백은 입력하면 </a:t>
            </a:r>
            <a:r>
              <a:rPr lang="ko-KR" altLang="en-US" sz="2200" dirty="0" smtClean="0">
                <a:latin typeface="+mn-ea"/>
              </a:rPr>
              <a:t>안됨</a:t>
            </a:r>
            <a:endParaRPr lang="en-US" altLang="ko-KR" sz="2200" dirty="0" smtClean="0">
              <a:latin typeface="+mn-ea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endParaRPr lang="en-US" altLang="ko-KR" sz="2200" dirty="0" smtClean="0">
              <a:latin typeface="+mn-ea"/>
            </a:endParaRPr>
          </a:p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 smtClean="0">
                <a:latin typeface="+mn-ea"/>
              </a:rPr>
              <a:t>키워드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+mn-ea"/>
              </a:rPr>
              <a:t>자바스크립트에서 특별한 의미가 부여된 단어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150"/>
              </a:spcAft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150"/>
              </a:spcAft>
            </a:pPr>
            <a:endParaRPr lang="ko-KR" altLang="en-US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0" y="6680811"/>
            <a:ext cx="4034004" cy="152400"/>
          </a:xfrm>
        </p:spPr>
        <p:txBody>
          <a:bodyPr/>
          <a:lstStyle/>
          <a:p>
            <a:r>
              <a:rPr lang="ko-KR" altLang="en-US" dirty="0" err="1" smtClean="0"/>
              <a:t>창의코딩웹</a:t>
            </a:r>
            <a:r>
              <a:rPr lang="en-US" altLang="ko-KR" dirty="0" smtClean="0"/>
              <a:t>_2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1"/>
          <a:stretch/>
        </p:blipFill>
        <p:spPr bwMode="auto">
          <a:xfrm>
            <a:off x="1913384" y="4891102"/>
            <a:ext cx="4107216" cy="175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447" r="11034"/>
          <a:stretch/>
        </p:blipFill>
        <p:spPr>
          <a:xfrm>
            <a:off x="4615166" y="1894808"/>
            <a:ext cx="4113801" cy="20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변수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098" y="969528"/>
            <a:ext cx="8985087" cy="5604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>
                <a:latin typeface="+mn-ea"/>
              </a:rPr>
              <a:t>값을 </a:t>
            </a:r>
            <a:r>
              <a:rPr lang="ko-KR" altLang="en-US" dirty="0">
                <a:latin typeface="+mn-ea"/>
              </a:rPr>
              <a:t>저장하는 </a:t>
            </a:r>
            <a:r>
              <a:rPr lang="ko-KR" altLang="en-US" dirty="0" smtClean="0">
                <a:latin typeface="+mn-ea"/>
              </a:rPr>
              <a:t>장소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키워드를 사용하여 선언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데이터 형 선언 필요 없음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70C0"/>
                </a:solidFill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변수명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err="1" smtClean="0">
                <a:solidFill>
                  <a:srgbClr val="0070C0"/>
                </a:solidFill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smtClean="0">
                <a:latin typeface="+mn-ea"/>
              </a:rPr>
              <a:t>ECMAScript6(</a:t>
            </a:r>
            <a:r>
              <a:rPr lang="en-US" altLang="ko-KR" sz="2000" dirty="0" smtClean="0">
                <a:latin typeface="+mn-ea"/>
              </a:rPr>
              <a:t>European Computer Manufacturer’s Association : ES6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버전 추가 기능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변수명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지역변수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const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err="1" smtClean="0">
                <a:latin typeface="+mn-ea"/>
              </a:rPr>
              <a:t>상수값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상수 선언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값 변경 불가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반드시 초기화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5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변수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6532" y="894779"/>
            <a:ext cx="8081722" cy="424731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meta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charset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="utf-8"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/&gt;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데이터 입력과 출력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입력 받은 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값을 변수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에 저장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- prompt() 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함수 사용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data = prompt(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이름을 입력하세요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변수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에 저장된 값을 웹 브라우저로 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출력</a:t>
            </a:r>
            <a:endParaRPr lang="en-US" altLang="ko-KR" dirty="0" smtClean="0">
              <a:solidFill>
                <a:srgbClr val="008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       //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document 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객체의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write() 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메소드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 사용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이름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data);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n-ea"/>
              </a:rPr>
              <a:t>       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변수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에 저장된 값을 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알림창으로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 출력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- alert() 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함수 사용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alert(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이름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 data);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3908" y="5230499"/>
            <a:ext cx="2013303" cy="1042295"/>
            <a:chOff x="5274687" y="1438181"/>
            <a:chExt cx="2684404" cy="13897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2053" r="1"/>
            <a:stretch/>
          </p:blipFill>
          <p:spPr>
            <a:xfrm>
              <a:off x="5274687" y="1724668"/>
              <a:ext cx="2684404" cy="1103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5418014" y="1438181"/>
              <a:ext cx="223180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prompt() </a:t>
              </a:r>
              <a:r>
                <a:rPr lang="ko-KR" altLang="en-US" sz="105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함수 실행 결과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82806" y="5407290"/>
            <a:ext cx="2007914" cy="860303"/>
            <a:chOff x="7813662" y="1595864"/>
            <a:chExt cx="2677218" cy="114707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3662" y="1918726"/>
              <a:ext cx="2677218" cy="82420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189893" y="1595864"/>
              <a:ext cx="198815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alert() </a:t>
              </a:r>
              <a:r>
                <a:rPr lang="ko-KR" altLang="en-US" sz="105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함수 실행 결과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61308" y="5333843"/>
            <a:ext cx="1654620" cy="933750"/>
            <a:chOff x="8481342" y="5288141"/>
            <a:chExt cx="2206160" cy="1245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4595" y="5600840"/>
              <a:ext cx="1709218" cy="932301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8481342" y="5288141"/>
              <a:ext cx="220616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write() </a:t>
              </a:r>
              <a:r>
                <a:rPr lang="ko-KR" altLang="en-US" sz="1050" dirty="0" err="1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메소드</a:t>
              </a:r>
              <a:r>
                <a:rPr lang="ko-KR" altLang="en-US" sz="105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 실행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1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변수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964" y="1126364"/>
            <a:ext cx="7206610" cy="212365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20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20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20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20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20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20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20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20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20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200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200">
                <a:solidFill>
                  <a:srgbClr val="000000"/>
                </a:solidFill>
                <a:latin typeface="+mn-ea"/>
              </a:rPr>
              <a:t> result = confirm(</a:t>
            </a:r>
            <a:r>
              <a:rPr lang="en-US" altLang="ko-KR" sz="220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2200">
                <a:solidFill>
                  <a:srgbClr val="A31515"/>
                </a:solidFill>
                <a:latin typeface="+mn-ea"/>
              </a:rPr>
              <a:t>종료하시겠습니까</a:t>
            </a:r>
            <a:r>
              <a:rPr lang="en-US" altLang="ko-KR" sz="2200">
                <a:solidFill>
                  <a:srgbClr val="A31515"/>
                </a:solidFill>
                <a:latin typeface="+mn-ea"/>
              </a:rPr>
              <a:t>? "</a:t>
            </a:r>
            <a:r>
              <a:rPr lang="en-US" altLang="ko-KR" sz="220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200">
                <a:solidFill>
                  <a:srgbClr val="000000"/>
                </a:solidFill>
                <a:latin typeface="+mn-ea"/>
              </a:rPr>
              <a:t>        document.write(</a:t>
            </a:r>
            <a:r>
              <a:rPr lang="en-US" altLang="ko-KR" sz="220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2200">
                <a:solidFill>
                  <a:srgbClr val="A31515"/>
                </a:solidFill>
                <a:latin typeface="+mn-ea"/>
              </a:rPr>
              <a:t>결과는 </a:t>
            </a:r>
            <a:r>
              <a:rPr lang="en-US" altLang="ko-KR" sz="220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22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ea"/>
              </a:rPr>
              <a:t>+ result + </a:t>
            </a:r>
            <a:r>
              <a:rPr lang="en-US" altLang="ko-KR" sz="2200">
                <a:solidFill>
                  <a:srgbClr val="A31515"/>
                </a:solidFill>
                <a:latin typeface="+mn-ea"/>
              </a:rPr>
              <a:t>" </a:t>
            </a:r>
            <a:r>
              <a:rPr lang="ko-KR" altLang="en-US" sz="2200">
                <a:solidFill>
                  <a:srgbClr val="A31515"/>
                </a:solidFill>
                <a:latin typeface="+mn-ea"/>
              </a:rPr>
              <a:t>입니다 </a:t>
            </a:r>
            <a:r>
              <a:rPr lang="en-US" altLang="ko-KR" sz="220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220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20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20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20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20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20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20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20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20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200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408834" y="3542275"/>
            <a:ext cx="5663738" cy="1829603"/>
            <a:chOff x="1417147" y="2968697"/>
            <a:chExt cx="5663738" cy="18296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993" y="2968697"/>
              <a:ext cx="3773048" cy="115717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147" y="4452069"/>
              <a:ext cx="1504950" cy="342900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835" y="4493500"/>
              <a:ext cx="1543050" cy="304800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4705004" y="3666509"/>
              <a:ext cx="58189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03521" y="3667105"/>
              <a:ext cx="58189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/>
            <p:cNvCxnSpPr>
              <a:endCxn id="8" idx="3"/>
            </p:cNvCxnSpPr>
            <p:nvPr/>
          </p:nvCxnSpPr>
          <p:spPr>
            <a:xfrm flipH="1">
              <a:off x="2922097" y="3816138"/>
              <a:ext cx="1782907" cy="807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3"/>
              <a:endCxn id="10" idx="0"/>
            </p:cNvCxnSpPr>
            <p:nvPr/>
          </p:nvCxnSpPr>
          <p:spPr>
            <a:xfrm>
              <a:off x="5885412" y="3816734"/>
              <a:ext cx="423948" cy="67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80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변수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자주 사용하는 함수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웹 브라우저로 출력하기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document.write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안에 출력 내용 작성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알림창으로</a:t>
            </a:r>
            <a:r>
              <a:rPr lang="ko-KR" altLang="en-US" dirty="0" smtClean="0">
                <a:latin typeface="+mn-ea"/>
              </a:rPr>
              <a:t> 출력하기 </a:t>
            </a:r>
            <a:r>
              <a:rPr lang="en-US" altLang="ko-KR" dirty="0">
                <a:latin typeface="+mn-ea"/>
              </a:rPr>
              <a:t>: alert() </a:t>
            </a:r>
            <a:r>
              <a:rPr lang="ko-KR" altLang="en-US" dirty="0">
                <a:latin typeface="+mn-ea"/>
              </a:rPr>
              <a:t>함수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안에 </a:t>
            </a:r>
            <a:r>
              <a:rPr lang="ko-KR" altLang="en-US" dirty="0" err="1" smtClean="0">
                <a:latin typeface="+mn-ea"/>
              </a:rPr>
              <a:t>알림창으로</a:t>
            </a:r>
            <a:r>
              <a:rPr lang="ko-KR" altLang="en-US" dirty="0" smtClean="0">
                <a:latin typeface="+mn-ea"/>
              </a:rPr>
              <a:t> 출력할 내용 작성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사용자 입력 값 받기 </a:t>
            </a:r>
            <a:r>
              <a:rPr lang="en-US" altLang="ko-KR" dirty="0">
                <a:latin typeface="+mn-ea"/>
              </a:rPr>
              <a:t>: prompt() </a:t>
            </a:r>
            <a:r>
              <a:rPr lang="ko-KR" altLang="en-US" dirty="0">
                <a:latin typeface="+mn-ea"/>
              </a:rPr>
              <a:t>함수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안에 </a:t>
            </a:r>
            <a:r>
              <a:rPr lang="ko-KR" altLang="en-US" dirty="0" err="1" smtClean="0">
                <a:latin typeface="+mn-ea"/>
              </a:rPr>
              <a:t>입력창으로</a:t>
            </a:r>
            <a:r>
              <a:rPr lang="ko-KR" altLang="en-US" dirty="0" smtClean="0">
                <a:latin typeface="+mn-ea"/>
              </a:rPr>
              <a:t> 출력할 내용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입력한 값을 반환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확인 창 출력 </a:t>
            </a:r>
            <a:r>
              <a:rPr lang="en-US" altLang="ko-KR" dirty="0" smtClean="0">
                <a:latin typeface="+mn-ea"/>
              </a:rPr>
              <a:t>– [</a:t>
            </a:r>
            <a:r>
              <a:rPr lang="ko-KR" altLang="en-US" dirty="0" smtClean="0">
                <a:latin typeface="+mn-ea"/>
              </a:rPr>
              <a:t>확인</a:t>
            </a:r>
            <a:r>
              <a:rPr lang="en-US" altLang="ko-KR" dirty="0" smtClean="0">
                <a:latin typeface="+mn-ea"/>
              </a:rPr>
              <a:t>], [</a:t>
            </a:r>
            <a:r>
              <a:rPr lang="ko-KR" altLang="en-US" dirty="0" smtClean="0">
                <a:latin typeface="+mn-ea"/>
              </a:rPr>
              <a:t>취소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버튼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latin typeface="+mn-ea"/>
              </a:rPr>
              <a:t>confirm() </a:t>
            </a:r>
            <a:r>
              <a:rPr lang="ko-KR" altLang="en-US" dirty="0">
                <a:latin typeface="+mn-ea"/>
              </a:rPr>
              <a:t>함수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안에 </a:t>
            </a:r>
            <a:r>
              <a:rPr lang="ko-KR" altLang="en-US" dirty="0" err="1" smtClean="0">
                <a:latin typeface="+mn-ea"/>
              </a:rPr>
              <a:t>확인창으로</a:t>
            </a:r>
            <a:r>
              <a:rPr lang="ko-KR" altLang="en-US" dirty="0" smtClean="0">
                <a:latin typeface="+mn-ea"/>
              </a:rPr>
              <a:t> 출력할 내용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확인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버튼 클릭</a:t>
            </a:r>
            <a:r>
              <a:rPr lang="en-US" altLang="ko-KR" dirty="0" smtClean="0">
                <a:latin typeface="+mn-ea"/>
              </a:rPr>
              <a:t>-true, [</a:t>
            </a:r>
            <a:r>
              <a:rPr lang="ko-KR" altLang="en-US" dirty="0" smtClean="0">
                <a:latin typeface="+mn-ea"/>
              </a:rPr>
              <a:t>취소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버튼 클릭 </a:t>
            </a:r>
            <a:r>
              <a:rPr lang="en-US" altLang="ko-KR" dirty="0" smtClean="0">
                <a:latin typeface="+mn-ea"/>
              </a:rPr>
              <a:t>– false </a:t>
            </a:r>
            <a:r>
              <a:rPr lang="ko-KR" altLang="en-US" dirty="0" smtClean="0">
                <a:latin typeface="+mn-ea"/>
              </a:rPr>
              <a:t>반환</a:t>
            </a: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7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err="1" smtClean="0">
                <a:latin typeface="+mn-ea"/>
                <a:ea typeface="+mn-ea"/>
              </a:rPr>
              <a:t>자료형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30668"/>
            <a:ext cx="8894995" cy="56862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>
                <a:latin typeface="+mn-ea"/>
              </a:rPr>
              <a:t>자료형이란</a:t>
            </a:r>
            <a:r>
              <a:rPr lang="ko-KR" altLang="en-US" dirty="0" smtClean="0">
                <a:latin typeface="+mn-ea"/>
              </a:rPr>
              <a:t> 컴퓨터가 처리하는 자료의 형태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숫자</a:t>
            </a:r>
            <a:r>
              <a:rPr lang="en-US" altLang="ko-KR" dirty="0" smtClean="0">
                <a:latin typeface="+mn-ea"/>
              </a:rPr>
              <a:t>(Number)</a:t>
            </a:r>
          </a:p>
          <a:p>
            <a:pPr lvl="1"/>
            <a:r>
              <a:rPr lang="ko-KR" altLang="en-US" dirty="0" smtClean="0">
                <a:latin typeface="+mn-ea"/>
              </a:rPr>
              <a:t>정수 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: 0~7</a:t>
            </a:r>
            <a:r>
              <a:rPr lang="ko-KR" altLang="en-US" dirty="0" smtClean="0">
                <a:latin typeface="+mn-ea"/>
              </a:rPr>
              <a:t>로 표현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숫자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을 맨 앞에 붙임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: 0~9, A~F</a:t>
            </a:r>
            <a:r>
              <a:rPr lang="ko-KR" altLang="en-US" dirty="0" smtClean="0">
                <a:latin typeface="+mn-ea"/>
              </a:rPr>
              <a:t>로 표현</a:t>
            </a:r>
            <a:r>
              <a:rPr lang="en-US" altLang="ko-KR" dirty="0" smtClean="0">
                <a:latin typeface="+mn-ea"/>
              </a:rPr>
              <a:t>,  0x(0X)</a:t>
            </a:r>
            <a:r>
              <a:rPr lang="ko-KR" altLang="en-US" dirty="0" smtClean="0">
                <a:latin typeface="+mn-ea"/>
              </a:rPr>
              <a:t>를 맨 앞에 붙임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실수 </a:t>
            </a:r>
            <a:r>
              <a:rPr lang="en-US" altLang="ko-KR" dirty="0" smtClean="0">
                <a:latin typeface="+mn-ea"/>
              </a:rPr>
              <a:t>: 3.5, 3.4e+12(3.4e12, 3.4E+12), 2.12e-3</a:t>
            </a:r>
          </a:p>
          <a:p>
            <a:r>
              <a:rPr lang="ko-KR" altLang="en-US" dirty="0" smtClean="0">
                <a:latin typeface="+mn-ea"/>
              </a:rPr>
              <a:t>논리</a:t>
            </a:r>
            <a:r>
              <a:rPr lang="en-US" altLang="ko-KR" dirty="0" smtClean="0">
                <a:latin typeface="+mn-ea"/>
              </a:rPr>
              <a:t>(Boolean)</a:t>
            </a:r>
          </a:p>
          <a:p>
            <a:pPr lvl="1"/>
            <a:r>
              <a:rPr lang="ko-KR" altLang="en-US" dirty="0" smtClean="0">
                <a:latin typeface="+mn-ea"/>
              </a:rPr>
              <a:t>참</a:t>
            </a:r>
            <a:r>
              <a:rPr lang="en-US" altLang="ko-KR" dirty="0" smtClean="0">
                <a:latin typeface="+mn-ea"/>
              </a:rPr>
              <a:t>(true)</a:t>
            </a:r>
            <a:r>
              <a:rPr lang="ko-KR" altLang="en-US" dirty="0" smtClean="0">
                <a:latin typeface="+mn-ea"/>
              </a:rPr>
              <a:t>과 거짓</a:t>
            </a:r>
            <a:r>
              <a:rPr lang="en-US" altLang="ko-KR" dirty="0" smtClean="0">
                <a:latin typeface="+mn-ea"/>
              </a:rPr>
              <a:t>(false)</a:t>
            </a:r>
          </a:p>
          <a:p>
            <a:pPr lvl="1"/>
            <a:r>
              <a:rPr lang="ko-KR" altLang="en-US" dirty="0" smtClean="0">
                <a:latin typeface="+mn-ea"/>
              </a:rPr>
              <a:t>조건을 확인할 때 많이 사용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문자</a:t>
            </a:r>
            <a:r>
              <a:rPr lang="en-US" altLang="ko-KR" dirty="0" smtClean="0">
                <a:latin typeface="+mn-ea"/>
              </a:rPr>
              <a:t>(Character)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(String)</a:t>
            </a:r>
          </a:p>
          <a:p>
            <a:pPr lvl="2"/>
            <a:r>
              <a:rPr lang="ko-KR" altLang="en-US" dirty="0" smtClean="0">
                <a:latin typeface="+mn-ea"/>
              </a:rPr>
              <a:t>작은 따옴표</a:t>
            </a:r>
            <a:r>
              <a:rPr lang="en-US" altLang="ko-KR" dirty="0" smtClean="0">
                <a:latin typeface="+mn-ea"/>
              </a:rPr>
              <a:t>(‘ ‘)</a:t>
            </a:r>
            <a:r>
              <a:rPr lang="ko-KR" altLang="en-US" dirty="0" smtClean="0">
                <a:latin typeface="+mn-ea"/>
              </a:rPr>
              <a:t>나 큰 따옴표</a:t>
            </a:r>
            <a:r>
              <a:rPr lang="en-US" altLang="ko-KR" dirty="0" smtClean="0">
                <a:latin typeface="+mn-ea"/>
              </a:rPr>
              <a:t>(“ “)</a:t>
            </a:r>
            <a:r>
              <a:rPr lang="ko-KR" altLang="en-US" dirty="0" smtClean="0">
                <a:latin typeface="+mn-ea"/>
              </a:rPr>
              <a:t>로 묶은 자료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 HTML </a:t>
            </a:r>
            <a:r>
              <a:rPr lang="ko-KR" altLang="en-US" dirty="0" smtClean="0">
                <a:latin typeface="+mn-ea"/>
              </a:rPr>
              <a:t>태그를 포함할 경우 </a:t>
            </a:r>
            <a:r>
              <a:rPr lang="ko-KR" altLang="en-US" dirty="0" err="1" smtClean="0">
                <a:latin typeface="+mn-ea"/>
              </a:rPr>
              <a:t>출력문에</a:t>
            </a:r>
            <a:r>
              <a:rPr lang="ko-KR" altLang="en-US" dirty="0" smtClean="0">
                <a:latin typeface="+mn-ea"/>
              </a:rPr>
              <a:t> 적용하면 태그로 인식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8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30668"/>
            <a:ext cx="8894995" cy="5604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Undefined &amp; Null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Undefined : </a:t>
            </a:r>
            <a:r>
              <a:rPr lang="ko-KR" altLang="en-US" dirty="0" smtClean="0">
                <a:latin typeface="+mn-ea"/>
              </a:rPr>
              <a:t>변수에 값이 할당되지 않은 경우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Null :  null</a:t>
            </a:r>
            <a:r>
              <a:rPr lang="ko-KR" altLang="en-US" dirty="0" smtClean="0">
                <a:latin typeface="+mn-ea"/>
              </a:rPr>
              <a:t>이 저장되어 있는 경우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변수에 저장된 데이터를 비우고자 할 때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 smtClean="0">
                <a:latin typeface="+mn-ea"/>
              </a:rPr>
              <a:t>typeof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연산자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n-ea"/>
              </a:rPr>
              <a:t>자료형</a:t>
            </a:r>
            <a:r>
              <a:rPr lang="ko-KR" altLang="en-US" dirty="0" smtClean="0">
                <a:latin typeface="+mn-ea"/>
              </a:rPr>
              <a:t> 검사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30954" y="3606428"/>
            <a:ext cx="6297943" cy="263149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5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1500" dirty="0" err="1">
                <a:solidFill>
                  <a:srgbClr val="000000"/>
                </a:solidFill>
                <a:latin typeface="+mn-ea"/>
              </a:rPr>
              <a:t>자료형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5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&gt; 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15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&gt;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       </a:t>
            </a:r>
            <a:r>
              <a:rPr lang="en-US" altLang="ko-KR" sz="15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500" dirty="0">
                <a:solidFill>
                  <a:srgbClr val="00B050"/>
                </a:solidFill>
                <a:latin typeface="+mn-ea"/>
              </a:rPr>
              <a:t>자료 형 사용 예</a:t>
            </a:r>
            <a:endParaRPr lang="en-US" altLang="ko-KR" sz="15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= 23, float = 3.4, bool = 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"string"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undo;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5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500" dirty="0">
                <a:solidFill>
                  <a:srgbClr val="00B050"/>
                </a:solidFill>
                <a:latin typeface="+mn-ea"/>
              </a:rPr>
              <a:t>웹 브라우저 출력 시 줄을 바꾸려면 </a:t>
            </a:r>
            <a:r>
              <a:rPr lang="en-US" altLang="ko-KR" sz="1500" dirty="0">
                <a:solidFill>
                  <a:srgbClr val="00B050"/>
                </a:solidFill>
                <a:latin typeface="+mn-ea"/>
              </a:rPr>
              <a:t>&lt;</a:t>
            </a:r>
            <a:r>
              <a:rPr lang="en-US" altLang="ko-KR" sz="1500" dirty="0" err="1">
                <a:solidFill>
                  <a:srgbClr val="00B050"/>
                </a:solidFill>
                <a:latin typeface="+mn-ea"/>
              </a:rPr>
              <a:t>br</a:t>
            </a:r>
            <a:r>
              <a:rPr lang="en-US" altLang="ko-KR" sz="1500" dirty="0">
                <a:solidFill>
                  <a:srgbClr val="00B050"/>
                </a:solidFill>
                <a:latin typeface="+mn-ea"/>
              </a:rPr>
              <a:t>&gt;</a:t>
            </a:r>
            <a:r>
              <a:rPr lang="ko-KR" altLang="en-US" sz="1500" dirty="0">
                <a:solidFill>
                  <a:srgbClr val="00B050"/>
                </a:solidFill>
                <a:latin typeface="+mn-ea"/>
              </a:rPr>
              <a:t>태그 사용</a:t>
            </a:r>
            <a:endParaRPr lang="en-US" altLang="ko-KR" sz="15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"1. 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변수 </a:t>
            </a:r>
            <a:r>
              <a:rPr lang="en-US" altLang="ko-KR" sz="1500" dirty="0" err="1">
                <a:solidFill>
                  <a:srgbClr val="A31515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  </a:t>
            </a:r>
            <a:r>
              <a:rPr lang="ko-KR" altLang="en-US" sz="1500" dirty="0" err="1">
                <a:solidFill>
                  <a:srgbClr val="A31515"/>
                </a:solidFill>
                <a:latin typeface="+mn-ea"/>
              </a:rPr>
              <a:t>자료형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: "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typeof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, </a:t>
            </a:r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"&lt;</a:t>
            </a:r>
            <a:r>
              <a:rPr lang="en-US" altLang="ko-KR" sz="1500" b="1" dirty="0" err="1">
                <a:solidFill>
                  <a:srgbClr val="7030A0"/>
                </a:solidFill>
                <a:latin typeface="+mn-ea"/>
              </a:rPr>
              <a:t>br</a:t>
            </a:r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&gt;"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"2. 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변수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float  </a:t>
            </a:r>
            <a:r>
              <a:rPr lang="ko-KR" altLang="en-US" sz="1500" dirty="0" err="1">
                <a:solidFill>
                  <a:srgbClr val="A31515"/>
                </a:solidFill>
                <a:latin typeface="+mn-ea"/>
              </a:rPr>
              <a:t>자료형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: "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typeof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float ,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5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"3. 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변수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bool  </a:t>
            </a:r>
            <a:r>
              <a:rPr lang="ko-KR" altLang="en-US" sz="1500" dirty="0" err="1">
                <a:solidFill>
                  <a:srgbClr val="A31515"/>
                </a:solidFill>
                <a:latin typeface="+mn-ea"/>
              </a:rPr>
              <a:t>자료형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: "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typeof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bool ,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5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"4. 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변수 </a:t>
            </a:r>
            <a:r>
              <a:rPr lang="en-US" altLang="ko-KR" sz="1500" dirty="0" err="1">
                <a:solidFill>
                  <a:srgbClr val="A31515"/>
                </a:solidFill>
                <a:latin typeface="+mn-ea"/>
              </a:rPr>
              <a:t>str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  </a:t>
            </a:r>
            <a:r>
              <a:rPr lang="ko-KR" altLang="en-US" sz="1500" dirty="0" err="1">
                <a:solidFill>
                  <a:srgbClr val="A31515"/>
                </a:solidFill>
                <a:latin typeface="+mn-ea"/>
              </a:rPr>
              <a:t>자료형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: "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typeof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,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5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"5. </a:t>
            </a:r>
            <a:r>
              <a:rPr lang="ko-KR" altLang="en-US" sz="1500" dirty="0">
                <a:solidFill>
                  <a:srgbClr val="A31515"/>
                </a:solidFill>
                <a:latin typeface="+mn-ea"/>
              </a:rPr>
              <a:t>변수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undo : "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, undo , 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sz="15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500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15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5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0" y="3657609"/>
            <a:ext cx="1496594" cy="126456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068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1062</TotalTime>
  <Words>1768</Words>
  <Application>Microsoft Office PowerPoint</Application>
  <PresentationFormat>화면 슬라이드 쇼(4:3)</PresentationFormat>
  <Paragraphs>308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문체부 제목 돋음체</vt:lpstr>
      <vt:lpstr>Arial</vt:lpstr>
      <vt:lpstr>Gill Sans MT</vt:lpstr>
      <vt:lpstr>Wingdings</vt:lpstr>
      <vt:lpstr>Gallery</vt:lpstr>
      <vt:lpstr>Chapt2. 기본개념과 연산자</vt:lpstr>
      <vt:lpstr>0. 시작하기 전에 – 프로그램 작성 규칙</vt:lpstr>
      <vt:lpstr>1. 식별자 &amp; 키워드</vt:lpstr>
      <vt:lpstr>2. 변수</vt:lpstr>
      <vt:lpstr>2. 변수</vt:lpstr>
      <vt:lpstr>2. 변수</vt:lpstr>
      <vt:lpstr>2. 변수 – 자주 사용하는 함수</vt:lpstr>
      <vt:lpstr>3. 자료형</vt:lpstr>
      <vt:lpstr>3. 자료형</vt:lpstr>
      <vt:lpstr>3. 자료형</vt:lpstr>
      <vt:lpstr>3. 자료형</vt:lpstr>
      <vt:lpstr>3. 자료형</vt:lpstr>
      <vt:lpstr>4. 연산자 </vt:lpstr>
      <vt:lpstr>4. 연산자 </vt:lpstr>
      <vt:lpstr>5. 논리연산자</vt:lpstr>
      <vt:lpstr>6. 기타 연산자</vt:lpstr>
      <vt:lpstr>6. 연산자 우선 순위</vt:lpstr>
      <vt:lpstr>7. 강제 자료형 변환</vt:lpstr>
      <vt:lpstr>7. 강제 자료형 변환</vt:lpstr>
      <vt:lpstr>8. 자동 자료형 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hallym</cp:lastModifiedBy>
  <cp:revision>189</cp:revision>
  <dcterms:created xsi:type="dcterms:W3CDTF">2019-08-19T07:59:21Z</dcterms:created>
  <dcterms:modified xsi:type="dcterms:W3CDTF">2019-08-31T02:01:40Z</dcterms:modified>
</cp:coreProperties>
</file>