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75" r:id="rId1"/>
  </p:sldMasterIdLst>
  <p:notesMasterIdLst>
    <p:notesMasterId r:id="rId21"/>
  </p:notesMasterIdLst>
  <p:sldIdLst>
    <p:sldId id="256" r:id="rId2"/>
    <p:sldId id="272" r:id="rId3"/>
    <p:sldId id="274" r:id="rId4"/>
    <p:sldId id="278" r:id="rId5"/>
    <p:sldId id="283" r:id="rId6"/>
    <p:sldId id="286" r:id="rId7"/>
    <p:sldId id="291" r:id="rId8"/>
    <p:sldId id="292" r:id="rId9"/>
    <p:sldId id="293" r:id="rId10"/>
    <p:sldId id="294" r:id="rId11"/>
    <p:sldId id="295" r:id="rId12"/>
    <p:sldId id="296" r:id="rId13"/>
    <p:sldId id="298" r:id="rId14"/>
    <p:sldId id="299" r:id="rId15"/>
    <p:sldId id="300" r:id="rId16"/>
    <p:sldId id="301" r:id="rId17"/>
    <p:sldId id="302" r:id="rId18"/>
    <p:sldId id="303" r:id="rId19"/>
    <p:sldId id="30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A9988-5937-4C92-A2FE-C7AAAE1E0AD6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CD73D-282F-4C1C-845C-ED81A4FA6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24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2724" y="802299"/>
            <a:ext cx="7043351" cy="2541431"/>
          </a:xfrm>
        </p:spPr>
        <p:txBody>
          <a:bodyPr bIns="0" anchor="b">
            <a:normAutofit/>
          </a:bodyPr>
          <a:lstStyle>
            <a:lvl1pPr algn="l">
              <a:defRPr sz="4800" b="1"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144168" y="3343730"/>
            <a:ext cx="7159573" cy="10985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9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_3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84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_3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195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7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24" y="83216"/>
            <a:ext cx="6571343" cy="693263"/>
          </a:xfrm>
        </p:spPr>
        <p:txBody>
          <a:bodyPr anchor="ctr">
            <a:normAutofit/>
          </a:bodyPr>
          <a:lstStyle>
            <a:lvl1pPr>
              <a:defRPr sz="3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24" y="969528"/>
            <a:ext cx="8894995" cy="5604267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89124"/>
            <a:ext cx="4034004" cy="152400"/>
          </a:xfrm>
        </p:spPr>
        <p:txBody>
          <a:bodyPr/>
          <a:lstStyle>
            <a:lvl1pPr>
              <a:defRPr sz="900"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창의코딩웹</a:t>
            </a:r>
            <a:r>
              <a:rPr lang="en-US" altLang="ko-KR" smtClean="0"/>
              <a:t>_3</a:t>
            </a:r>
            <a:r>
              <a:rPr lang="ko-KR" altLang="en-US" smtClean="0"/>
              <a:t>장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254" y="6689124"/>
            <a:ext cx="795746" cy="152400"/>
          </a:xfrm>
        </p:spPr>
        <p:txBody>
          <a:bodyPr anchor="ctr"/>
          <a:lstStyle>
            <a:lvl1pPr>
              <a:defRPr sz="900" b="1"/>
            </a:lvl1pPr>
          </a:lstStyle>
          <a:p>
            <a:fld id="{CC3FFD3E-09BA-47E5-99C7-CC2C5045DF1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0" y="801193"/>
            <a:ext cx="667206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49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_3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38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_3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84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_3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54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_3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36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_3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7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_3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41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_3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37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0" y="6653066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창의코딩웹</a:t>
            </a:r>
            <a:r>
              <a:rPr lang="en-US" altLang="ko-KR" smtClean="0"/>
              <a:t>_3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C3FFD3E-09BA-47E5-99C7-CC2C5045DF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45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74" r:id="rId12"/>
  </p:sldLayoutIdLst>
  <p:hf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75127" y="1367534"/>
            <a:ext cx="7295542" cy="1906073"/>
          </a:xfrm>
        </p:spPr>
        <p:txBody>
          <a:bodyPr>
            <a:normAutofit/>
          </a:bodyPr>
          <a:lstStyle/>
          <a:p>
            <a:r>
              <a:rPr lang="en-US" altLang="ko-KR" sz="4400" dirty="0" smtClean="0">
                <a:ea typeface="문체부 제목 돋음체" panose="020B0609000101010101" pitchFamily="49" charset="-127"/>
              </a:rPr>
              <a:t>C</a:t>
            </a:r>
            <a:r>
              <a:rPr lang="en-US" altLang="ko-KR" sz="4400" cap="none" dirty="0" smtClean="0">
                <a:ea typeface="문체부 제목 돋음체" panose="020B0609000101010101" pitchFamily="49" charset="-127"/>
              </a:rPr>
              <a:t>hapt3</a:t>
            </a:r>
            <a:r>
              <a:rPr lang="en-US" altLang="ko-KR" sz="4400" dirty="0" smtClean="0">
                <a:ea typeface="문체부 제목 돋음체" panose="020B0609000101010101" pitchFamily="49" charset="-127"/>
              </a:rPr>
              <a:t>. </a:t>
            </a:r>
            <a:r>
              <a:rPr lang="ko-KR" altLang="en-US" sz="4400" dirty="0" err="1" smtClean="0">
                <a:ea typeface="문체부 제목 돋음체" panose="020B0609000101010101" pitchFamily="49" charset="-127"/>
              </a:rPr>
              <a:t>제어문</a:t>
            </a:r>
            <a:endParaRPr lang="ko-KR" altLang="en-US" sz="4400" dirty="0">
              <a:ea typeface="문체부 제목 돋음체" panose="020B0609000101010101" pitchFamily="49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65788" y="3431452"/>
            <a:ext cx="5618515" cy="558657"/>
          </a:xfrm>
        </p:spPr>
        <p:txBody>
          <a:bodyPr>
            <a:normAutofit/>
          </a:bodyPr>
          <a:lstStyle/>
          <a:p>
            <a:r>
              <a:rPr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창의코딩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웹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자바 스크립트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17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6. </a:t>
            </a:r>
            <a:r>
              <a:rPr lang="en-US" altLang="ko-KR" cap="none" dirty="0">
                <a:latin typeface="+mn-ea"/>
              </a:rPr>
              <a:t>switch ~ case </a:t>
            </a:r>
            <a:r>
              <a:rPr lang="ko-KR" altLang="en-US" dirty="0">
                <a:latin typeface="+mn-ea"/>
              </a:rPr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사용 예</a:t>
            </a:r>
            <a:r>
              <a:rPr lang="en-US" altLang="ko-KR" dirty="0" smtClean="0">
                <a:latin typeface="+mn-ea"/>
              </a:rPr>
              <a:t>3</a:t>
            </a:r>
            <a:endParaRPr lang="ko-KR" altLang="en-US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_3</a:t>
            </a:r>
            <a:r>
              <a:rPr lang="ko-KR" altLang="en-US" smtClean="0"/>
              <a:t>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69599" y="1581765"/>
            <a:ext cx="6353914" cy="4708981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&lt;script&gt;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2000" dirty="0">
                <a:solidFill>
                  <a:srgbClr val="001080"/>
                </a:solidFill>
                <a:latin typeface="+mn-ea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2000" dirty="0">
                <a:solidFill>
                  <a:srgbClr val="267F99"/>
                </a:solidFill>
                <a:latin typeface="+mn-ea"/>
              </a:rPr>
              <a:t>Number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795E26"/>
                </a:solidFill>
                <a:latin typeface="+mn-ea"/>
              </a:rPr>
              <a:t>prompt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"input : "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));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2000" dirty="0">
                <a:solidFill>
                  <a:srgbClr val="001080"/>
                </a:solidFill>
                <a:latin typeface="+mn-ea"/>
              </a:rPr>
              <a:t>b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2000" dirty="0">
                <a:solidFill>
                  <a:srgbClr val="09885A"/>
                </a:solidFill>
                <a:latin typeface="+mn-ea"/>
              </a:rPr>
              <a:t>0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2000" dirty="0">
                <a:solidFill>
                  <a:srgbClr val="AF00DB"/>
                </a:solidFill>
                <a:latin typeface="+mn-ea"/>
              </a:rPr>
              <a:t>switch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(</a:t>
            </a:r>
            <a:r>
              <a:rPr lang="en-US" altLang="ko-KR" sz="2000" dirty="0">
                <a:solidFill>
                  <a:srgbClr val="001080"/>
                </a:solidFill>
                <a:latin typeface="+mn-ea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 {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sz="2000" dirty="0">
                <a:solidFill>
                  <a:srgbClr val="AF00DB"/>
                </a:solidFill>
                <a:latin typeface="+mn-ea"/>
              </a:rPr>
              <a:t>case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2000" dirty="0">
                <a:solidFill>
                  <a:srgbClr val="001080"/>
                </a:solidFill>
                <a:latin typeface="+mn-ea"/>
              </a:rPr>
              <a:t>b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+</a:t>
            </a:r>
            <a:r>
              <a:rPr lang="en-US" altLang="ko-KR" sz="2000" dirty="0">
                <a:solidFill>
                  <a:srgbClr val="09885A"/>
                </a:solidFill>
                <a:latin typeface="+mn-ea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        </a:t>
            </a:r>
            <a:r>
              <a:rPr lang="en-US" altLang="ko-KR" sz="2000" dirty="0">
                <a:solidFill>
                  <a:srgbClr val="795E26"/>
                </a:solidFill>
                <a:latin typeface="+mn-ea"/>
              </a:rPr>
              <a:t>alert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"this runs 1"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        </a:t>
            </a:r>
            <a:r>
              <a:rPr lang="en-US" altLang="ko-KR" sz="2000" dirty="0">
                <a:solidFill>
                  <a:srgbClr val="AF00DB"/>
                </a:solidFill>
                <a:latin typeface="+mn-ea"/>
              </a:rPr>
              <a:t>break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sz="2000" dirty="0">
                <a:solidFill>
                  <a:srgbClr val="AF00DB"/>
                </a:solidFill>
                <a:latin typeface="+mn-ea"/>
              </a:rPr>
              <a:t>case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2000" dirty="0">
                <a:solidFill>
                  <a:srgbClr val="001080"/>
                </a:solidFill>
                <a:latin typeface="+mn-ea"/>
              </a:rPr>
              <a:t>b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+</a:t>
            </a:r>
            <a:r>
              <a:rPr lang="en-US" altLang="ko-KR" sz="2000" dirty="0">
                <a:solidFill>
                  <a:srgbClr val="09885A"/>
                </a:solidFill>
                <a:latin typeface="+mn-ea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        </a:t>
            </a:r>
            <a:r>
              <a:rPr lang="en-US" altLang="ko-KR" sz="2000" dirty="0">
                <a:solidFill>
                  <a:srgbClr val="795E26"/>
                </a:solidFill>
                <a:latin typeface="+mn-ea"/>
              </a:rPr>
              <a:t>alert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"this runs 2"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        </a:t>
            </a:r>
            <a:r>
              <a:rPr lang="en-US" altLang="ko-KR" sz="2000" dirty="0">
                <a:solidFill>
                  <a:srgbClr val="AF00DB"/>
                </a:solidFill>
                <a:latin typeface="+mn-ea"/>
              </a:rPr>
              <a:t>break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sz="2000" dirty="0">
                <a:solidFill>
                  <a:srgbClr val="AF00DB"/>
                </a:solidFill>
                <a:latin typeface="+mn-ea"/>
              </a:rPr>
              <a:t>default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        </a:t>
            </a:r>
            <a:r>
              <a:rPr lang="en-US" altLang="ko-KR" sz="2000" dirty="0">
                <a:solidFill>
                  <a:srgbClr val="795E26"/>
                </a:solidFill>
                <a:latin typeface="+mn-ea"/>
              </a:rPr>
              <a:t>alert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"this doesn't runs"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}</a:t>
            </a:r>
          </a:p>
          <a:p>
            <a:r>
              <a:rPr lang="en-US" altLang="ko-KR" sz="2000" dirty="0" smtClean="0">
                <a:solidFill>
                  <a:srgbClr val="800000"/>
                </a:solidFill>
                <a:latin typeface="+mn-ea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script&gt;</a:t>
            </a:r>
            <a:endParaRPr lang="en-US" altLang="ko-KR" sz="2000" b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3952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7. </a:t>
            </a:r>
            <a:r>
              <a:rPr lang="ko-KR" altLang="en-US" dirty="0" err="1" smtClean="0">
                <a:latin typeface="+mn-ea"/>
                <a:ea typeface="+mn-ea"/>
              </a:rPr>
              <a:t>반복문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724" y="969528"/>
            <a:ext cx="8894995" cy="1191781"/>
          </a:xfrm>
        </p:spPr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/>
              <a:t>여러 번 반복해야 하는 일을 간편하게 처리하는 </a:t>
            </a: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 smtClean="0"/>
              <a:t>종류 </a:t>
            </a:r>
            <a:r>
              <a:rPr lang="en-US" altLang="ko-KR" dirty="0" smtClean="0"/>
              <a:t>:  </a:t>
            </a:r>
            <a:r>
              <a:rPr lang="en-US" altLang="ko-KR" dirty="0" smtClean="0">
                <a:latin typeface="+mn-ea"/>
              </a:rPr>
              <a:t>while(),  do~while(), for()</a:t>
            </a:r>
            <a:endParaRPr lang="en-US" altLang="ko-KR" dirty="0">
              <a:latin typeface="+mn-ea"/>
            </a:endParaRP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_3</a:t>
            </a:r>
            <a:r>
              <a:rPr lang="ko-KR" altLang="en-US" smtClean="0"/>
              <a:t>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6743" y="2226988"/>
            <a:ext cx="4525085" cy="2246769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&lt;script&gt;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20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'loop&lt;</a:t>
            </a:r>
            <a:r>
              <a:rPr lang="en-US" altLang="ko-KR" sz="20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&gt;'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20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'loop&lt;</a:t>
            </a:r>
            <a:r>
              <a:rPr lang="en-US" altLang="ko-KR" sz="20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&gt;'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20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'loop&lt;</a:t>
            </a:r>
            <a:r>
              <a:rPr lang="en-US" altLang="ko-KR" sz="20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&gt;'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20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'loop&lt;</a:t>
            </a:r>
            <a:r>
              <a:rPr lang="en-US" altLang="ko-KR" sz="20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&gt;'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20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'loop&lt;</a:t>
            </a:r>
            <a:r>
              <a:rPr lang="en-US" altLang="ko-KR" sz="20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&gt;'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    </a:t>
            </a:r>
          </a:p>
          <a:p>
            <a:r>
              <a:rPr lang="en-US" altLang="ko-KR" sz="2000" dirty="0" smtClean="0">
                <a:solidFill>
                  <a:srgbClr val="800000"/>
                </a:solidFill>
                <a:latin typeface="+mn-ea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script&gt;</a:t>
            </a:r>
            <a:endParaRPr lang="en-US" altLang="ko-KR" sz="2000" b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6743" y="4796443"/>
            <a:ext cx="4525085" cy="1323439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&lt;script&gt;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2000" dirty="0">
                <a:solidFill>
                  <a:srgbClr val="AF00DB"/>
                </a:solidFill>
                <a:latin typeface="+mn-ea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2000" dirty="0" err="1">
                <a:solidFill>
                  <a:srgbClr val="001080"/>
                </a:solidFill>
                <a:latin typeface="+mn-ea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2000" dirty="0">
                <a:solidFill>
                  <a:srgbClr val="09885A"/>
                </a:solidFill>
                <a:latin typeface="+mn-ea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; </a:t>
            </a:r>
            <a:r>
              <a:rPr lang="en-US" altLang="ko-KR" sz="2000" dirty="0" err="1">
                <a:solidFill>
                  <a:srgbClr val="001080"/>
                </a:solidFill>
                <a:latin typeface="+mn-ea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&lt;</a:t>
            </a:r>
            <a:r>
              <a:rPr lang="en-US" altLang="ko-KR" sz="2000" dirty="0">
                <a:solidFill>
                  <a:srgbClr val="09885A"/>
                </a:solidFill>
                <a:latin typeface="+mn-ea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;</a:t>
            </a:r>
            <a:r>
              <a:rPr lang="en-US" altLang="ko-KR" sz="2000" dirty="0">
                <a:solidFill>
                  <a:srgbClr val="001080"/>
                </a:solidFill>
                <a:latin typeface="+mn-ea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++)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sz="20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'loop&lt;</a:t>
            </a:r>
            <a:r>
              <a:rPr lang="en-US" altLang="ko-KR" sz="20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&gt;'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2000" dirty="0" smtClean="0">
                <a:solidFill>
                  <a:srgbClr val="800000"/>
                </a:solidFill>
                <a:latin typeface="+mn-ea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script&gt;</a:t>
            </a:r>
            <a:endParaRPr lang="en-US" altLang="ko-KR" sz="2000" b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834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8. </a:t>
            </a:r>
            <a:r>
              <a:rPr lang="en-US" altLang="ko-KR" cap="none" dirty="0" smtClean="0">
                <a:latin typeface="+mn-ea"/>
                <a:ea typeface="+mn-ea"/>
              </a:rPr>
              <a:t>while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724" y="911340"/>
            <a:ext cx="8894995" cy="3228398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>
                <a:latin typeface="+mn-ea"/>
              </a:rPr>
              <a:t>형식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조건식이 참이면 문장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을 실행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조건식이 거짓이면 </a:t>
            </a:r>
            <a:r>
              <a:rPr lang="ko-KR" altLang="en-US" dirty="0" err="1" smtClean="0">
                <a:latin typeface="+mn-ea"/>
              </a:rPr>
              <a:t>반복문을</a:t>
            </a:r>
            <a:r>
              <a:rPr lang="ko-KR" altLang="en-US" dirty="0" smtClean="0">
                <a:latin typeface="+mn-ea"/>
              </a:rPr>
              <a:t> 벗어남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사용 예</a:t>
            </a:r>
            <a:endParaRPr lang="ko-KR" altLang="en-US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_3</a:t>
            </a:r>
            <a:r>
              <a:rPr lang="ko-KR" altLang="en-US" smtClean="0"/>
              <a:t>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88226" y="1037963"/>
            <a:ext cx="2111475" cy="1200329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while(</a:t>
            </a:r>
            <a:r>
              <a:rPr lang="ko-KR" altLang="en-US" sz="2400" dirty="0">
                <a:latin typeface="+mn-ea"/>
              </a:rPr>
              <a:t>조건식</a:t>
            </a:r>
            <a:r>
              <a:rPr lang="en-US" altLang="ko-KR" sz="2400" dirty="0">
                <a:latin typeface="+mn-ea"/>
              </a:rPr>
              <a:t>){</a:t>
            </a:r>
          </a:p>
          <a:p>
            <a:r>
              <a:rPr lang="en-US" altLang="ko-KR" sz="2400" dirty="0">
                <a:latin typeface="+mn-ea"/>
              </a:rPr>
              <a:t>        </a:t>
            </a:r>
            <a:r>
              <a:rPr lang="ko-KR" altLang="en-US" sz="2400" dirty="0" smtClean="0">
                <a:latin typeface="+mn-ea"/>
              </a:rPr>
              <a:t>문장</a:t>
            </a:r>
            <a:r>
              <a:rPr lang="en-US" altLang="ko-KR" sz="2400" dirty="0" smtClean="0">
                <a:latin typeface="+mn-ea"/>
              </a:rPr>
              <a:t>1;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}</a:t>
            </a:r>
            <a:endParaRPr lang="ko-KR" altLang="en-US" sz="24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9777" y="3967077"/>
            <a:ext cx="6022290" cy="2246769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&lt;script&gt;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2000" dirty="0" err="1">
                <a:solidFill>
                  <a:srgbClr val="0000FF"/>
                </a:solidFill>
                <a:latin typeface="+mn-ea"/>
              </a:rPr>
              <a:t>var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2000" dirty="0">
                <a:solidFill>
                  <a:srgbClr val="001080"/>
                </a:solidFill>
                <a:latin typeface="+mn-ea"/>
              </a:rPr>
              <a:t>count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2000" dirty="0">
                <a:solidFill>
                  <a:srgbClr val="09885A"/>
                </a:solidFill>
                <a:latin typeface="+mn-ea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2000" dirty="0">
                <a:solidFill>
                  <a:srgbClr val="AF00DB"/>
                </a:solidFill>
                <a:latin typeface="+mn-ea"/>
              </a:rPr>
              <a:t>while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001080"/>
                </a:solidFill>
                <a:latin typeface="+mn-ea"/>
              </a:rPr>
              <a:t>count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&lt; </a:t>
            </a:r>
            <a:r>
              <a:rPr lang="en-US" altLang="ko-KR" sz="2000" dirty="0">
                <a:solidFill>
                  <a:srgbClr val="09885A"/>
                </a:solidFill>
                <a:latin typeface="+mn-ea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){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sz="20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`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2000" dirty="0">
                <a:solidFill>
                  <a:srgbClr val="001080"/>
                </a:solidFill>
                <a:latin typeface="+mn-ea"/>
              </a:rPr>
              <a:t>count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 </a:t>
            </a:r>
            <a:r>
              <a:rPr lang="ko-KR" altLang="en-US" sz="2000" dirty="0">
                <a:solidFill>
                  <a:srgbClr val="A31515"/>
                </a:solidFill>
                <a:latin typeface="+mn-ea"/>
              </a:rPr>
              <a:t>째 반복 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&lt;</a:t>
            </a:r>
            <a:r>
              <a:rPr lang="en-US" altLang="ko-KR" sz="20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sz="2000" dirty="0">
                <a:solidFill>
                  <a:srgbClr val="001080"/>
                </a:solidFill>
                <a:latin typeface="+mn-ea"/>
              </a:rPr>
              <a:t>count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++;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}</a:t>
            </a:r>
          </a:p>
          <a:p>
            <a:r>
              <a:rPr lang="en-US" altLang="ko-KR" sz="2000" dirty="0" smtClean="0">
                <a:solidFill>
                  <a:srgbClr val="800000"/>
                </a:solidFill>
                <a:latin typeface="+mn-ea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script&gt;</a:t>
            </a:r>
            <a:endParaRPr lang="en-US" altLang="ko-KR" sz="2000" b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8" name="구름 모양 설명선 7"/>
          <p:cNvSpPr/>
          <p:nvPr/>
        </p:nvSpPr>
        <p:spPr>
          <a:xfrm>
            <a:off x="5249780" y="3636365"/>
            <a:ext cx="3179325" cy="1351271"/>
          </a:xfrm>
          <a:prstGeom prst="cloudCallout">
            <a:avLst>
              <a:gd name="adj1" fmla="val -10947"/>
              <a:gd name="adj2" fmla="val 2409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/>
                </a:solidFill>
                <a:latin typeface="+mn-ea"/>
              </a:rPr>
              <a:t>만약 </a:t>
            </a:r>
            <a:r>
              <a:rPr lang="en-US" altLang="ko-KR" sz="2400" dirty="0" err="1" smtClean="0">
                <a:solidFill>
                  <a:schemeClr val="accent1"/>
                </a:solidFill>
                <a:latin typeface="+mn-ea"/>
              </a:rPr>
              <a:t>var</a:t>
            </a:r>
            <a:r>
              <a:rPr lang="en-US" altLang="ko-KR" sz="2400" dirty="0" smtClean="0">
                <a:solidFill>
                  <a:schemeClr val="accent1"/>
                </a:solidFill>
                <a:latin typeface="+mn-ea"/>
              </a:rPr>
              <a:t> count=6 </a:t>
            </a:r>
            <a:r>
              <a:rPr lang="ko-KR" altLang="en-US" sz="2400" dirty="0" smtClean="0">
                <a:solidFill>
                  <a:schemeClr val="accent1"/>
                </a:solidFill>
                <a:latin typeface="+mn-ea"/>
              </a:rPr>
              <a:t>이면</a:t>
            </a:r>
            <a:r>
              <a:rPr lang="en-US" altLang="ko-KR" sz="2400" dirty="0" smtClean="0">
                <a:solidFill>
                  <a:schemeClr val="accent1"/>
                </a:solidFill>
                <a:latin typeface="+mn-ea"/>
              </a:rPr>
              <a:t>?</a:t>
            </a:r>
            <a:endParaRPr lang="ko-KR" altLang="en-US" sz="2400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8420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9. </a:t>
            </a:r>
            <a:r>
              <a:rPr lang="en-US" altLang="ko-KR" cap="none" dirty="0">
                <a:latin typeface="+mn-ea"/>
              </a:rPr>
              <a:t>do~while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724" y="911340"/>
            <a:ext cx="8894995" cy="3228398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>
                <a:latin typeface="+mn-ea"/>
              </a:rPr>
              <a:t>형식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조건식이 참이면 문장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을 실행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조건식이 거짓이면 </a:t>
            </a:r>
            <a:r>
              <a:rPr lang="ko-KR" altLang="en-US" dirty="0" err="1" smtClean="0">
                <a:latin typeface="+mn-ea"/>
              </a:rPr>
              <a:t>반복문을</a:t>
            </a:r>
            <a:r>
              <a:rPr lang="ko-KR" altLang="en-US" dirty="0" smtClean="0">
                <a:latin typeface="+mn-ea"/>
              </a:rPr>
              <a:t> 벗어남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사용 예</a:t>
            </a:r>
            <a:endParaRPr lang="ko-KR" altLang="en-US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_3</a:t>
            </a:r>
            <a:r>
              <a:rPr lang="ko-KR" altLang="en-US" smtClean="0"/>
              <a:t>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88226" y="1037963"/>
            <a:ext cx="2396810" cy="1200329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do{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        </a:t>
            </a:r>
            <a:r>
              <a:rPr lang="ko-KR" altLang="en-US" sz="2400" dirty="0" smtClean="0">
                <a:latin typeface="+mn-ea"/>
              </a:rPr>
              <a:t>문장</a:t>
            </a:r>
            <a:r>
              <a:rPr lang="en-US" altLang="ko-KR" sz="2400" dirty="0" smtClean="0">
                <a:latin typeface="+mn-ea"/>
              </a:rPr>
              <a:t>1;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}</a:t>
            </a:r>
            <a:r>
              <a:rPr lang="en-US" altLang="ko-KR" sz="2400" dirty="0">
                <a:latin typeface="+mn-ea"/>
              </a:rPr>
              <a:t> while(</a:t>
            </a:r>
            <a:r>
              <a:rPr lang="ko-KR" altLang="en-US" sz="2400" dirty="0" smtClean="0">
                <a:latin typeface="+mn-ea"/>
              </a:rPr>
              <a:t>조건식</a:t>
            </a:r>
            <a:r>
              <a:rPr lang="en-US" altLang="ko-KR" sz="2400" dirty="0" smtClean="0">
                <a:latin typeface="+mn-ea"/>
              </a:rPr>
              <a:t>);</a:t>
            </a:r>
            <a:endParaRPr lang="ko-KR" altLang="en-US" sz="24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3694" y="4057720"/>
            <a:ext cx="6022290" cy="2246769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&lt;script&gt;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2000" dirty="0" err="1">
                <a:solidFill>
                  <a:srgbClr val="0000FF"/>
                </a:solidFill>
                <a:latin typeface="+mn-ea"/>
              </a:rPr>
              <a:t>var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2000" dirty="0" smtClean="0">
                <a:solidFill>
                  <a:srgbClr val="001080"/>
                </a:solidFill>
                <a:latin typeface="+mn-ea"/>
              </a:rPr>
              <a:t>count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2000" dirty="0" smtClean="0">
                <a:solidFill>
                  <a:srgbClr val="09885A"/>
                </a:solidFill>
                <a:latin typeface="+mn-ea"/>
              </a:rPr>
              <a:t>1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</a:rPr>
              <a:t>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2000" dirty="0">
                <a:solidFill>
                  <a:srgbClr val="AF00DB"/>
                </a:solidFill>
                <a:latin typeface="+mn-ea"/>
              </a:rPr>
              <a:t>do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sz="20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`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2000" dirty="0">
                <a:solidFill>
                  <a:srgbClr val="001080"/>
                </a:solidFill>
                <a:latin typeface="+mn-ea"/>
              </a:rPr>
              <a:t>count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 </a:t>
            </a:r>
            <a:r>
              <a:rPr lang="ko-KR" altLang="en-US" sz="2000" dirty="0">
                <a:solidFill>
                  <a:srgbClr val="A31515"/>
                </a:solidFill>
                <a:latin typeface="+mn-ea"/>
              </a:rPr>
              <a:t>째 반복 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&lt;</a:t>
            </a:r>
            <a:r>
              <a:rPr lang="en-US" altLang="ko-KR" sz="20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sz="2000" dirty="0">
                <a:solidFill>
                  <a:srgbClr val="001080"/>
                </a:solidFill>
                <a:latin typeface="+mn-ea"/>
              </a:rPr>
              <a:t>count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++;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}</a:t>
            </a:r>
            <a:r>
              <a:rPr lang="en-US" altLang="ko-KR" sz="2000" dirty="0">
                <a:solidFill>
                  <a:srgbClr val="AF00DB"/>
                </a:solidFill>
                <a:latin typeface="+mn-ea"/>
              </a:rPr>
              <a:t>while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001080"/>
                </a:solidFill>
                <a:latin typeface="+mn-ea"/>
              </a:rPr>
              <a:t>count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&lt; </a:t>
            </a:r>
            <a:r>
              <a:rPr lang="en-US" altLang="ko-KR" sz="2000" dirty="0">
                <a:solidFill>
                  <a:srgbClr val="09885A"/>
                </a:solidFill>
                <a:latin typeface="+mn-ea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r>
              <a:rPr lang="en-US" altLang="ko-KR" sz="2000" dirty="0" smtClean="0">
                <a:solidFill>
                  <a:srgbClr val="800000"/>
                </a:solidFill>
                <a:latin typeface="+mn-ea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script&gt;</a:t>
            </a:r>
            <a:endParaRPr lang="en-US" altLang="ko-KR" sz="2000" b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8" name="구름 모양 설명선 7"/>
          <p:cNvSpPr/>
          <p:nvPr/>
        </p:nvSpPr>
        <p:spPr>
          <a:xfrm>
            <a:off x="5168929" y="3598963"/>
            <a:ext cx="3179325" cy="1351271"/>
          </a:xfrm>
          <a:prstGeom prst="cloudCallout">
            <a:avLst>
              <a:gd name="adj1" fmla="val -10947"/>
              <a:gd name="adj2" fmla="val 2409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/>
                </a:solidFill>
                <a:latin typeface="+mn-ea"/>
              </a:rPr>
              <a:t>만약 </a:t>
            </a:r>
            <a:r>
              <a:rPr lang="en-US" altLang="ko-KR" sz="2400" dirty="0" err="1" smtClean="0">
                <a:solidFill>
                  <a:schemeClr val="accent1"/>
                </a:solidFill>
                <a:latin typeface="+mn-ea"/>
              </a:rPr>
              <a:t>var</a:t>
            </a:r>
            <a:r>
              <a:rPr lang="en-US" altLang="ko-KR" sz="2400" dirty="0" smtClean="0">
                <a:solidFill>
                  <a:schemeClr val="accent1"/>
                </a:solidFill>
                <a:latin typeface="+mn-ea"/>
              </a:rPr>
              <a:t> count=6 </a:t>
            </a:r>
            <a:r>
              <a:rPr lang="ko-KR" altLang="en-US" sz="2400" dirty="0" smtClean="0">
                <a:solidFill>
                  <a:schemeClr val="accent1"/>
                </a:solidFill>
                <a:latin typeface="+mn-ea"/>
              </a:rPr>
              <a:t>이면</a:t>
            </a:r>
            <a:r>
              <a:rPr lang="en-US" altLang="ko-KR" sz="2400" dirty="0" smtClean="0">
                <a:solidFill>
                  <a:schemeClr val="accent1"/>
                </a:solidFill>
                <a:latin typeface="+mn-ea"/>
              </a:rPr>
              <a:t>?</a:t>
            </a:r>
            <a:endParaRPr lang="ko-KR" altLang="en-US" sz="2400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5822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10. </a:t>
            </a:r>
            <a:r>
              <a:rPr lang="en-US" altLang="ko-KR" cap="none" dirty="0" smtClean="0">
                <a:latin typeface="+mn-ea"/>
              </a:rPr>
              <a:t>for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724" y="911340"/>
            <a:ext cx="8894995" cy="361078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>
                <a:latin typeface="+mn-ea"/>
              </a:rPr>
              <a:t>형식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err="1" smtClean="0">
                <a:latin typeface="+mn-ea"/>
              </a:rPr>
              <a:t>초기식</a:t>
            </a:r>
            <a:r>
              <a:rPr lang="ko-KR" altLang="en-US" dirty="0" smtClean="0">
                <a:latin typeface="+mn-ea"/>
              </a:rPr>
              <a:t> 실행</a:t>
            </a:r>
            <a:endParaRPr lang="en-US" altLang="ko-KR" dirty="0" smtClean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조건식을 실행한 결과가 참이면 문장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을 실행하고 거짓이면 </a:t>
            </a:r>
            <a:r>
              <a:rPr lang="ko-KR" altLang="en-US" dirty="0" err="1" smtClean="0">
                <a:latin typeface="+mn-ea"/>
              </a:rPr>
              <a:t>반복문</a:t>
            </a:r>
            <a:r>
              <a:rPr lang="ko-KR" altLang="en-US" dirty="0" smtClean="0">
                <a:latin typeface="+mn-ea"/>
              </a:rPr>
              <a:t> 종료</a:t>
            </a:r>
            <a:endParaRPr lang="en-US" altLang="ko-KR" dirty="0" smtClean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err="1" smtClean="0">
                <a:latin typeface="+mn-ea"/>
              </a:rPr>
              <a:t>증감식</a:t>
            </a:r>
            <a:r>
              <a:rPr lang="ko-KR" altLang="en-US" dirty="0" smtClean="0">
                <a:latin typeface="+mn-ea"/>
              </a:rPr>
              <a:t> 실행 후 조건식을 비교하여 참이면 문장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을 실행 거짓이면 </a:t>
            </a:r>
            <a:r>
              <a:rPr lang="ko-KR" altLang="en-US" dirty="0" err="1" smtClean="0">
                <a:latin typeface="+mn-ea"/>
              </a:rPr>
              <a:t>반복문</a:t>
            </a:r>
            <a:r>
              <a:rPr lang="ko-KR" altLang="en-US" dirty="0" smtClean="0">
                <a:latin typeface="+mn-ea"/>
              </a:rPr>
              <a:t> 종료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세번째 단계를 반복해서 수행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r>
              <a:rPr lang="ko-KR" altLang="en-US" dirty="0" smtClean="0">
                <a:latin typeface="+mn-ea"/>
              </a:rPr>
              <a:t>사용 예</a:t>
            </a:r>
            <a:endParaRPr lang="ko-KR" altLang="en-US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_3</a:t>
            </a:r>
            <a:r>
              <a:rPr lang="ko-KR" altLang="en-US" smtClean="0"/>
              <a:t>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88226" y="1037963"/>
            <a:ext cx="3982180" cy="830997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for(</a:t>
            </a:r>
            <a:r>
              <a:rPr lang="ko-KR" altLang="en-US" sz="2400" dirty="0" err="1" smtClean="0">
                <a:latin typeface="+mn-ea"/>
              </a:rPr>
              <a:t>초기식</a:t>
            </a:r>
            <a:r>
              <a:rPr lang="en-US" altLang="ko-KR" sz="2400" dirty="0" smtClean="0">
                <a:latin typeface="+mn-ea"/>
              </a:rPr>
              <a:t>; </a:t>
            </a:r>
            <a:r>
              <a:rPr lang="ko-KR" altLang="en-US" sz="2400" dirty="0" smtClean="0">
                <a:latin typeface="+mn-ea"/>
              </a:rPr>
              <a:t>조건식</a:t>
            </a:r>
            <a:r>
              <a:rPr lang="en-US" altLang="ko-KR" sz="2400" dirty="0" smtClean="0">
                <a:latin typeface="+mn-ea"/>
              </a:rPr>
              <a:t>; </a:t>
            </a:r>
            <a:r>
              <a:rPr lang="ko-KR" altLang="en-US" sz="2400" dirty="0" err="1" smtClean="0">
                <a:latin typeface="+mn-ea"/>
              </a:rPr>
              <a:t>증</a:t>
            </a:r>
            <a:r>
              <a:rPr lang="ko-KR" altLang="en-US" sz="2400" dirty="0" err="1">
                <a:latin typeface="+mn-ea"/>
              </a:rPr>
              <a:t>감</a:t>
            </a:r>
            <a:r>
              <a:rPr lang="ko-KR" altLang="en-US" sz="2400" dirty="0" err="1" smtClean="0">
                <a:latin typeface="+mn-ea"/>
              </a:rPr>
              <a:t>식</a:t>
            </a:r>
            <a:r>
              <a:rPr lang="en-US" altLang="ko-KR" sz="2400" dirty="0" smtClean="0">
                <a:latin typeface="+mn-ea"/>
              </a:rPr>
              <a:t>){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        </a:t>
            </a:r>
            <a:r>
              <a:rPr lang="ko-KR" altLang="en-US" sz="2400" dirty="0" smtClean="0">
                <a:latin typeface="+mn-ea"/>
              </a:rPr>
              <a:t>문장</a:t>
            </a:r>
            <a:r>
              <a:rPr lang="en-US" altLang="ko-KR" sz="2400" dirty="0" smtClean="0">
                <a:latin typeface="+mn-ea"/>
              </a:rPr>
              <a:t>1; }</a:t>
            </a:r>
            <a:endParaRPr lang="ko-KR" altLang="en-US" sz="24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6689" y="4665234"/>
            <a:ext cx="6022290" cy="163121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&lt;script</a:t>
            </a:r>
            <a:r>
              <a:rPr lang="en-US" altLang="ko-KR" sz="2000" dirty="0" smtClean="0">
                <a:solidFill>
                  <a:srgbClr val="800000"/>
                </a:solidFill>
                <a:latin typeface="+mn-ea"/>
              </a:rPr>
              <a:t>&gt;</a:t>
            </a:r>
          </a:p>
          <a:p>
            <a:r>
              <a:rPr lang="en-US" altLang="ko-KR" sz="2000" dirty="0" smtClean="0">
                <a:solidFill>
                  <a:srgbClr val="AF00DB"/>
                </a:solidFill>
                <a:latin typeface="+mn-ea"/>
              </a:rPr>
              <a:t>   for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2000" dirty="0">
                <a:solidFill>
                  <a:srgbClr val="001080"/>
                </a:solidFill>
                <a:latin typeface="+mn-ea"/>
              </a:rPr>
              <a:t>count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2000" dirty="0">
                <a:solidFill>
                  <a:srgbClr val="09885A"/>
                </a:solidFill>
                <a:latin typeface="+mn-ea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; </a:t>
            </a:r>
            <a:r>
              <a:rPr lang="en-US" altLang="ko-KR" sz="2000" dirty="0">
                <a:solidFill>
                  <a:srgbClr val="001080"/>
                </a:solidFill>
                <a:latin typeface="+mn-ea"/>
              </a:rPr>
              <a:t>count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&lt;</a:t>
            </a:r>
            <a:r>
              <a:rPr lang="en-US" altLang="ko-KR" sz="2000" dirty="0">
                <a:solidFill>
                  <a:srgbClr val="09885A"/>
                </a:solidFill>
                <a:latin typeface="+mn-ea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;</a:t>
            </a:r>
            <a:r>
              <a:rPr lang="en-US" altLang="ko-KR" sz="2000" dirty="0">
                <a:solidFill>
                  <a:srgbClr val="001080"/>
                </a:solidFill>
                <a:latin typeface="+mn-ea"/>
              </a:rPr>
              <a:t>count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++){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sz="2000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`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2000" dirty="0">
                <a:solidFill>
                  <a:srgbClr val="001080"/>
                </a:solidFill>
                <a:latin typeface="+mn-ea"/>
              </a:rPr>
              <a:t>count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 </a:t>
            </a:r>
            <a:r>
              <a:rPr lang="ko-KR" altLang="en-US" sz="2000" dirty="0">
                <a:solidFill>
                  <a:srgbClr val="A31515"/>
                </a:solidFill>
                <a:latin typeface="+mn-ea"/>
              </a:rPr>
              <a:t>째 반복 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&lt;</a:t>
            </a:r>
            <a:r>
              <a:rPr lang="en-US" altLang="ko-KR" sz="2000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}</a:t>
            </a:r>
          </a:p>
          <a:p>
            <a:r>
              <a:rPr lang="en-US" altLang="ko-KR" sz="2000" dirty="0" smtClean="0">
                <a:solidFill>
                  <a:srgbClr val="800000"/>
                </a:solidFill>
                <a:latin typeface="+mn-ea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script&gt;</a:t>
            </a:r>
            <a:endParaRPr lang="en-US" altLang="ko-KR" sz="2000" b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786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11</a:t>
            </a:r>
            <a:r>
              <a:rPr lang="en-US" altLang="ko-KR" dirty="0" smtClean="0"/>
              <a:t>. </a:t>
            </a:r>
            <a:r>
              <a:rPr lang="ko-KR" altLang="en-US" dirty="0" err="1" smtClean="0">
                <a:latin typeface="+mn-ea"/>
                <a:ea typeface="+mn-ea"/>
              </a:rPr>
              <a:t>반복문</a:t>
            </a:r>
            <a:r>
              <a:rPr lang="ko-KR" altLang="en-US" dirty="0" smtClean="0">
                <a:latin typeface="+mn-ea"/>
                <a:ea typeface="+mn-ea"/>
              </a:rPr>
              <a:t> 비교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724" y="857447"/>
            <a:ext cx="8894995" cy="532371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latin typeface="+mn-ea"/>
              </a:rPr>
              <a:t>1</a:t>
            </a:r>
            <a:r>
              <a:rPr lang="ko-KR" altLang="en-US" sz="2000" dirty="0" smtClean="0">
                <a:latin typeface="+mn-ea"/>
              </a:rPr>
              <a:t>부터 </a:t>
            </a:r>
            <a:r>
              <a:rPr lang="en-US" altLang="ko-KR" sz="2000" dirty="0" smtClean="0">
                <a:latin typeface="+mn-ea"/>
              </a:rPr>
              <a:t>10</a:t>
            </a:r>
            <a:r>
              <a:rPr lang="ko-KR" altLang="en-US" sz="2000" dirty="0" smtClean="0">
                <a:latin typeface="+mn-ea"/>
              </a:rPr>
              <a:t>까지 합을 계산하여 </a:t>
            </a:r>
            <a:r>
              <a:rPr lang="ko-KR" altLang="en-US" sz="2000" dirty="0" err="1" smtClean="0">
                <a:latin typeface="+mn-ea"/>
              </a:rPr>
              <a:t>알림창으로</a:t>
            </a:r>
            <a:r>
              <a:rPr lang="ko-KR" altLang="en-US" sz="2000" dirty="0" smtClean="0">
                <a:latin typeface="+mn-ea"/>
              </a:rPr>
              <a:t> 출력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_3</a:t>
            </a:r>
            <a:r>
              <a:rPr lang="ko-KR" altLang="en-US" smtClean="0"/>
              <a:t>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4567" y="1264780"/>
            <a:ext cx="4770858" cy="1815882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&lt;script&gt;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var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600" dirty="0">
                <a:solidFill>
                  <a:srgbClr val="001080"/>
                </a:solidFill>
                <a:latin typeface="+mn-ea"/>
              </a:rPr>
              <a:t>sum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600" dirty="0">
                <a:solidFill>
                  <a:srgbClr val="09885A"/>
                </a:solidFill>
                <a:latin typeface="+mn-ea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600" dirty="0">
                <a:solidFill>
                  <a:srgbClr val="AF00DB"/>
                </a:solidFill>
                <a:latin typeface="+mn-ea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600" dirty="0" err="1">
                <a:solidFill>
                  <a:srgbClr val="001080"/>
                </a:solidFill>
                <a:latin typeface="+mn-ea"/>
              </a:rPr>
              <a:t>cnt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600" dirty="0">
                <a:solidFill>
                  <a:srgbClr val="09885A"/>
                </a:solidFill>
                <a:latin typeface="+mn-ea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; </a:t>
            </a:r>
            <a:r>
              <a:rPr lang="en-US" altLang="ko-KR" sz="1600" dirty="0" err="1">
                <a:solidFill>
                  <a:srgbClr val="001080"/>
                </a:solidFill>
                <a:latin typeface="+mn-ea"/>
              </a:rPr>
              <a:t>cnt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&lt;</a:t>
            </a:r>
            <a:r>
              <a:rPr lang="en-US" altLang="ko-KR" sz="1600" dirty="0">
                <a:solidFill>
                  <a:srgbClr val="09885A"/>
                </a:solidFill>
                <a:latin typeface="+mn-ea"/>
              </a:rPr>
              <a:t>11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;</a:t>
            </a:r>
            <a:r>
              <a:rPr lang="en-US" altLang="ko-KR" sz="1600" dirty="0">
                <a:solidFill>
                  <a:srgbClr val="001080"/>
                </a:solidFill>
                <a:latin typeface="+mn-ea"/>
              </a:rPr>
              <a:t>cnt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++){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sz="1600" dirty="0">
                <a:solidFill>
                  <a:srgbClr val="001080"/>
                </a:solidFill>
                <a:latin typeface="+mn-ea"/>
              </a:rPr>
              <a:t>sum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+= </a:t>
            </a:r>
            <a:r>
              <a:rPr lang="en-US" altLang="ko-KR" sz="1600" dirty="0" err="1">
                <a:solidFill>
                  <a:srgbClr val="001080"/>
                </a:solidFill>
                <a:latin typeface="+mn-ea"/>
              </a:rPr>
              <a:t>cnt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    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600" dirty="0">
                <a:solidFill>
                  <a:srgbClr val="795E26"/>
                </a:solidFill>
                <a:latin typeface="+mn-ea"/>
              </a:rPr>
              <a:t>alert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`1</a:t>
            </a:r>
            <a:r>
              <a:rPr lang="ko-KR" altLang="en-US" sz="1600" dirty="0">
                <a:solidFill>
                  <a:srgbClr val="A31515"/>
                </a:solidFill>
                <a:latin typeface="+mn-ea"/>
              </a:rPr>
              <a:t>부터 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10</a:t>
            </a:r>
            <a:r>
              <a:rPr lang="ko-KR" altLang="en-US" sz="1600" dirty="0">
                <a:solidFill>
                  <a:srgbClr val="A31515"/>
                </a:solidFill>
                <a:latin typeface="+mn-ea"/>
              </a:rPr>
              <a:t>까지의 합은 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1600" dirty="0">
                <a:solidFill>
                  <a:srgbClr val="001080"/>
                </a:solidFill>
                <a:latin typeface="+mn-ea"/>
              </a:rPr>
              <a:t>sum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 </a:t>
            </a:r>
            <a:r>
              <a:rPr lang="ko-KR" altLang="en-US" sz="1600" dirty="0">
                <a:solidFill>
                  <a:srgbClr val="A31515"/>
                </a:solidFill>
                <a:latin typeface="+mn-ea"/>
              </a:rPr>
              <a:t>입니다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`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1600" dirty="0" smtClean="0">
                <a:solidFill>
                  <a:srgbClr val="800000"/>
                </a:solidFill>
                <a:latin typeface="+mn-ea"/>
              </a:rPr>
              <a:t>&lt;/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script&gt;</a:t>
            </a:r>
            <a:endParaRPr lang="en-US" altLang="ko-KR" sz="1600" b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3286" y="2822789"/>
            <a:ext cx="4770858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&lt;script&gt;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var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600" dirty="0">
                <a:solidFill>
                  <a:srgbClr val="001080"/>
                </a:solidFill>
                <a:latin typeface="+mn-ea"/>
              </a:rPr>
              <a:t>sum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600" dirty="0">
                <a:solidFill>
                  <a:srgbClr val="09885A"/>
                </a:solidFill>
                <a:latin typeface="+mn-ea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sz="1600" dirty="0" err="1">
                <a:solidFill>
                  <a:srgbClr val="001080"/>
                </a:solidFill>
                <a:latin typeface="+mn-ea"/>
              </a:rPr>
              <a:t>cnt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600" dirty="0">
                <a:solidFill>
                  <a:srgbClr val="09885A"/>
                </a:solidFill>
                <a:latin typeface="+mn-ea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600" dirty="0">
                <a:solidFill>
                  <a:srgbClr val="AF00DB"/>
                </a:solidFill>
                <a:latin typeface="+mn-ea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rgbClr val="001080"/>
                </a:solidFill>
                <a:latin typeface="+mn-ea"/>
              </a:rPr>
              <a:t>cnt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&lt;</a:t>
            </a:r>
            <a:r>
              <a:rPr lang="en-US" altLang="ko-KR" sz="1600" dirty="0">
                <a:solidFill>
                  <a:srgbClr val="09885A"/>
                </a:solidFill>
                <a:latin typeface="+mn-ea"/>
              </a:rPr>
              <a:t>11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sz="1600" dirty="0">
                <a:solidFill>
                  <a:srgbClr val="001080"/>
                </a:solidFill>
                <a:latin typeface="+mn-ea"/>
              </a:rPr>
              <a:t>sum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+= </a:t>
            </a:r>
            <a:r>
              <a:rPr lang="en-US" altLang="ko-KR" sz="1600" dirty="0" err="1">
                <a:solidFill>
                  <a:srgbClr val="001080"/>
                </a:solidFill>
                <a:latin typeface="+mn-ea"/>
              </a:rPr>
              <a:t>cnt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sz="1600" dirty="0" err="1">
                <a:solidFill>
                  <a:srgbClr val="001080"/>
                </a:solidFill>
                <a:latin typeface="+mn-ea"/>
              </a:rPr>
              <a:t>cnt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++;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    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600" dirty="0">
                <a:solidFill>
                  <a:srgbClr val="795E26"/>
                </a:solidFill>
                <a:latin typeface="+mn-ea"/>
              </a:rPr>
              <a:t>alert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`1</a:t>
            </a:r>
            <a:r>
              <a:rPr lang="ko-KR" altLang="en-US" sz="1600" dirty="0">
                <a:solidFill>
                  <a:srgbClr val="A31515"/>
                </a:solidFill>
                <a:latin typeface="+mn-ea"/>
              </a:rPr>
              <a:t>부터 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10</a:t>
            </a:r>
            <a:r>
              <a:rPr lang="ko-KR" altLang="en-US" sz="1600" dirty="0">
                <a:solidFill>
                  <a:srgbClr val="A31515"/>
                </a:solidFill>
                <a:latin typeface="+mn-ea"/>
              </a:rPr>
              <a:t>까지의 합은 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1600" dirty="0">
                <a:solidFill>
                  <a:srgbClr val="001080"/>
                </a:solidFill>
                <a:latin typeface="+mn-ea"/>
              </a:rPr>
              <a:t>sum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 </a:t>
            </a:r>
            <a:r>
              <a:rPr lang="ko-KR" altLang="en-US" sz="1600" dirty="0">
                <a:solidFill>
                  <a:srgbClr val="A31515"/>
                </a:solidFill>
                <a:latin typeface="+mn-ea"/>
              </a:rPr>
              <a:t>입니다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`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1600" dirty="0" smtClean="0">
                <a:solidFill>
                  <a:srgbClr val="800000"/>
                </a:solidFill>
                <a:latin typeface="+mn-ea"/>
              </a:rPr>
              <a:t>&lt;/</a:t>
            </a:r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script&gt;</a:t>
            </a:r>
            <a:endParaRPr lang="en-US" altLang="ko-KR" sz="1600" b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12357" y="4627022"/>
            <a:ext cx="4770858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800000"/>
                </a:solidFill>
                <a:latin typeface="+mn-ea"/>
              </a:rPr>
              <a:t>&lt;script&gt;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var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600" dirty="0">
                <a:solidFill>
                  <a:srgbClr val="001080"/>
                </a:solidFill>
                <a:latin typeface="+mn-ea"/>
              </a:rPr>
              <a:t>sum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600" dirty="0">
                <a:solidFill>
                  <a:srgbClr val="09885A"/>
                </a:solidFill>
                <a:latin typeface="+mn-ea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sz="1600" dirty="0" err="1">
                <a:solidFill>
                  <a:srgbClr val="001080"/>
                </a:solidFill>
                <a:latin typeface="+mn-ea"/>
              </a:rPr>
              <a:t>cnt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600" dirty="0">
                <a:solidFill>
                  <a:srgbClr val="09885A"/>
                </a:solidFill>
                <a:latin typeface="+mn-ea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600" dirty="0">
                <a:solidFill>
                  <a:srgbClr val="AF00DB"/>
                </a:solidFill>
                <a:latin typeface="+mn-ea"/>
              </a:rPr>
              <a:t>do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sz="1600" dirty="0">
                <a:solidFill>
                  <a:srgbClr val="001080"/>
                </a:solidFill>
                <a:latin typeface="+mn-ea"/>
              </a:rPr>
              <a:t>sum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+= </a:t>
            </a:r>
            <a:r>
              <a:rPr lang="en-US" altLang="ko-KR" sz="1600" dirty="0" err="1">
                <a:solidFill>
                  <a:srgbClr val="001080"/>
                </a:solidFill>
                <a:latin typeface="+mn-ea"/>
              </a:rPr>
              <a:t>cnt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sz="1600" dirty="0" err="1">
                <a:solidFill>
                  <a:srgbClr val="001080"/>
                </a:solidFill>
                <a:latin typeface="+mn-ea"/>
              </a:rPr>
              <a:t>cnt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++;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    }</a:t>
            </a:r>
            <a:r>
              <a:rPr lang="en-US" altLang="ko-KR" sz="1600" dirty="0">
                <a:solidFill>
                  <a:srgbClr val="AF00DB"/>
                </a:solidFill>
                <a:latin typeface="+mn-ea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rgbClr val="001080"/>
                </a:solidFill>
                <a:latin typeface="+mn-ea"/>
              </a:rPr>
              <a:t>cnt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&lt;</a:t>
            </a:r>
            <a:r>
              <a:rPr lang="en-US" altLang="ko-KR" sz="1600" dirty="0">
                <a:solidFill>
                  <a:srgbClr val="09885A"/>
                </a:solidFill>
                <a:latin typeface="+mn-ea"/>
              </a:rPr>
              <a:t>11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1600" dirty="0">
                <a:solidFill>
                  <a:srgbClr val="795E26"/>
                </a:solidFill>
                <a:latin typeface="+mn-ea"/>
              </a:rPr>
              <a:t>alert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`1</a:t>
            </a:r>
            <a:r>
              <a:rPr lang="ko-KR" altLang="en-US" sz="1600" dirty="0">
                <a:solidFill>
                  <a:srgbClr val="A31515"/>
                </a:solidFill>
                <a:latin typeface="+mn-ea"/>
              </a:rPr>
              <a:t>부터 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10</a:t>
            </a:r>
            <a:r>
              <a:rPr lang="ko-KR" altLang="en-US" sz="1600" dirty="0">
                <a:solidFill>
                  <a:srgbClr val="A31515"/>
                </a:solidFill>
                <a:latin typeface="+mn-ea"/>
              </a:rPr>
              <a:t>까지의 합은 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sz="1600" dirty="0">
                <a:solidFill>
                  <a:srgbClr val="001080"/>
                </a:solidFill>
                <a:latin typeface="+mn-ea"/>
              </a:rPr>
              <a:t>sum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 </a:t>
            </a:r>
            <a:r>
              <a:rPr lang="ko-KR" altLang="en-US" sz="1600" dirty="0">
                <a:solidFill>
                  <a:srgbClr val="A31515"/>
                </a:solidFill>
                <a:latin typeface="+mn-ea"/>
              </a:rPr>
              <a:t>입니다</a:t>
            </a:r>
            <a:r>
              <a:rPr lang="en-US" altLang="ko-KR" sz="1600" dirty="0" smtClean="0">
                <a:solidFill>
                  <a:srgbClr val="A31515"/>
                </a:solidFill>
                <a:latin typeface="+mn-ea"/>
              </a:rPr>
              <a:t>`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1600" dirty="0" smtClean="0">
                <a:solidFill>
                  <a:srgbClr val="800000"/>
                </a:solidFill>
                <a:latin typeface="+mn-ea"/>
              </a:rPr>
              <a:t>&lt;/script&gt;</a:t>
            </a:r>
            <a:endParaRPr lang="en-US" altLang="ko-KR" sz="1600" b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2407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12. </a:t>
            </a:r>
            <a:r>
              <a:rPr lang="en-US" altLang="ko-KR" cap="none" dirty="0" smtClean="0">
                <a:latin typeface="+mn-ea"/>
                <a:ea typeface="+mn-ea"/>
              </a:rPr>
              <a:t>break &amp; continue</a:t>
            </a:r>
            <a:endParaRPr lang="ko-KR" altLang="en-US" cap="none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724" y="864166"/>
            <a:ext cx="8894995" cy="11558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break : </a:t>
            </a:r>
            <a:r>
              <a:rPr lang="en-US" altLang="ko-KR" dirty="0">
                <a:latin typeface="+mn-ea"/>
              </a:rPr>
              <a:t>switch </a:t>
            </a:r>
            <a:r>
              <a:rPr lang="ko-KR" altLang="en-US" dirty="0" err="1">
                <a:latin typeface="+mn-ea"/>
              </a:rPr>
              <a:t>조건문이나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반복문을</a:t>
            </a:r>
            <a:r>
              <a:rPr lang="ko-KR" altLang="en-US" dirty="0">
                <a:latin typeface="+mn-ea"/>
              </a:rPr>
              <a:t> 벗어날 때 </a:t>
            </a:r>
            <a:r>
              <a:rPr lang="ko-KR" altLang="en-US" dirty="0" smtClean="0">
                <a:latin typeface="+mn-ea"/>
              </a:rPr>
              <a:t>사용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continue : </a:t>
            </a:r>
            <a:r>
              <a:rPr lang="ko-KR" altLang="en-US" dirty="0" err="1">
                <a:latin typeface="+mn-ea"/>
              </a:rPr>
              <a:t>반복문</a:t>
            </a:r>
            <a:r>
              <a:rPr lang="ko-KR" altLang="en-US" dirty="0">
                <a:latin typeface="+mn-ea"/>
              </a:rPr>
              <a:t> 내에서 반복을 멈추고 다음 반복을 </a:t>
            </a:r>
            <a:r>
              <a:rPr lang="ko-KR" altLang="en-US" dirty="0" smtClean="0">
                <a:latin typeface="+mn-ea"/>
              </a:rPr>
              <a:t>진행 </a:t>
            </a:r>
            <a:endParaRPr lang="ko-KR" altLang="en-US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_3</a:t>
            </a:r>
            <a:r>
              <a:rPr lang="ko-KR" altLang="en-US" smtClean="0"/>
              <a:t>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8278" y="1820488"/>
            <a:ext cx="5571590" cy="2862322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800000"/>
                </a:solidFill>
                <a:latin typeface="+mn-ea"/>
              </a:rPr>
              <a:t>&lt;script&gt;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dirty="0">
                <a:solidFill>
                  <a:srgbClr val="AF00DB"/>
                </a:solidFill>
                <a:latin typeface="+mn-ea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cnt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09885A"/>
                </a:solidFill>
                <a:latin typeface="+mn-ea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; 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cnt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&lt;</a:t>
            </a:r>
            <a:r>
              <a:rPr lang="en-US" altLang="ko-KR" dirty="0">
                <a:solidFill>
                  <a:srgbClr val="09885A"/>
                </a:solidFill>
                <a:latin typeface="+mn-ea"/>
              </a:rPr>
              <a:t>10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;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cnt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++){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answer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795E26"/>
                </a:solidFill>
                <a:latin typeface="+mn-ea"/>
              </a:rPr>
              <a:t>confirm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+mn-ea"/>
              </a:rPr>
              <a:t>진행할까요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?"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dirty="0">
                <a:solidFill>
                  <a:srgbClr val="AF00DB"/>
                </a:solidFill>
                <a:latin typeface="+mn-ea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(!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answer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){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    </a:t>
            </a:r>
            <a:r>
              <a:rPr lang="en-US" altLang="ko-KR" dirty="0">
                <a:solidFill>
                  <a:srgbClr val="795E26"/>
                </a:solidFill>
                <a:latin typeface="+mn-ea"/>
              </a:rPr>
              <a:t>alert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`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cnt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}</a:t>
            </a:r>
            <a:r>
              <a:rPr lang="ko-KR" altLang="en-US" dirty="0">
                <a:solidFill>
                  <a:srgbClr val="A31515"/>
                </a:solidFill>
                <a:latin typeface="+mn-ea"/>
              </a:rPr>
              <a:t>번째 반복에서 종료합니다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`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    </a:t>
            </a:r>
            <a:r>
              <a:rPr lang="en-US" altLang="ko-KR" dirty="0">
                <a:solidFill>
                  <a:srgbClr val="AF00DB"/>
                </a:solidFill>
                <a:latin typeface="+mn-ea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}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dirty="0">
                <a:solidFill>
                  <a:srgbClr val="795E26"/>
                </a:solidFill>
                <a:latin typeface="+mn-ea"/>
              </a:rPr>
              <a:t>alert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`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cnt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}</a:t>
            </a:r>
            <a:r>
              <a:rPr lang="ko-KR" altLang="en-US" dirty="0">
                <a:solidFill>
                  <a:srgbClr val="A31515"/>
                </a:solidFill>
                <a:latin typeface="+mn-ea"/>
              </a:rPr>
              <a:t>번째 반복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`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}</a:t>
            </a:r>
          </a:p>
          <a:p>
            <a:r>
              <a:rPr lang="en-US" altLang="ko-KR" dirty="0" smtClean="0">
                <a:solidFill>
                  <a:srgbClr val="800000"/>
                </a:solidFill>
                <a:latin typeface="+mn-ea"/>
              </a:rPr>
              <a:t>&lt;/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script&gt;</a:t>
            </a:r>
            <a:endParaRPr lang="en-US" altLang="ko-KR" b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83498" y="4200008"/>
            <a:ext cx="589296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800000"/>
                </a:solidFill>
                <a:latin typeface="+mn-ea"/>
              </a:rPr>
              <a:t>&lt;script&gt;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dirty="0">
                <a:solidFill>
                  <a:srgbClr val="AF00DB"/>
                </a:solidFill>
                <a:latin typeface="+mn-ea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cnt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09885A"/>
                </a:solidFill>
                <a:latin typeface="+mn-ea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; 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cnt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&lt;</a:t>
            </a:r>
            <a:r>
              <a:rPr lang="en-US" altLang="ko-KR" dirty="0">
                <a:solidFill>
                  <a:srgbClr val="09885A"/>
                </a:solidFill>
                <a:latin typeface="+mn-ea"/>
              </a:rPr>
              <a:t>10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;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cnt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++){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dirty="0">
                <a:solidFill>
                  <a:srgbClr val="AF00DB"/>
                </a:solidFill>
                <a:latin typeface="+mn-ea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cnt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% </a:t>
            </a:r>
            <a:r>
              <a:rPr lang="en-US" altLang="ko-KR" dirty="0">
                <a:solidFill>
                  <a:srgbClr val="09885A"/>
                </a:solidFill>
                <a:latin typeface="+mn-ea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== </a:t>
            </a:r>
            <a:r>
              <a:rPr lang="en-US" altLang="ko-KR" dirty="0">
                <a:solidFill>
                  <a:srgbClr val="09885A"/>
                </a:solidFill>
                <a:latin typeface="+mn-ea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){ 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+mn-ea"/>
              </a:rPr>
              <a:t>짝수이면 </a:t>
            </a:r>
            <a:r>
              <a:rPr lang="ko-KR" altLang="en-US" dirty="0" err="1">
                <a:solidFill>
                  <a:srgbClr val="008000"/>
                </a:solidFill>
                <a:latin typeface="+mn-ea"/>
              </a:rPr>
              <a:t>증감식으로</a:t>
            </a:r>
            <a:r>
              <a:rPr lang="ko-KR" altLang="en-US" dirty="0">
                <a:solidFill>
                  <a:srgbClr val="008000"/>
                </a:solidFill>
                <a:latin typeface="+mn-ea"/>
              </a:rPr>
              <a:t> 이동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                </a:t>
            </a:r>
            <a:r>
              <a:rPr lang="en-US" altLang="ko-KR" dirty="0">
                <a:solidFill>
                  <a:srgbClr val="AF00DB"/>
                </a:solidFill>
                <a:latin typeface="+mn-ea"/>
              </a:rPr>
              <a:t>continue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}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`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cnt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 &lt;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&gt;`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}</a:t>
            </a:r>
          </a:p>
          <a:p>
            <a:r>
              <a:rPr lang="en-US" altLang="ko-KR" dirty="0" smtClean="0">
                <a:solidFill>
                  <a:srgbClr val="800000"/>
                </a:solidFill>
                <a:latin typeface="+mn-ea"/>
              </a:rPr>
              <a:t>&lt;/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script&gt;</a:t>
            </a:r>
            <a:endParaRPr lang="en-US" altLang="ko-KR" b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8875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13. </a:t>
            </a:r>
            <a:r>
              <a:rPr lang="ko-KR" altLang="en-US" dirty="0" smtClean="0">
                <a:latin typeface="+mn-ea"/>
                <a:ea typeface="+mn-ea"/>
              </a:rPr>
              <a:t>배열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724" y="841460"/>
            <a:ext cx="8968461" cy="56042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ko-KR" altLang="en-US" sz="2000" dirty="0" smtClean="0">
                <a:latin typeface="+mn-ea"/>
              </a:rPr>
              <a:t>하나의 </a:t>
            </a:r>
            <a:r>
              <a:rPr lang="ko-KR" altLang="en-US" sz="2000" dirty="0">
                <a:latin typeface="+mn-ea"/>
              </a:rPr>
              <a:t>변수에 여러 개의 값 저장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모든 형태의 변수를 다룰 수 있는 </a:t>
            </a:r>
            <a:r>
              <a:rPr lang="ko-KR" altLang="en-US" sz="2000" dirty="0" err="1">
                <a:latin typeface="+mn-ea"/>
              </a:rPr>
              <a:t>자료형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 sz="2000" dirty="0">
                <a:latin typeface="+mn-ea"/>
              </a:rPr>
              <a:t>객체 중 하나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인덱스를 사용하여 값 </a:t>
            </a:r>
            <a:r>
              <a:rPr lang="ko-KR" altLang="en-US" sz="2000" dirty="0" smtClean="0">
                <a:latin typeface="+mn-ea"/>
              </a:rPr>
              <a:t>구분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 sz="2000" dirty="0">
                <a:latin typeface="+mn-ea"/>
              </a:rPr>
              <a:t>대괄호</a:t>
            </a:r>
            <a:r>
              <a:rPr lang="en-US" altLang="ko-KR" sz="2000" dirty="0">
                <a:latin typeface="+mn-ea"/>
              </a:rPr>
              <a:t>([ ])</a:t>
            </a:r>
            <a:r>
              <a:rPr lang="ko-KR" altLang="en-US" sz="2000" dirty="0">
                <a:latin typeface="+mn-ea"/>
              </a:rPr>
              <a:t>를 사용해 생성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00000"/>
              </a:lnSpc>
              <a:defRPr/>
            </a:pPr>
            <a:r>
              <a:rPr lang="ko-KR" altLang="en-US" sz="2000" dirty="0">
                <a:latin typeface="+mn-ea"/>
              </a:rPr>
              <a:t>안에 쉼표로 구분해 자료 입력 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배열 요소라 부름</a:t>
            </a:r>
            <a:r>
              <a:rPr lang="en-US" altLang="ko-KR" sz="2000" dirty="0">
                <a:latin typeface="+mn-ea"/>
              </a:rPr>
              <a:t>) </a:t>
            </a:r>
          </a:p>
          <a:p>
            <a:pPr>
              <a:lnSpc>
                <a:spcPct val="100000"/>
              </a:lnSpc>
            </a:pPr>
            <a:endParaRPr lang="ko-KR" altLang="en-US" sz="20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_2</a:t>
            </a:r>
            <a:r>
              <a:rPr lang="ko-KR" altLang="en-US" smtClean="0"/>
              <a:t>장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3405" y="2518007"/>
            <a:ext cx="8156646" cy="397031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    &lt;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title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&gt;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배열 사용 예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title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&lt;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var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dim = [23, 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"string"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 5.6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], </a:t>
            </a:r>
            <a:r>
              <a:rPr lang="en-US" altLang="ko-KR" dirty="0" err="1" smtClean="0">
                <a:solidFill>
                  <a:srgbClr val="0000FF"/>
                </a:solidFill>
                <a:latin typeface="+mn-ea"/>
              </a:rPr>
              <a:t>var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addValue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= []; 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+mn-ea"/>
              </a:rPr>
              <a:t>빈 배열 생성</a:t>
            </a:r>
          </a:p>
          <a:p>
            <a:endParaRPr lang="ko-KR" altLang="en-US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+mn-ea"/>
              </a:rPr>
              <a:t>인덱스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8000"/>
                </a:solidFill>
                <a:latin typeface="+mn-ea"/>
              </a:rPr>
              <a:t>배열 원소 위치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)</a:t>
            </a:r>
            <a:r>
              <a:rPr lang="ko-KR" altLang="en-US" dirty="0">
                <a:solidFill>
                  <a:srgbClr val="008000"/>
                </a:solidFill>
                <a:latin typeface="+mn-ea"/>
              </a:rPr>
              <a:t>는 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0</a:t>
            </a:r>
            <a:r>
              <a:rPr lang="ko-KR" altLang="en-US" dirty="0">
                <a:solidFill>
                  <a:srgbClr val="008000"/>
                </a:solidFill>
                <a:latin typeface="+mn-ea"/>
              </a:rPr>
              <a:t>부터 시작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addValue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[0] = 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+mn-ea"/>
              </a:rPr>
              <a:t>봄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;      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+mn-ea"/>
              </a:rPr>
              <a:t>첫번째 위치에 저장</a:t>
            </a:r>
            <a:endParaRPr lang="en-US" altLang="ko-KR" dirty="0">
              <a:solidFill>
                <a:srgbClr val="008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addValue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[1] = 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+mn-ea"/>
              </a:rPr>
              <a:t>가을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;   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+mn-ea"/>
              </a:rPr>
              <a:t>두번째 위치에 저장</a:t>
            </a:r>
            <a:endParaRPr lang="en-US" altLang="ko-KR" dirty="0">
              <a:solidFill>
                <a:srgbClr val="008000"/>
              </a:solidFill>
              <a:latin typeface="+mn-ea"/>
            </a:endParaRPr>
          </a:p>
          <a:p>
            <a:endParaRPr lang="ko-KR" altLang="en-US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dirty="0" err="1">
                <a:solidFill>
                  <a:srgbClr val="008000"/>
                </a:solidFill>
                <a:latin typeface="+mn-ea"/>
              </a:rPr>
              <a:t>배열명만</a:t>
            </a:r>
            <a:r>
              <a:rPr lang="ko-KR" altLang="en-US" dirty="0">
                <a:solidFill>
                  <a:srgbClr val="008000"/>
                </a:solidFill>
                <a:latin typeface="+mn-ea"/>
              </a:rPr>
              <a:t> 사용하면 배열 전체 원소를 가져옴</a:t>
            </a:r>
          </a:p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+mn-ea"/>
              </a:rPr>
              <a:t>전체 배열 원소 출력 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 dim, 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"&lt;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&gt;"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endParaRPr lang="ko-KR" altLang="en-US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+mn-ea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+mn-ea"/>
              </a:rPr>
              <a:t>인덱스를 사용하여 특정 위치의 원소를 가져옴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document.write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+mn-ea"/>
              </a:rPr>
              <a:t>첫번째 원소 출력 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addValue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[0], 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"&lt;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&gt;"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&lt;/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script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46" y="4028751"/>
            <a:ext cx="1779314" cy="925482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36191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190500" y="3957742"/>
            <a:ext cx="4483286" cy="840019"/>
            <a:chOff x="4660714" y="3616035"/>
            <a:chExt cx="4483286" cy="99392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" name="구름 모양 설명선 8"/>
            <p:cNvSpPr/>
            <p:nvPr/>
          </p:nvSpPr>
          <p:spPr>
            <a:xfrm>
              <a:off x="4660714" y="3616035"/>
              <a:ext cx="4483285" cy="993929"/>
            </a:xfrm>
            <a:prstGeom prst="cloudCallout">
              <a:avLst>
                <a:gd name="adj1" fmla="val -10947"/>
                <a:gd name="adj2" fmla="val 240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41891" y="3877820"/>
              <a:ext cx="410210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  <a:latin typeface="+mn-ea"/>
                </a:rPr>
                <a:t>만약 </a:t>
              </a:r>
              <a:r>
                <a:rPr lang="en-US" altLang="ko-KR" dirty="0" err="1">
                  <a:solidFill>
                    <a:srgbClr val="001080"/>
                  </a:solidFill>
                  <a:latin typeface="+mn-ea"/>
                </a:rPr>
                <a:t>document</a:t>
              </a:r>
              <a:r>
                <a:rPr lang="en-US" altLang="ko-KR" dirty="0" err="1">
                  <a:solidFill>
                    <a:srgbClr val="000000"/>
                  </a:solidFill>
                  <a:latin typeface="+mn-ea"/>
                </a:rPr>
                <a:t>.</a:t>
              </a:r>
              <a:r>
                <a:rPr lang="en-US" altLang="ko-KR" dirty="0" err="1">
                  <a:solidFill>
                    <a:srgbClr val="795E26"/>
                  </a:solidFill>
                  <a:latin typeface="+mn-ea"/>
                </a:rPr>
                <a:t>write</a:t>
              </a:r>
              <a:r>
                <a:rPr lang="en-US" altLang="ko-KR" dirty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en-US" altLang="ko-KR" dirty="0" err="1">
                  <a:solidFill>
                    <a:srgbClr val="001080"/>
                  </a:solidFill>
                  <a:latin typeface="+mn-ea"/>
                </a:rPr>
                <a:t>i</a:t>
              </a:r>
              <a:r>
                <a:rPr lang="en-US" altLang="ko-KR" dirty="0">
                  <a:solidFill>
                    <a:srgbClr val="000000"/>
                  </a:solidFill>
                  <a:latin typeface="+mn-ea"/>
                </a:rPr>
                <a:t>, </a:t>
              </a:r>
              <a:r>
                <a:rPr lang="en-US" altLang="ko-KR" dirty="0">
                  <a:solidFill>
                    <a:srgbClr val="A31515"/>
                  </a:solidFill>
                  <a:latin typeface="+mn-ea"/>
                </a:rPr>
                <a:t>'&lt;</a:t>
              </a:r>
              <a:r>
                <a:rPr lang="en-US" altLang="ko-KR" dirty="0" err="1">
                  <a:solidFill>
                    <a:srgbClr val="A31515"/>
                  </a:solidFill>
                  <a:latin typeface="+mn-ea"/>
                </a:rPr>
                <a:t>br</a:t>
              </a:r>
              <a:r>
                <a:rPr lang="en-US" altLang="ko-KR" dirty="0">
                  <a:solidFill>
                    <a:srgbClr val="A31515"/>
                  </a:solidFill>
                  <a:latin typeface="+mn-ea"/>
                </a:rPr>
                <a:t>&gt;'</a:t>
              </a:r>
              <a:r>
                <a:rPr lang="en-US" altLang="ko-KR" dirty="0">
                  <a:solidFill>
                    <a:srgbClr val="000000"/>
                  </a:solidFill>
                  <a:latin typeface="+mn-ea"/>
                </a:rPr>
                <a:t>); </a:t>
              </a:r>
              <a:r>
                <a:rPr lang="ko-KR" altLang="en-US" dirty="0">
                  <a:solidFill>
                    <a:srgbClr val="000000"/>
                  </a:solidFill>
                  <a:latin typeface="+mn-ea"/>
                </a:rPr>
                <a:t>하면</a:t>
              </a:r>
              <a:r>
                <a:rPr lang="en-US" altLang="ko-KR" dirty="0" smtClean="0">
                  <a:solidFill>
                    <a:srgbClr val="000000"/>
                  </a:solidFill>
                  <a:latin typeface="+mn-ea"/>
                </a:rPr>
                <a:t>?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14. </a:t>
            </a:r>
            <a:r>
              <a:rPr lang="ko-KR" altLang="en-US" dirty="0" smtClean="0">
                <a:latin typeface="+mn-ea"/>
                <a:ea typeface="+mn-ea"/>
              </a:rPr>
              <a:t>배열과 </a:t>
            </a:r>
            <a:r>
              <a:rPr lang="en-US" altLang="ko-KR" cap="none" dirty="0" smtClean="0">
                <a:latin typeface="+mn-ea"/>
                <a:ea typeface="+mn-ea"/>
              </a:rPr>
              <a:t>for, </a:t>
            </a:r>
            <a:r>
              <a:rPr lang="en-US" altLang="ko-KR" cap="none" dirty="0" err="1" smtClean="0">
                <a:latin typeface="+mn-ea"/>
                <a:ea typeface="+mn-ea"/>
              </a:rPr>
              <a:t>for~in</a:t>
            </a:r>
            <a:r>
              <a:rPr lang="en-US" altLang="ko-KR" cap="none" dirty="0" smtClean="0">
                <a:latin typeface="+mn-ea"/>
                <a:ea typeface="+mn-ea"/>
              </a:rPr>
              <a:t>, </a:t>
            </a:r>
            <a:r>
              <a:rPr lang="en-US" altLang="ko-KR" cap="none" dirty="0" err="1" smtClean="0">
                <a:latin typeface="+mn-ea"/>
                <a:ea typeface="+mn-ea"/>
              </a:rPr>
              <a:t>for~of</a:t>
            </a:r>
            <a:endParaRPr lang="ko-KR" altLang="en-US" cap="none" dirty="0">
              <a:latin typeface="+mn-ea"/>
              <a:ea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_3</a:t>
            </a:r>
            <a:r>
              <a:rPr lang="ko-KR" altLang="en-US" smtClean="0"/>
              <a:t>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0015" y="964276"/>
            <a:ext cx="5793253" cy="1754326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800000"/>
                </a:solidFill>
                <a:latin typeface="+mn-ea"/>
              </a:rPr>
              <a:t>&lt;script&gt;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var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dim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=[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'sun'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'mon'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tue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'wed'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thu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fri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'sat'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]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b="1" dirty="0">
                <a:solidFill>
                  <a:srgbClr val="AF00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for</a:t>
            </a:r>
            <a:r>
              <a:rPr lang="en-US" altLang="ko-K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let</a:t>
            </a:r>
            <a:r>
              <a:rPr lang="en-US" altLang="ko-K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 </a:t>
            </a:r>
            <a:r>
              <a:rPr lang="en-US" altLang="ko-KR" b="1" dirty="0" err="1">
                <a:solidFill>
                  <a:srgbClr val="001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</a:t>
            </a:r>
            <a:r>
              <a:rPr lang="en-US" altLang="ko-KR" b="1" dirty="0">
                <a:solidFill>
                  <a:srgbClr val="09885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</a:t>
            </a:r>
            <a:r>
              <a:rPr lang="en-US" altLang="ko-K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 </a:t>
            </a:r>
            <a:r>
              <a:rPr lang="en-US" altLang="ko-KR" b="1" dirty="0" err="1">
                <a:solidFill>
                  <a:srgbClr val="001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 &lt; </a:t>
            </a:r>
            <a:r>
              <a:rPr lang="en-US" altLang="ko-KR" b="1" dirty="0" err="1">
                <a:solidFill>
                  <a:srgbClr val="001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dim</a:t>
            </a:r>
            <a:r>
              <a:rPr lang="en-US" altLang="ko-K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b="1" dirty="0" err="1">
                <a:solidFill>
                  <a:srgbClr val="001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length</a:t>
            </a:r>
            <a:r>
              <a:rPr lang="en-US" altLang="ko-K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 ;</a:t>
            </a:r>
            <a:r>
              <a:rPr lang="en-US" altLang="ko-KR" b="1" dirty="0" err="1">
                <a:solidFill>
                  <a:srgbClr val="001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++){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dim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[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], 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'&lt;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&gt;'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}</a:t>
            </a:r>
          </a:p>
          <a:p>
            <a:r>
              <a:rPr lang="en-US" altLang="ko-KR" dirty="0" smtClean="0">
                <a:solidFill>
                  <a:srgbClr val="800000"/>
                </a:solidFill>
                <a:latin typeface="+mn-ea"/>
              </a:rPr>
              <a:t>&lt;/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script&gt;</a:t>
            </a:r>
            <a:endParaRPr lang="en-US" altLang="ko-KR" b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0014" y="2855638"/>
            <a:ext cx="5793253" cy="1754326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800000"/>
                </a:solidFill>
                <a:latin typeface="+mn-ea"/>
              </a:rPr>
              <a:t>&lt;script&gt;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var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dim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=[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'sun'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'mon'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tue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'wed'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thu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fri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'sat'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]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b="1" dirty="0">
                <a:solidFill>
                  <a:srgbClr val="AF00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for</a:t>
            </a:r>
            <a:r>
              <a:rPr lang="en-US" altLang="ko-K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let</a:t>
            </a:r>
            <a:r>
              <a:rPr lang="en-US" altLang="ko-K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 </a:t>
            </a:r>
            <a:r>
              <a:rPr lang="en-US" altLang="ko-KR" b="1" dirty="0" err="1" smtClean="0">
                <a:solidFill>
                  <a:srgbClr val="001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</a:t>
            </a:r>
            <a:r>
              <a:rPr lang="en-US" altLang="ko-KR" b="1" dirty="0" smtClean="0">
                <a:solidFill>
                  <a:srgbClr val="001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</a:t>
            </a:r>
            <a:r>
              <a:rPr lang="en-US" altLang="ko-K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 </a:t>
            </a:r>
            <a:r>
              <a:rPr lang="en-US" altLang="ko-KR" b="1" dirty="0" smtClean="0">
                <a:solidFill>
                  <a:srgbClr val="001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dim</a:t>
            </a:r>
            <a:r>
              <a:rPr lang="en-US" altLang="ko-KR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){</a:t>
            </a:r>
            <a:endParaRPr lang="en-US" altLang="ko-KR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dim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[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], 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'&lt;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&gt;'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}</a:t>
            </a:r>
          </a:p>
          <a:p>
            <a:r>
              <a:rPr lang="en-US" altLang="ko-KR" dirty="0" smtClean="0">
                <a:solidFill>
                  <a:srgbClr val="800000"/>
                </a:solidFill>
                <a:latin typeface="+mn-ea"/>
              </a:rPr>
              <a:t>&lt;/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script&gt;</a:t>
            </a:r>
            <a:endParaRPr lang="en-US" altLang="ko-KR" b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0014" y="4797761"/>
            <a:ext cx="5793253" cy="1754326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800000"/>
                </a:solidFill>
                <a:latin typeface="+mn-ea"/>
              </a:rPr>
              <a:t>&lt;script&gt;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var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dim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=[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'sun'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'mon'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tue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'wed'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thu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fri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 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'sat'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]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</a:t>
            </a:r>
            <a:r>
              <a:rPr lang="en-US" altLang="ko-K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 </a:t>
            </a:r>
            <a:r>
              <a:rPr lang="en-US" altLang="ko-KR" b="1" dirty="0">
                <a:solidFill>
                  <a:srgbClr val="AF00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for</a:t>
            </a:r>
            <a:r>
              <a:rPr lang="en-US" altLang="ko-K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let</a:t>
            </a:r>
            <a:r>
              <a:rPr lang="en-US" altLang="ko-K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 </a:t>
            </a:r>
            <a:r>
              <a:rPr lang="en-US" altLang="ko-KR" b="1" dirty="0" err="1" smtClean="0">
                <a:solidFill>
                  <a:srgbClr val="001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</a:t>
            </a:r>
            <a:r>
              <a:rPr lang="en-US" altLang="ko-KR" b="1" dirty="0" smtClean="0">
                <a:solidFill>
                  <a:srgbClr val="001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of</a:t>
            </a:r>
            <a:r>
              <a:rPr lang="en-US" altLang="ko-K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 </a:t>
            </a:r>
            <a:r>
              <a:rPr lang="en-US" altLang="ko-KR" b="1" dirty="0" smtClean="0">
                <a:solidFill>
                  <a:srgbClr val="001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dim</a:t>
            </a:r>
            <a:r>
              <a:rPr lang="en-US" altLang="ko-KR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){</a:t>
            </a:r>
            <a:endParaRPr lang="en-US" altLang="ko-KR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dirty="0" err="1" smtClean="0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dirty="0" err="1" smtClean="0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 err="1" smtClean="0">
                <a:solidFill>
                  <a:srgbClr val="001080"/>
                </a:solidFill>
                <a:latin typeface="+mn-ea"/>
              </a:rPr>
              <a:t>i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,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'&lt;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&gt;'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}</a:t>
            </a:r>
          </a:p>
          <a:p>
            <a:r>
              <a:rPr lang="en-US" altLang="ko-KR" dirty="0" smtClean="0">
                <a:solidFill>
                  <a:srgbClr val="800000"/>
                </a:solidFill>
                <a:latin typeface="+mn-ea"/>
              </a:rPr>
              <a:t>&lt;/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script&gt;</a:t>
            </a:r>
            <a:endParaRPr lang="en-US" altLang="ko-KR" b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574" y="997727"/>
            <a:ext cx="704850" cy="20859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5578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15. </a:t>
            </a:r>
            <a:r>
              <a:rPr lang="ko-KR" altLang="en-US" dirty="0" smtClean="0">
                <a:latin typeface="+mn-ea"/>
                <a:ea typeface="+mn-ea"/>
              </a:rPr>
              <a:t>중첩 </a:t>
            </a:r>
            <a:r>
              <a:rPr lang="ko-KR" altLang="en-US" dirty="0" err="1" smtClean="0">
                <a:latin typeface="+mn-ea"/>
                <a:ea typeface="+mn-ea"/>
              </a:rPr>
              <a:t>반복문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00724" y="883961"/>
            <a:ext cx="8894995" cy="501825"/>
          </a:xfrm>
        </p:spPr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ko-KR" altLang="en-US" dirty="0" err="1"/>
              <a:t>반복문을</a:t>
            </a:r>
            <a:r>
              <a:rPr lang="ko-KR" altLang="en-US" dirty="0"/>
              <a:t> 여러 번 중첩해서 사용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_3</a:t>
            </a:r>
            <a:r>
              <a:rPr lang="ko-KR" altLang="en-US" smtClean="0"/>
              <a:t>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0131" y="1322394"/>
            <a:ext cx="7614585" cy="2790508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ko-KR" dirty="0">
                <a:solidFill>
                  <a:srgbClr val="800000"/>
                </a:solidFill>
                <a:latin typeface="+mn-ea"/>
              </a:rPr>
              <a:t>&lt;script&gt;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   </a:t>
            </a:r>
            <a:r>
              <a:rPr lang="en-US" altLang="ko-KR" dirty="0" smtClean="0">
                <a:solidFill>
                  <a:srgbClr val="AF00DB"/>
                </a:solidFill>
                <a:latin typeface="+mn-ea"/>
              </a:rPr>
              <a:t>for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09885A"/>
                </a:solidFill>
                <a:latin typeface="+mn-ea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;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&lt;=</a:t>
            </a:r>
            <a:r>
              <a:rPr lang="en-US" altLang="ko-KR" dirty="0">
                <a:solidFill>
                  <a:srgbClr val="09885A"/>
                </a:solidFill>
                <a:latin typeface="+mn-ea"/>
              </a:rPr>
              <a:t>9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;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++){</a:t>
            </a:r>
          </a:p>
          <a:p>
            <a:pPr>
              <a:spcBef>
                <a:spcPts val="200"/>
              </a:spcBef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</a:t>
            </a:r>
            <a:r>
              <a:rPr lang="en-US" altLang="ko-KR" dirty="0">
                <a:solidFill>
                  <a:srgbClr val="AF00DB"/>
                </a:solidFill>
                <a:latin typeface="+mn-ea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09885A"/>
                </a:solidFill>
                <a:latin typeface="+mn-ea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;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&lt;=</a:t>
            </a:r>
            <a:r>
              <a:rPr lang="en-US" altLang="ko-KR" dirty="0">
                <a:solidFill>
                  <a:srgbClr val="09885A"/>
                </a:solidFill>
                <a:latin typeface="+mn-ea"/>
              </a:rPr>
              <a:t>9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;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j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++){</a:t>
            </a:r>
          </a:p>
          <a:p>
            <a:pPr>
              <a:spcBef>
                <a:spcPts val="200"/>
              </a:spcBef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      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웹 브라우저에 공백을 출력하려면 </a:t>
            </a:r>
            <a:r>
              <a:rPr lang="ko-KR" altLang="en-US" dirty="0" err="1" smtClean="0">
                <a:solidFill>
                  <a:srgbClr val="00B050"/>
                </a:solidFill>
                <a:latin typeface="+mn-ea"/>
              </a:rPr>
              <a:t>공백개수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 만큼 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&amp;</a:t>
            </a:r>
            <a:r>
              <a:rPr lang="en-US" altLang="ko-KR" dirty="0" err="1" smtClean="0">
                <a:solidFill>
                  <a:srgbClr val="00B050"/>
                </a:solidFill>
                <a:latin typeface="+mn-ea"/>
              </a:rPr>
              <a:t>nbsp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사용</a:t>
            </a:r>
            <a:endParaRPr lang="en-US" altLang="ko-KR" dirty="0">
              <a:solidFill>
                <a:srgbClr val="00B050"/>
              </a:solidFill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`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i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*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j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${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*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j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}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&amp;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nbsp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;&amp;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nbsp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;&amp;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nbsp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;&amp;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nbsp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;`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}</a:t>
            </a:r>
          </a:p>
          <a:p>
            <a:pPr>
              <a:spcBef>
                <a:spcPts val="200"/>
              </a:spcBef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'&lt;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&gt;'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   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}</a:t>
            </a:r>
          </a:p>
          <a:p>
            <a:pPr>
              <a:spcBef>
                <a:spcPts val="200"/>
              </a:spcBef>
            </a:pPr>
            <a:r>
              <a:rPr lang="en-US" altLang="ko-KR" dirty="0" smtClean="0">
                <a:solidFill>
                  <a:srgbClr val="800000"/>
                </a:solidFill>
                <a:latin typeface="+mn-ea"/>
              </a:rPr>
              <a:t>&lt;/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script&gt;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endParaRPr lang="en-US" altLang="ko-KR" b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408" y="4246851"/>
            <a:ext cx="3627596" cy="2308324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800000"/>
                </a:solidFill>
                <a:latin typeface="+mn-ea"/>
              </a:rPr>
              <a:t>&lt;script&gt;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dirty="0">
                <a:solidFill>
                  <a:srgbClr val="AF00DB"/>
                </a:solidFill>
                <a:latin typeface="+mn-ea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09885A"/>
                </a:solidFill>
                <a:latin typeface="+mn-ea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;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&lt;=</a:t>
            </a:r>
            <a:r>
              <a:rPr lang="en-US" altLang="ko-KR" dirty="0">
                <a:solidFill>
                  <a:srgbClr val="09885A"/>
                </a:solidFill>
                <a:latin typeface="+mn-ea"/>
              </a:rPr>
              <a:t>9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;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++){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dirty="0">
                <a:solidFill>
                  <a:srgbClr val="AF00DB"/>
                </a:solidFill>
                <a:latin typeface="+mn-ea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let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09885A"/>
                </a:solidFill>
                <a:latin typeface="+mn-ea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;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&lt;=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i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;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++){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    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'*'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}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document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+mn-ea"/>
              </a:rPr>
              <a:t>write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'&lt;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br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&gt;'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}</a:t>
            </a:r>
          </a:p>
          <a:p>
            <a:r>
              <a:rPr lang="en-US" altLang="ko-KR" dirty="0" smtClean="0">
                <a:solidFill>
                  <a:srgbClr val="800000"/>
                </a:solidFill>
                <a:latin typeface="+mn-ea"/>
              </a:rPr>
              <a:t>&lt;/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script&gt;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endParaRPr lang="en-US" altLang="ko-KR" b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424" y="4246851"/>
            <a:ext cx="1094382" cy="22660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4402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latin typeface="+mn-ea"/>
                <a:ea typeface="+mn-ea"/>
              </a:rPr>
              <a:t>1. </a:t>
            </a:r>
            <a:r>
              <a:rPr lang="ko-KR" altLang="en-US" sz="3200" dirty="0" err="1" smtClean="0">
                <a:latin typeface="+mn-ea"/>
                <a:ea typeface="+mn-ea"/>
              </a:rPr>
              <a:t>제어문</a:t>
            </a:r>
            <a:r>
              <a:rPr lang="ko-KR" altLang="en-US" sz="3200" dirty="0" smtClean="0">
                <a:latin typeface="+mn-ea"/>
                <a:ea typeface="+mn-ea"/>
              </a:rPr>
              <a:t> 이해</a:t>
            </a:r>
            <a:endParaRPr lang="ko-KR" altLang="en-US" sz="3200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597" y="930668"/>
            <a:ext cx="9043276" cy="560426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프로그램 구조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742050" lvl="1">
              <a:lnSpc>
                <a:spcPct val="100000"/>
              </a:lnSpc>
            </a:pPr>
            <a:r>
              <a:rPr lang="ko-KR"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제어문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1199250" lvl="2">
              <a:lnSpc>
                <a:spcPct val="100000"/>
              </a:lnSpc>
            </a:pP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프로그램의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순서를 제어하는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명령문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1199250" lvl="2">
              <a:lnSpc>
                <a:spcPct val="100000"/>
              </a:lnSpc>
            </a:pP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조건에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맞는 기능을 실행하거나 또는 특정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위치로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이동하거나 또는 반복 실행이 가능하게 하는 기능을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수행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742050" lvl="1">
              <a:lnSpc>
                <a:spcPct val="100000"/>
              </a:lnSpc>
            </a:pP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분류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</a:p>
          <a:p>
            <a:pPr marL="1094475" lvl="2" indent="-342900">
              <a:lnSpc>
                <a:spcPct val="100000"/>
              </a:lnSpc>
              <a:buAutoNum type="arabicParenBoth"/>
            </a:pPr>
            <a:r>
              <a:rPr lang="ko-KR" altLang="en-US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순차형</a:t>
            </a:r>
            <a:r>
              <a:rPr lang="ko-KR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ko-KR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프로그램 구조 </a:t>
            </a:r>
            <a:r>
              <a:rPr lang="en-US" altLang="ko-K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프로그램이 순차적으로 실행되는 </a:t>
            </a:r>
            <a:r>
              <a:rPr lang="ko-KR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구조</a:t>
            </a:r>
            <a:endParaRPr lang="en-US" altLang="ko-KR" sz="2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1094475" lvl="2" indent="-342900">
              <a:lnSpc>
                <a:spcPct val="100000"/>
              </a:lnSpc>
              <a:buAutoNum type="arabicParenBoth"/>
            </a:pPr>
            <a:r>
              <a:rPr lang="ko-KR" altLang="en-US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선택형</a:t>
            </a:r>
            <a:r>
              <a:rPr lang="ko-KR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ko-KR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프로그램 구조</a:t>
            </a:r>
            <a:r>
              <a:rPr lang="en-US" altLang="ko-K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(if ~ then ~ else </a:t>
            </a:r>
            <a:r>
              <a:rPr lang="ko-KR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형</a:t>
            </a:r>
            <a:r>
              <a:rPr lang="en-US" altLang="ko-K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 </a:t>
            </a:r>
            <a:endParaRPr lang="en-US" altLang="ko-KR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1208775" lvl="3" indent="0">
              <a:lnSpc>
                <a:spcPct val="100000"/>
              </a:lnSpc>
              <a:buNone/>
            </a:pPr>
            <a:r>
              <a:rPr lang="en-US" altLang="ko-KR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주어진 참과 거짓의 </a:t>
            </a:r>
            <a:r>
              <a:rPr lang="ko-KR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조건에 맞는 구문을 </a:t>
            </a:r>
            <a:r>
              <a:rPr lang="ko-KR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실행하는 구조</a:t>
            </a:r>
            <a:endParaRPr lang="en-US" altLang="ko-KR" sz="2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1094475" lvl="2" indent="-342900">
              <a:lnSpc>
                <a:spcPct val="100000"/>
              </a:lnSpc>
              <a:buAutoNum type="arabicParenBoth"/>
            </a:pPr>
            <a:r>
              <a:rPr lang="ko-KR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반복형 </a:t>
            </a:r>
            <a:r>
              <a:rPr lang="ko-KR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프로그램 구조</a:t>
            </a:r>
            <a:r>
              <a:rPr lang="en-US" altLang="ko-K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(do while </a:t>
            </a:r>
            <a:r>
              <a:rPr lang="ko-KR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형</a:t>
            </a:r>
            <a:r>
              <a:rPr lang="en-US" altLang="ko-KR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</a:p>
          <a:p>
            <a:pPr marL="751575" lvl="2" indent="0">
              <a:lnSpc>
                <a:spcPct val="100000"/>
              </a:lnSpc>
              <a:buNone/>
            </a:pPr>
            <a:r>
              <a:rPr lang="en-US" altLang="ko-KR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    </a:t>
            </a:r>
            <a:r>
              <a:rPr lang="en-US" altLang="ko-K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en-US" altLang="ko-KR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ko-KR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프로그램이 </a:t>
            </a:r>
            <a:r>
              <a:rPr lang="ko-KR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반복문의 주어진 조건에 맞는 구문을 </a:t>
            </a:r>
            <a:r>
              <a:rPr lang="ko-KR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반복해서 실행하는 구조</a:t>
            </a:r>
            <a:endParaRPr lang="en-US" altLang="ko-KR" sz="2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1094475" lvl="2" indent="-342900">
              <a:lnSpc>
                <a:spcPct val="100000"/>
              </a:lnSpc>
              <a:buAutoNum type="arabicParenBoth"/>
            </a:pP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1D29-70A3-4759-9D6D-98753CD5BF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_3</a:t>
            </a:r>
            <a:r>
              <a:rPr lang="ko-KR" altLang="en-US" smtClean="0"/>
              <a:t>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9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latin typeface="+mn-ea"/>
                <a:ea typeface="+mn-ea"/>
              </a:rPr>
              <a:t>2. </a:t>
            </a:r>
            <a:r>
              <a:rPr lang="en-US" altLang="ko-KR" sz="3200" cap="none" dirty="0" smtClean="0">
                <a:latin typeface="+mn-ea"/>
                <a:ea typeface="+mn-ea"/>
              </a:rPr>
              <a:t>if</a:t>
            </a:r>
            <a:r>
              <a:rPr lang="en-US" altLang="ko-KR" sz="3200" dirty="0" smtClean="0">
                <a:latin typeface="+mn-ea"/>
                <a:ea typeface="+mn-ea"/>
              </a:rPr>
              <a:t> </a:t>
            </a:r>
            <a:r>
              <a:rPr lang="ko-KR" altLang="en-US" sz="3200" dirty="0" smtClean="0">
                <a:latin typeface="+mn-ea"/>
                <a:ea typeface="+mn-ea"/>
              </a:rPr>
              <a:t>문</a:t>
            </a:r>
            <a:endParaRPr lang="ko-KR" altLang="en-US" sz="3200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724" y="930668"/>
            <a:ext cx="8894995" cy="560426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형식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742050"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742050"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742050"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조건식의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값이 참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(true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이면 문장 블록에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있는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문장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을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수행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문장 블록은 중괄호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({ })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로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표시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하나의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문장일 경우에는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생략 가능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사용 예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1D29-70A3-4759-9D6D-98753CD5BF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_3</a:t>
            </a:r>
            <a:r>
              <a:rPr lang="ko-KR" altLang="en-US" smtClean="0"/>
              <a:t>장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8800" y="4386683"/>
            <a:ext cx="5099729" cy="1754326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800000"/>
                </a:solidFill>
                <a:latin typeface="+mn-ea"/>
              </a:rPr>
              <a:t>&lt;script&gt;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var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= </a:t>
            </a:r>
            <a:r>
              <a:rPr lang="en-US" altLang="ko-KR" dirty="0">
                <a:solidFill>
                  <a:srgbClr val="795E26"/>
                </a:solidFill>
                <a:latin typeface="+mn-ea"/>
              </a:rPr>
              <a:t>prompt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</a:t>
            </a:r>
            <a:r>
              <a:rPr lang="ko-KR" altLang="en-US" dirty="0">
                <a:solidFill>
                  <a:srgbClr val="A31515"/>
                </a:solidFill>
                <a:latin typeface="+mn-ea"/>
              </a:rPr>
              <a:t>정수를 입력하세요 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dirty="0">
                <a:solidFill>
                  <a:srgbClr val="AF00DB"/>
                </a:solidFill>
                <a:latin typeface="+mn-ea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(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% </a:t>
            </a:r>
            <a:r>
              <a:rPr lang="en-US" altLang="ko-KR" dirty="0">
                <a:solidFill>
                  <a:srgbClr val="09885A"/>
                </a:solidFill>
                <a:latin typeface="+mn-ea"/>
              </a:rPr>
              <a:t>3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== </a:t>
            </a:r>
            <a:r>
              <a:rPr lang="en-US" altLang="ko-KR" dirty="0">
                <a:solidFill>
                  <a:srgbClr val="09885A"/>
                </a:solidFill>
                <a:latin typeface="+mn-ea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){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dirty="0">
                <a:solidFill>
                  <a:srgbClr val="795E26"/>
                </a:solidFill>
                <a:latin typeface="+mn-ea"/>
              </a:rPr>
              <a:t>alert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'3</a:t>
            </a:r>
            <a:r>
              <a:rPr lang="ko-KR" altLang="en-US" dirty="0">
                <a:solidFill>
                  <a:srgbClr val="A31515"/>
                </a:solidFill>
                <a:latin typeface="+mn-ea"/>
              </a:rPr>
              <a:t>의 배수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}</a:t>
            </a:r>
          </a:p>
          <a:p>
            <a:r>
              <a:rPr lang="en-US" altLang="ko-KR" dirty="0" smtClean="0">
                <a:solidFill>
                  <a:srgbClr val="800000"/>
                </a:solidFill>
                <a:latin typeface="+mn-ea"/>
              </a:rPr>
              <a:t>&lt;/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script&gt;</a:t>
            </a:r>
            <a:endParaRPr lang="en-US" altLang="ko-KR" b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763" y="1045219"/>
            <a:ext cx="1891865" cy="120032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if (</a:t>
            </a:r>
            <a:r>
              <a:rPr lang="ko-KR" altLang="en-US" sz="2400" dirty="0" smtClean="0">
                <a:latin typeface="+mn-ea"/>
              </a:rPr>
              <a:t>조건식 </a:t>
            </a:r>
            <a:r>
              <a:rPr lang="en-US" altLang="ko-KR" sz="2400" dirty="0" smtClean="0">
                <a:latin typeface="+mn-ea"/>
              </a:rPr>
              <a:t>) {</a:t>
            </a:r>
          </a:p>
          <a:p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   </a:t>
            </a:r>
            <a:r>
              <a:rPr lang="ko-KR" altLang="en-US" sz="2400" dirty="0" smtClean="0">
                <a:latin typeface="+mn-ea"/>
              </a:rPr>
              <a:t>문장</a:t>
            </a:r>
            <a:r>
              <a:rPr lang="en-US" altLang="ko-KR" sz="2400" dirty="0" smtClean="0">
                <a:latin typeface="+mn-ea"/>
              </a:rPr>
              <a:t>1;</a:t>
            </a:r>
          </a:p>
          <a:p>
            <a:r>
              <a:rPr lang="en-US" altLang="ko-KR" sz="2400" dirty="0">
                <a:latin typeface="+mn-ea"/>
              </a:rPr>
              <a:t>}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457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+mn-ea"/>
                <a:ea typeface="+mn-ea"/>
              </a:rPr>
              <a:t>3</a:t>
            </a:r>
            <a:r>
              <a:rPr lang="en-US" altLang="ko-KR" sz="3200" dirty="0" smtClean="0">
                <a:latin typeface="+mn-ea"/>
                <a:ea typeface="+mn-ea"/>
              </a:rPr>
              <a:t>. </a:t>
            </a:r>
            <a:r>
              <a:rPr lang="en-US" altLang="ko-KR" sz="3200" cap="none" dirty="0">
                <a:latin typeface="+mn-ea"/>
                <a:ea typeface="+mn-ea"/>
              </a:rPr>
              <a:t>i</a:t>
            </a:r>
            <a:r>
              <a:rPr lang="en-US" altLang="ko-KR" sz="3200" cap="none" dirty="0" smtClean="0">
                <a:latin typeface="+mn-ea"/>
                <a:ea typeface="+mn-ea"/>
              </a:rPr>
              <a:t>f ~ else </a:t>
            </a:r>
            <a:r>
              <a:rPr lang="ko-KR" altLang="en-US" sz="3200" dirty="0" smtClean="0">
                <a:latin typeface="+mn-ea"/>
                <a:ea typeface="+mn-ea"/>
              </a:rPr>
              <a:t>문</a:t>
            </a:r>
            <a:endParaRPr lang="ko-KR" altLang="en-US" sz="3200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724" y="855497"/>
            <a:ext cx="8935210" cy="560426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dirty="0" smtClean="0">
                <a:latin typeface="+mn-ea"/>
              </a:rPr>
              <a:t>형식</a:t>
            </a:r>
            <a:endParaRPr lang="en-US" altLang="ko-KR" sz="2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856350" lvl="1" indent="-342900">
              <a:lnSpc>
                <a:spcPct val="100000"/>
              </a:lnSpc>
            </a:pPr>
            <a:endParaRPr lang="en-US" altLang="ko-KR" sz="2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856350" lvl="1" indent="-342900">
              <a:lnSpc>
                <a:spcPct val="100000"/>
              </a:lnSpc>
            </a:pPr>
            <a:endParaRPr lang="en-US" altLang="ko-KR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856350" lvl="1" indent="-342900">
              <a:lnSpc>
                <a:spcPct val="100000"/>
              </a:lnSpc>
            </a:pPr>
            <a:endParaRPr lang="en-US" altLang="ko-KR" sz="2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856350" lvl="1" indent="-342900">
              <a:lnSpc>
                <a:spcPct val="100000"/>
              </a:lnSpc>
            </a:pPr>
            <a:endParaRPr lang="en-US" altLang="ko-KR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513450" indent="-342900">
              <a:lnSpc>
                <a:spcPct val="100000"/>
              </a:lnSpc>
            </a:pPr>
            <a:r>
              <a:rPr lang="ko-KR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조건식의 </a:t>
            </a:r>
            <a:r>
              <a:rPr lang="ko-KR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값이 참</a:t>
            </a:r>
            <a:r>
              <a:rPr lang="en-US" altLang="ko-K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(true)</a:t>
            </a:r>
            <a:r>
              <a:rPr lang="ko-KR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일 </a:t>
            </a:r>
            <a:r>
              <a:rPr lang="ko-KR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경우 </a:t>
            </a:r>
            <a:r>
              <a:rPr lang="en-US" altLang="ko-KR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if </a:t>
            </a:r>
            <a:r>
              <a:rPr lang="ko-KR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문장 블록에 있는 문장</a:t>
            </a:r>
            <a:r>
              <a:rPr lang="en-US" altLang="ko-KR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 </a:t>
            </a:r>
            <a:r>
              <a:rPr lang="ko-KR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수행</a:t>
            </a:r>
            <a:r>
              <a:rPr lang="en-US" altLang="ko-KR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  <a:endParaRPr lang="en-US" altLang="ko-KR" sz="2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513450" indent="-342900">
              <a:lnSpc>
                <a:spcPct val="100000"/>
              </a:lnSpc>
            </a:pPr>
            <a:r>
              <a:rPr lang="ko-KR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거짓</a:t>
            </a:r>
            <a:r>
              <a:rPr lang="en-US" altLang="ko-K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(false)</a:t>
            </a:r>
            <a:r>
              <a:rPr lang="ko-KR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일 경우에 </a:t>
            </a:r>
            <a:r>
              <a:rPr lang="en-US" altLang="ko-K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else </a:t>
            </a:r>
            <a:r>
              <a:rPr lang="ko-KR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문장블록에 있는 </a:t>
            </a:r>
            <a:r>
              <a:rPr lang="ko-KR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문장</a:t>
            </a:r>
            <a:r>
              <a:rPr lang="en-US" altLang="ko-KR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</a:t>
            </a:r>
            <a:r>
              <a:rPr lang="ko-KR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수행</a:t>
            </a:r>
            <a:endParaRPr lang="en-US" altLang="ko-KR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513450" indent="-342900">
              <a:lnSpc>
                <a:spcPct val="100000"/>
              </a:lnSpc>
            </a:pPr>
            <a:r>
              <a:rPr lang="ko-KR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사용 예</a:t>
            </a:r>
            <a:endParaRPr lang="en-US" altLang="ko-KR" sz="2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1D29-70A3-4759-9D6D-98753CD5BF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_3</a:t>
            </a:r>
            <a:r>
              <a:rPr lang="ko-KR" altLang="en-US" smtClean="0"/>
              <a:t>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4965" y="882563"/>
            <a:ext cx="2651761" cy="1938992"/>
          </a:xfrm>
          <a:prstGeom prst="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  if(</a:t>
            </a:r>
            <a:r>
              <a:rPr lang="ko-KR" altLang="en-US" sz="2000" dirty="0" smtClean="0">
                <a:latin typeface="+mn-ea"/>
              </a:rPr>
              <a:t>조건식</a:t>
            </a:r>
            <a:r>
              <a:rPr lang="en-US" altLang="ko-KR" sz="2000" dirty="0" smtClean="0">
                <a:latin typeface="+mn-ea"/>
              </a:rPr>
              <a:t>){</a:t>
            </a: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  </a:t>
            </a:r>
            <a:r>
              <a:rPr lang="ko-KR" altLang="en-US" sz="2000" dirty="0" smtClean="0">
                <a:latin typeface="+mn-ea"/>
              </a:rPr>
              <a:t>문장</a:t>
            </a:r>
            <a:r>
              <a:rPr lang="en-US" altLang="ko-KR" sz="2000" dirty="0" smtClean="0">
                <a:latin typeface="+mn-ea"/>
              </a:rPr>
              <a:t>1;</a:t>
            </a:r>
          </a:p>
          <a:p>
            <a:r>
              <a:rPr lang="en-US" altLang="ko-KR" sz="2000" dirty="0" smtClean="0">
                <a:latin typeface="+mn-ea"/>
              </a:rPr>
              <a:t>   }</a:t>
            </a:r>
          </a:p>
          <a:p>
            <a:r>
              <a:rPr lang="en-US" altLang="ko-KR" sz="2000" dirty="0" smtClean="0">
                <a:latin typeface="+mn-ea"/>
              </a:rPr>
              <a:t>  else {</a:t>
            </a: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  </a:t>
            </a:r>
            <a:r>
              <a:rPr lang="ko-KR" altLang="en-US" sz="2000" dirty="0" smtClean="0">
                <a:latin typeface="+mn-ea"/>
              </a:rPr>
              <a:t>문장</a:t>
            </a:r>
            <a:r>
              <a:rPr lang="en-US" altLang="ko-KR" sz="2000" dirty="0" smtClean="0">
                <a:latin typeface="+mn-ea"/>
              </a:rPr>
              <a:t>2</a:t>
            </a:r>
          </a:p>
          <a:p>
            <a:r>
              <a:rPr lang="en-US" altLang="ko-KR" sz="2000" dirty="0" smtClean="0">
                <a:latin typeface="+mn-ea"/>
              </a:rPr>
              <a:t>   }  </a:t>
            </a:r>
            <a:endParaRPr lang="ko-KR" altLang="en-US" sz="20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8433" y="3953459"/>
            <a:ext cx="5658630" cy="2585323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0000"/>
                </a:solidFill>
                <a:latin typeface="+mn-ea"/>
              </a:rPr>
              <a:t>&lt;script&gt;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var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= </a:t>
            </a:r>
            <a:r>
              <a:rPr lang="en-US" altLang="ko-KR" dirty="0">
                <a:solidFill>
                  <a:srgbClr val="795E26"/>
                </a:solidFill>
                <a:latin typeface="+mn-ea"/>
              </a:rPr>
              <a:t>prompt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</a:t>
            </a:r>
            <a:r>
              <a:rPr lang="ko-KR" altLang="en-US" dirty="0">
                <a:solidFill>
                  <a:srgbClr val="A31515"/>
                </a:solidFill>
                <a:latin typeface="+mn-ea"/>
              </a:rPr>
              <a:t>정수를 입력하세요 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dirty="0">
                <a:solidFill>
                  <a:srgbClr val="AF00DB"/>
                </a:solidFill>
                <a:latin typeface="+mn-ea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(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% </a:t>
            </a:r>
            <a:r>
              <a:rPr lang="en-US" altLang="ko-KR" dirty="0">
                <a:solidFill>
                  <a:srgbClr val="09885A"/>
                </a:solidFill>
                <a:latin typeface="+mn-ea"/>
              </a:rPr>
              <a:t>3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== </a:t>
            </a:r>
            <a:r>
              <a:rPr lang="en-US" altLang="ko-KR" dirty="0">
                <a:solidFill>
                  <a:srgbClr val="09885A"/>
                </a:solidFill>
                <a:latin typeface="+mn-ea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){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dirty="0">
                <a:solidFill>
                  <a:srgbClr val="795E26"/>
                </a:solidFill>
                <a:latin typeface="+mn-ea"/>
              </a:rPr>
              <a:t>alert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'3</a:t>
            </a:r>
            <a:r>
              <a:rPr lang="ko-KR" altLang="en-US" dirty="0">
                <a:solidFill>
                  <a:srgbClr val="A31515"/>
                </a:solidFill>
                <a:latin typeface="+mn-ea"/>
              </a:rPr>
              <a:t>의 배수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}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dirty="0">
                <a:solidFill>
                  <a:srgbClr val="AF00DB"/>
                </a:solidFill>
                <a:latin typeface="+mn-ea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dirty="0">
                <a:solidFill>
                  <a:srgbClr val="795E26"/>
                </a:solidFill>
                <a:latin typeface="+mn-ea"/>
              </a:rPr>
              <a:t>alert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'3</a:t>
            </a:r>
            <a:r>
              <a:rPr lang="ko-KR" altLang="en-US" dirty="0">
                <a:solidFill>
                  <a:srgbClr val="A31515"/>
                </a:solidFill>
                <a:latin typeface="+mn-ea"/>
              </a:rPr>
              <a:t>의 배수 아님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}</a:t>
            </a:r>
          </a:p>
          <a:p>
            <a:r>
              <a:rPr lang="en-US" altLang="ko-KR" dirty="0" smtClean="0">
                <a:solidFill>
                  <a:srgbClr val="800000"/>
                </a:solidFill>
                <a:latin typeface="+mn-ea"/>
              </a:rPr>
              <a:t>&lt;/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script&gt;</a:t>
            </a:r>
            <a:endParaRPr lang="en-US" altLang="ko-KR" b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678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latin typeface="+mn-ea"/>
                <a:ea typeface="+mn-ea"/>
              </a:rPr>
              <a:t>4. </a:t>
            </a:r>
            <a:r>
              <a:rPr lang="ko-KR" altLang="en-US" sz="3200" dirty="0" smtClean="0">
                <a:latin typeface="+mn-ea"/>
                <a:ea typeface="+mn-ea"/>
              </a:rPr>
              <a:t>다중 </a:t>
            </a:r>
            <a:r>
              <a:rPr lang="en-US" altLang="ko-KR" sz="3200" cap="none" dirty="0" smtClean="0">
                <a:latin typeface="+mn-ea"/>
                <a:ea typeface="+mn-ea"/>
              </a:rPr>
              <a:t>if ~ else </a:t>
            </a:r>
            <a:r>
              <a:rPr lang="ko-KR" altLang="en-US" sz="3200" dirty="0" smtClean="0">
                <a:latin typeface="+mn-ea"/>
                <a:ea typeface="+mn-ea"/>
              </a:rPr>
              <a:t>문</a:t>
            </a:r>
            <a:endParaRPr lang="ko-KR" altLang="en-US" sz="3200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724" y="930668"/>
            <a:ext cx="8894995" cy="5604267"/>
          </a:xfrm>
        </p:spPr>
        <p:txBody>
          <a:bodyPr>
            <a:noAutofit/>
          </a:bodyPr>
          <a:lstStyle/>
          <a:p>
            <a:r>
              <a:rPr lang="ko-KR" altLang="en-US" sz="2200" dirty="0" smtClean="0">
                <a:latin typeface="+mn-ea"/>
              </a:rPr>
              <a:t>형식</a:t>
            </a:r>
            <a:endParaRPr lang="en-US" altLang="ko-KR" sz="2200" dirty="0" smtClean="0">
              <a:latin typeface="+mn-ea"/>
            </a:endParaRPr>
          </a:p>
          <a:p>
            <a:endParaRPr lang="en-US" altLang="ko-KR" sz="2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endParaRPr lang="en-US" altLang="ko-KR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endParaRPr lang="en-US" altLang="ko-KR" sz="2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endParaRPr lang="en-US" altLang="ko-KR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endParaRPr lang="en-US" altLang="ko-KR" sz="2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342000">
              <a:buFont typeface="+mj-ea"/>
              <a:buAutoNum type="circleNumDbPlain"/>
            </a:pPr>
            <a:r>
              <a:rPr lang="ko-KR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조건식</a:t>
            </a:r>
            <a:r>
              <a:rPr lang="en-US" altLang="ko-K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</a:t>
            </a:r>
            <a:r>
              <a:rPr lang="ko-KR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의 </a:t>
            </a:r>
            <a:r>
              <a:rPr lang="ko-KR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값이 </a:t>
            </a:r>
            <a:r>
              <a:rPr lang="ko-KR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참</a:t>
            </a:r>
            <a:r>
              <a:rPr lang="en-US" altLang="ko-K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(true)</a:t>
            </a:r>
            <a:r>
              <a:rPr lang="ko-KR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일 경우에 </a:t>
            </a:r>
            <a:r>
              <a:rPr lang="ko-KR" alt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문장블록에</a:t>
            </a:r>
            <a:r>
              <a:rPr lang="ko-KR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있는 </a:t>
            </a:r>
            <a:r>
              <a:rPr lang="ko-KR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문장</a:t>
            </a:r>
            <a:r>
              <a:rPr lang="en-US" altLang="ko-KR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 </a:t>
            </a:r>
            <a:r>
              <a:rPr lang="ko-KR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수행</a:t>
            </a:r>
            <a:endParaRPr lang="en-US" altLang="ko-KR" sz="2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342000">
              <a:buFont typeface="+mj-ea"/>
              <a:buAutoNum type="circleNumDbPlain"/>
            </a:pPr>
            <a:r>
              <a:rPr lang="ko-KR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조건식</a:t>
            </a:r>
            <a:r>
              <a:rPr lang="en-US" altLang="ko-K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</a:t>
            </a:r>
            <a:r>
              <a:rPr lang="ko-KR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의 값이 거짓</a:t>
            </a:r>
            <a:r>
              <a:rPr lang="en-US" altLang="ko-K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(false)</a:t>
            </a:r>
            <a:r>
              <a:rPr lang="ko-KR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일 </a:t>
            </a:r>
            <a:r>
              <a:rPr lang="ko-KR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경우 조건식</a:t>
            </a:r>
            <a:r>
              <a:rPr lang="en-US" altLang="ko-K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</a:t>
            </a:r>
            <a:r>
              <a:rPr lang="ko-KR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의 </a:t>
            </a:r>
            <a:r>
              <a:rPr lang="ko-KR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값이 </a:t>
            </a:r>
            <a:r>
              <a:rPr lang="ko-KR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참</a:t>
            </a:r>
            <a:r>
              <a:rPr lang="en-US" altLang="ko-K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(true)</a:t>
            </a:r>
            <a:r>
              <a:rPr lang="ko-KR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일 경우에 </a:t>
            </a:r>
            <a:r>
              <a:rPr lang="ko-KR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문장 블록에 </a:t>
            </a:r>
            <a:r>
              <a:rPr lang="ko-KR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있는 </a:t>
            </a:r>
            <a:r>
              <a:rPr lang="ko-KR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문장</a:t>
            </a:r>
            <a:r>
              <a:rPr lang="en-US" altLang="ko-KR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 </a:t>
            </a:r>
            <a:r>
              <a:rPr lang="ko-KR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를 </a:t>
            </a:r>
            <a:r>
              <a:rPr lang="ko-KR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수행</a:t>
            </a:r>
            <a:endParaRPr lang="en-US" altLang="ko-KR" sz="2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342000">
              <a:buFont typeface="+mj-ea"/>
              <a:buAutoNum type="circleNumDbPlain"/>
            </a:pPr>
            <a:r>
              <a:rPr lang="ko-KR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조건식</a:t>
            </a:r>
            <a:r>
              <a:rPr lang="en-US" altLang="ko-K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</a:t>
            </a:r>
            <a:r>
              <a:rPr lang="ko-KR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의 값이 거짓</a:t>
            </a:r>
            <a:r>
              <a:rPr lang="en-US" altLang="ko-K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(false)</a:t>
            </a:r>
            <a:r>
              <a:rPr lang="ko-KR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일 </a:t>
            </a:r>
            <a:r>
              <a:rPr lang="ko-KR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경우 </a:t>
            </a:r>
            <a:r>
              <a:rPr lang="en-US" altLang="ko-KR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else </a:t>
            </a:r>
            <a:r>
              <a:rPr lang="ko-KR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문장 </a:t>
            </a:r>
            <a:r>
              <a:rPr lang="ko-KR" altLang="en-US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블럭에</a:t>
            </a:r>
            <a:r>
              <a:rPr lang="ko-KR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있는 문장 </a:t>
            </a:r>
            <a:r>
              <a:rPr lang="en-US" altLang="ko-KR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</a:t>
            </a:r>
            <a:r>
              <a:rPr lang="ko-KR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을 수행</a:t>
            </a:r>
            <a:endParaRPr lang="en-US" altLang="ko-KR" sz="2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1D29-70A3-4759-9D6D-98753CD5BF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_3</a:t>
            </a:r>
            <a:r>
              <a:rPr lang="ko-KR" altLang="en-US" smtClean="0"/>
              <a:t>장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40422" y="930668"/>
            <a:ext cx="2267302" cy="2934750"/>
          </a:xfrm>
          <a:prstGeom prst="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 smtClean="0">
                <a:latin typeface="+mn-ea"/>
              </a:rPr>
              <a:t>if(</a:t>
            </a:r>
            <a:r>
              <a:rPr lang="ko-KR" altLang="en-US" sz="2000" dirty="0" smtClean="0">
                <a:latin typeface="+mn-ea"/>
              </a:rPr>
              <a:t>조건식 </a:t>
            </a:r>
            <a:r>
              <a:rPr lang="en-US" altLang="ko-KR" sz="2000" dirty="0" smtClean="0">
                <a:latin typeface="+mn-ea"/>
              </a:rPr>
              <a:t>1){</a:t>
            </a:r>
          </a:p>
          <a:p>
            <a:r>
              <a:rPr lang="ko-KR" altLang="en-US" sz="2000" dirty="0" smtClean="0">
                <a:latin typeface="+mn-ea"/>
              </a:rPr>
              <a:t>     문장</a:t>
            </a:r>
            <a:r>
              <a:rPr lang="en-US" altLang="ko-KR" sz="2000" dirty="0" smtClean="0">
                <a:latin typeface="+mn-ea"/>
              </a:rPr>
              <a:t>1:</a:t>
            </a:r>
          </a:p>
          <a:p>
            <a:r>
              <a:rPr lang="en-US" altLang="ko-KR" sz="2000" dirty="0" smtClean="0">
                <a:latin typeface="+mn-ea"/>
              </a:rPr>
              <a:t>}</a:t>
            </a:r>
          </a:p>
          <a:p>
            <a:r>
              <a:rPr lang="en-US" altLang="ko-KR" sz="2000" dirty="0" smtClean="0">
                <a:latin typeface="+mn-ea"/>
              </a:rPr>
              <a:t>else if(</a:t>
            </a:r>
            <a:r>
              <a:rPr lang="ko-KR" altLang="en-US" sz="2000" dirty="0" smtClean="0">
                <a:latin typeface="+mn-ea"/>
              </a:rPr>
              <a:t>조건식 </a:t>
            </a:r>
            <a:r>
              <a:rPr lang="en-US" altLang="ko-KR" sz="2000" dirty="0" smtClean="0">
                <a:latin typeface="+mn-ea"/>
              </a:rPr>
              <a:t>2){</a:t>
            </a:r>
          </a:p>
          <a:p>
            <a:r>
              <a:rPr lang="ko-KR" altLang="en-US" sz="2000" dirty="0" smtClean="0">
                <a:latin typeface="+mn-ea"/>
              </a:rPr>
              <a:t>     문장</a:t>
            </a:r>
            <a:r>
              <a:rPr lang="en-US" altLang="ko-KR" sz="2000" dirty="0" smtClean="0">
                <a:latin typeface="+mn-ea"/>
              </a:rPr>
              <a:t>2:</a:t>
            </a:r>
          </a:p>
          <a:p>
            <a:r>
              <a:rPr lang="en-US" altLang="ko-KR" sz="2000" dirty="0" smtClean="0">
                <a:latin typeface="+mn-ea"/>
              </a:rPr>
              <a:t>}</a:t>
            </a:r>
          </a:p>
          <a:p>
            <a:r>
              <a:rPr lang="en-US" altLang="ko-KR" sz="2000" dirty="0" smtClean="0">
                <a:latin typeface="+mn-ea"/>
              </a:rPr>
              <a:t>else {</a:t>
            </a: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</a:t>
            </a:r>
            <a:r>
              <a:rPr lang="ko-KR" altLang="en-US" sz="2000" dirty="0" smtClean="0">
                <a:latin typeface="+mn-ea"/>
              </a:rPr>
              <a:t>문장 </a:t>
            </a:r>
            <a:r>
              <a:rPr lang="en-US" altLang="ko-KR" sz="2000" dirty="0" smtClean="0">
                <a:latin typeface="+mn-ea"/>
              </a:rPr>
              <a:t>3;</a:t>
            </a:r>
          </a:p>
          <a:p>
            <a:r>
              <a:rPr lang="en-US" altLang="ko-KR" sz="2000" dirty="0" smtClean="0">
                <a:latin typeface="+mn-ea"/>
              </a:rPr>
              <a:t>}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909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+mn-ea"/>
              </a:rPr>
              <a:t>4. </a:t>
            </a:r>
            <a:r>
              <a:rPr lang="ko-KR" altLang="en-US" sz="3200" dirty="0">
                <a:latin typeface="+mn-ea"/>
              </a:rPr>
              <a:t>다중 </a:t>
            </a:r>
            <a:r>
              <a:rPr lang="en-US" altLang="ko-KR" sz="3200" cap="none" dirty="0">
                <a:latin typeface="+mn-ea"/>
              </a:rPr>
              <a:t>if ~ else </a:t>
            </a:r>
            <a:r>
              <a:rPr lang="ko-KR" altLang="en-US" sz="3200" dirty="0">
                <a:latin typeface="+mn-ea"/>
              </a:rPr>
              <a:t>문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724" y="880434"/>
            <a:ext cx="8894995" cy="5604267"/>
          </a:xfrm>
        </p:spPr>
        <p:txBody>
          <a:bodyPr/>
          <a:lstStyle/>
          <a:p>
            <a:r>
              <a:rPr lang="ko-KR" altLang="en-US" dirty="0" smtClean="0"/>
              <a:t>사용 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1D29-70A3-4759-9D6D-98753CD5BF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_3</a:t>
            </a:r>
            <a:r>
              <a:rPr lang="ko-KR" altLang="en-US" smtClean="0"/>
              <a:t>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97033" y="1406388"/>
            <a:ext cx="5099729" cy="5078313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800000"/>
                </a:solidFill>
                <a:latin typeface="+mn-ea"/>
              </a:rPr>
              <a:t>&lt;script&gt;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var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= </a:t>
            </a:r>
            <a:r>
              <a:rPr lang="en-US" altLang="ko-KR" dirty="0">
                <a:solidFill>
                  <a:srgbClr val="795E26"/>
                </a:solidFill>
                <a:latin typeface="+mn-ea"/>
              </a:rPr>
              <a:t>prompt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</a:t>
            </a:r>
            <a:r>
              <a:rPr lang="ko-KR" altLang="en-US" dirty="0">
                <a:solidFill>
                  <a:srgbClr val="A31515"/>
                </a:solidFill>
                <a:latin typeface="+mn-ea"/>
              </a:rPr>
              <a:t>점수를 입력하세요 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dirty="0">
                <a:solidFill>
                  <a:srgbClr val="AF00DB"/>
                </a:solidFill>
                <a:latin typeface="+mn-ea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(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&gt;= </a:t>
            </a:r>
            <a:r>
              <a:rPr lang="en-US" altLang="ko-KR" dirty="0">
                <a:solidFill>
                  <a:srgbClr val="09885A"/>
                </a:solidFill>
                <a:latin typeface="+mn-ea"/>
              </a:rPr>
              <a:t>90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){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dirty="0">
                <a:solidFill>
                  <a:srgbClr val="795E26"/>
                </a:solidFill>
                <a:latin typeface="+mn-ea"/>
              </a:rPr>
              <a:t>alert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</a:t>
            </a:r>
            <a:r>
              <a:rPr lang="ko-KR" altLang="en-US" dirty="0">
                <a:solidFill>
                  <a:srgbClr val="A31515"/>
                </a:solidFill>
                <a:latin typeface="+mn-ea"/>
              </a:rPr>
              <a:t>등급 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: A'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}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dirty="0">
                <a:solidFill>
                  <a:srgbClr val="AF00DB"/>
                </a:solidFill>
                <a:latin typeface="+mn-ea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AF00DB"/>
                </a:solidFill>
                <a:latin typeface="+mn-ea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(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&gt;= </a:t>
            </a:r>
            <a:r>
              <a:rPr lang="en-US" altLang="ko-KR" dirty="0">
                <a:solidFill>
                  <a:srgbClr val="09885A"/>
                </a:solidFill>
                <a:latin typeface="+mn-ea"/>
              </a:rPr>
              <a:t>80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){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dirty="0">
                <a:solidFill>
                  <a:srgbClr val="795E26"/>
                </a:solidFill>
                <a:latin typeface="+mn-ea"/>
              </a:rPr>
              <a:t>alert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</a:t>
            </a:r>
            <a:r>
              <a:rPr lang="ko-KR" altLang="en-US" dirty="0">
                <a:solidFill>
                  <a:srgbClr val="A31515"/>
                </a:solidFill>
                <a:latin typeface="+mn-ea"/>
              </a:rPr>
              <a:t>등급 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: B'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}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dirty="0">
                <a:solidFill>
                  <a:srgbClr val="AF00DB"/>
                </a:solidFill>
                <a:latin typeface="+mn-ea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AF00DB"/>
                </a:solidFill>
                <a:latin typeface="+mn-ea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(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&gt;= </a:t>
            </a:r>
            <a:r>
              <a:rPr lang="en-US" altLang="ko-KR" dirty="0">
                <a:solidFill>
                  <a:srgbClr val="09885A"/>
                </a:solidFill>
                <a:latin typeface="+mn-ea"/>
              </a:rPr>
              <a:t>70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){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dirty="0">
                <a:solidFill>
                  <a:srgbClr val="795E26"/>
                </a:solidFill>
                <a:latin typeface="+mn-ea"/>
              </a:rPr>
              <a:t>alert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</a:t>
            </a:r>
            <a:r>
              <a:rPr lang="ko-KR" altLang="en-US" dirty="0">
                <a:solidFill>
                  <a:srgbClr val="A31515"/>
                </a:solidFill>
                <a:latin typeface="+mn-ea"/>
              </a:rPr>
              <a:t>등급 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: C'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}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dirty="0">
                <a:solidFill>
                  <a:srgbClr val="AF00DB"/>
                </a:solidFill>
                <a:latin typeface="+mn-ea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AF00DB"/>
                </a:solidFill>
                <a:latin typeface="+mn-ea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(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&gt;= </a:t>
            </a:r>
            <a:r>
              <a:rPr lang="en-US" altLang="ko-KR" dirty="0">
                <a:solidFill>
                  <a:srgbClr val="09885A"/>
                </a:solidFill>
                <a:latin typeface="+mn-ea"/>
              </a:rPr>
              <a:t>60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){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dirty="0">
                <a:solidFill>
                  <a:srgbClr val="795E26"/>
                </a:solidFill>
                <a:latin typeface="+mn-ea"/>
              </a:rPr>
              <a:t>alert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</a:t>
            </a:r>
            <a:r>
              <a:rPr lang="ko-KR" altLang="en-US" dirty="0">
                <a:solidFill>
                  <a:srgbClr val="A31515"/>
                </a:solidFill>
                <a:latin typeface="+mn-ea"/>
              </a:rPr>
              <a:t>등급 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: D'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}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dirty="0">
                <a:solidFill>
                  <a:srgbClr val="AF00DB"/>
                </a:solidFill>
                <a:latin typeface="+mn-ea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dirty="0">
                <a:solidFill>
                  <a:srgbClr val="795E26"/>
                </a:solidFill>
                <a:latin typeface="+mn-ea"/>
              </a:rPr>
              <a:t>alert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</a:t>
            </a:r>
            <a:r>
              <a:rPr lang="ko-KR" altLang="en-US" dirty="0">
                <a:solidFill>
                  <a:srgbClr val="A31515"/>
                </a:solidFill>
                <a:latin typeface="+mn-ea"/>
              </a:rPr>
              <a:t>등급 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: F'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}</a:t>
            </a:r>
          </a:p>
          <a:p>
            <a:r>
              <a:rPr lang="en-US" altLang="ko-KR" dirty="0" smtClean="0">
                <a:solidFill>
                  <a:srgbClr val="800000"/>
                </a:solidFill>
                <a:latin typeface="+mn-ea"/>
              </a:rPr>
              <a:t>&lt;/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script&gt;</a:t>
            </a:r>
            <a:endParaRPr lang="en-US" altLang="ko-KR" b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195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latin typeface="+mn-ea"/>
                <a:ea typeface="+mn-ea"/>
              </a:rPr>
              <a:t>6. </a:t>
            </a:r>
            <a:r>
              <a:rPr lang="en-US" altLang="ko-KR" sz="3200" cap="none" dirty="0" smtClean="0">
                <a:latin typeface="+mn-ea"/>
                <a:ea typeface="+mn-ea"/>
              </a:rPr>
              <a:t>switch ~ case </a:t>
            </a:r>
            <a:r>
              <a:rPr lang="ko-KR" altLang="en-US" sz="3200" dirty="0" smtClean="0">
                <a:latin typeface="+mn-ea"/>
                <a:ea typeface="+mn-ea"/>
              </a:rPr>
              <a:t>문</a:t>
            </a:r>
            <a:endParaRPr lang="ko-KR" altLang="en-US" sz="3200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800" b="1" dirty="0" smtClean="0">
                <a:latin typeface="+mn-ea"/>
                <a:ea typeface="+mn-ea"/>
              </a:rPr>
              <a:t>형식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1D29-70A3-4759-9D6D-98753CD5BF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_3</a:t>
            </a:r>
            <a:r>
              <a:rPr lang="ko-KR" altLang="en-US" smtClean="0"/>
              <a:t>장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53292" y="1410102"/>
            <a:ext cx="2649687" cy="3342074"/>
          </a:xfrm>
          <a:prstGeom prst="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switch (</a:t>
            </a:r>
            <a:r>
              <a:rPr lang="ko-KR" altLang="en-US" sz="2000" dirty="0" smtClean="0">
                <a:latin typeface="+mn-ea"/>
              </a:rPr>
              <a:t>수식</a:t>
            </a:r>
            <a:r>
              <a:rPr lang="en-US" altLang="ko-KR" sz="2000" dirty="0" smtClean="0">
                <a:latin typeface="+mn-ea"/>
              </a:rPr>
              <a:t>){</a:t>
            </a: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case </a:t>
            </a:r>
            <a:r>
              <a:rPr lang="ko-KR" altLang="en-US" sz="2000" dirty="0" smtClean="0">
                <a:latin typeface="+mn-ea"/>
              </a:rPr>
              <a:t>값</a:t>
            </a:r>
            <a:r>
              <a:rPr lang="en-US" altLang="ko-KR" sz="2000" dirty="0" smtClean="0">
                <a:latin typeface="+mn-ea"/>
              </a:rPr>
              <a:t>1 :</a:t>
            </a: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 </a:t>
            </a:r>
            <a:r>
              <a:rPr lang="ko-KR" altLang="en-US" sz="2000" dirty="0" smtClean="0">
                <a:latin typeface="+mn-ea"/>
              </a:rPr>
              <a:t>문장</a:t>
            </a:r>
            <a:r>
              <a:rPr lang="en-US" altLang="ko-KR" sz="2000" dirty="0" smtClean="0">
                <a:latin typeface="+mn-ea"/>
              </a:rPr>
              <a:t>1; break;</a:t>
            </a:r>
          </a:p>
          <a:p>
            <a:r>
              <a:rPr lang="en-US" altLang="ko-KR" sz="2000" dirty="0" smtClean="0">
                <a:latin typeface="+mn-ea"/>
              </a:rPr>
              <a:t>    case </a:t>
            </a:r>
            <a:r>
              <a:rPr lang="ko-KR" altLang="en-US" sz="2000" dirty="0" smtClean="0">
                <a:latin typeface="+mn-ea"/>
              </a:rPr>
              <a:t>값</a:t>
            </a:r>
            <a:r>
              <a:rPr lang="en-US" altLang="ko-KR" sz="2000" dirty="0" smtClean="0">
                <a:latin typeface="+mn-ea"/>
              </a:rPr>
              <a:t>2 </a:t>
            </a:r>
            <a:r>
              <a:rPr lang="en-US" altLang="ko-KR" sz="2000" dirty="0">
                <a:latin typeface="+mn-ea"/>
              </a:rPr>
              <a:t>:</a:t>
            </a:r>
          </a:p>
          <a:p>
            <a:r>
              <a:rPr lang="en-US" altLang="ko-KR" sz="2000" dirty="0">
                <a:latin typeface="+mn-ea"/>
              </a:rPr>
              <a:t>       </a:t>
            </a:r>
            <a:r>
              <a:rPr lang="ko-KR" altLang="en-US" sz="2000" dirty="0" smtClean="0">
                <a:latin typeface="+mn-ea"/>
              </a:rPr>
              <a:t>문장</a:t>
            </a:r>
            <a:r>
              <a:rPr lang="en-US" altLang="ko-KR" sz="2000" dirty="0" smtClean="0">
                <a:latin typeface="+mn-ea"/>
              </a:rPr>
              <a:t>2; </a:t>
            </a:r>
            <a:r>
              <a:rPr lang="en-US" altLang="ko-KR" sz="2000" dirty="0">
                <a:latin typeface="+mn-ea"/>
              </a:rPr>
              <a:t>break</a:t>
            </a:r>
            <a:r>
              <a:rPr lang="en-US" altLang="ko-KR" sz="2000" dirty="0" smtClean="0">
                <a:latin typeface="+mn-ea"/>
              </a:rPr>
              <a:t>;</a:t>
            </a:r>
          </a:p>
          <a:p>
            <a:r>
              <a:rPr lang="en-US" altLang="ko-KR" sz="2000" dirty="0" smtClean="0">
                <a:latin typeface="+mn-ea"/>
              </a:rPr>
              <a:t>    case </a:t>
            </a:r>
            <a:r>
              <a:rPr lang="ko-KR" altLang="en-US" sz="2000" dirty="0" smtClean="0">
                <a:latin typeface="+mn-ea"/>
              </a:rPr>
              <a:t>값</a:t>
            </a:r>
            <a:r>
              <a:rPr lang="en-US" altLang="ko-KR" sz="2000" dirty="0" smtClean="0">
                <a:latin typeface="+mn-ea"/>
              </a:rPr>
              <a:t>3 </a:t>
            </a:r>
            <a:r>
              <a:rPr lang="en-US" altLang="ko-KR" sz="2000" dirty="0">
                <a:latin typeface="+mn-ea"/>
              </a:rPr>
              <a:t>:</a:t>
            </a:r>
          </a:p>
          <a:p>
            <a:r>
              <a:rPr lang="en-US" altLang="ko-KR" sz="2000" dirty="0">
                <a:latin typeface="+mn-ea"/>
              </a:rPr>
              <a:t>       </a:t>
            </a:r>
            <a:r>
              <a:rPr lang="ko-KR" altLang="en-US" sz="2000" dirty="0" smtClean="0">
                <a:latin typeface="+mn-ea"/>
              </a:rPr>
              <a:t>문장</a:t>
            </a:r>
            <a:r>
              <a:rPr lang="en-US" altLang="ko-KR" sz="2000" dirty="0" smtClean="0">
                <a:latin typeface="+mn-ea"/>
              </a:rPr>
              <a:t>3; </a:t>
            </a:r>
            <a:r>
              <a:rPr lang="en-US" altLang="ko-KR" sz="2000" dirty="0">
                <a:latin typeface="+mn-ea"/>
              </a:rPr>
              <a:t>break</a:t>
            </a:r>
            <a:r>
              <a:rPr lang="en-US" altLang="ko-KR" sz="2000" dirty="0" smtClean="0">
                <a:latin typeface="+mn-ea"/>
              </a:rPr>
              <a:t>;</a:t>
            </a: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default :</a:t>
            </a: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  </a:t>
            </a:r>
            <a:r>
              <a:rPr lang="ko-KR" altLang="en-US" sz="2000" dirty="0" smtClean="0">
                <a:latin typeface="+mn-ea"/>
              </a:rPr>
              <a:t>문장</a:t>
            </a:r>
            <a:r>
              <a:rPr lang="en-US" altLang="ko-KR" sz="2000" dirty="0" smtClean="0">
                <a:latin typeface="+mn-ea"/>
              </a:rPr>
              <a:t>4;</a:t>
            </a:r>
          </a:p>
          <a:p>
            <a:r>
              <a:rPr lang="en-US" altLang="ko-KR" sz="2000" dirty="0" smtClean="0">
                <a:latin typeface="+mn-ea"/>
              </a:rPr>
              <a:t>}</a:t>
            </a:r>
            <a:endParaRPr lang="ko-KR" altLang="en-US" sz="20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3244687" y="891808"/>
            <a:ext cx="5609324" cy="56042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[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설명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]</a:t>
            </a:r>
          </a:p>
          <a:p>
            <a:pPr>
              <a:buFont typeface="+mj-ea"/>
              <a:buAutoNum type="circleNumDbPlain"/>
            </a:pP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switch ~ case 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문은 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switch 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문의 수식 값과 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case 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문의 값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1, 2, 3, … 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중 일치하는 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case 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문의 선택 구문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1, 1, 3, …, n 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을 수행한다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</a:p>
          <a:p>
            <a:pPr>
              <a:buFont typeface="+mj-ea"/>
              <a:buAutoNum type="circleNumDbPlain"/>
            </a:pP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case 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문의 값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1, 2, 3, … 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은 문자 또는 수치 값으로 표현되며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, 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각각의 문장 끝은 콜론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(;)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으로 구분된다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</a:p>
          <a:p>
            <a:pPr>
              <a:buFont typeface="+mj-ea"/>
              <a:buAutoNum type="circleNumDbPlain"/>
            </a:pP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switch ~ case 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문은 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switch 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문의 수식과 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case 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문의 값이 같을 경우에만 선택 구문이 수행되며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, 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같지 않을 경우에는 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default 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문이 수행된다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</a:p>
          <a:p>
            <a:pPr>
              <a:buFont typeface="+mj-ea"/>
              <a:buAutoNum type="circleNumDbPlain"/>
            </a:pP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default 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문은 생략이 가능하며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, 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다른 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case 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문의 값과 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switch 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문의 수식이 일치하지 않을 경우에만 수행된다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</a:p>
          <a:p>
            <a:pPr>
              <a:buFont typeface="+mj-ea"/>
              <a:buAutoNum type="circleNumDbPlain"/>
            </a:pP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break 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문은 선언된 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switch ~ case 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문의 선택 구문을 수행한 다음 무조건 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switch ~ case 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문의 블록을 빠져 나가게 한다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 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103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6. </a:t>
            </a:r>
            <a:r>
              <a:rPr lang="en-US" altLang="ko-KR" cap="none" dirty="0">
                <a:latin typeface="+mn-ea"/>
              </a:rPr>
              <a:t>switch ~ case </a:t>
            </a:r>
            <a:r>
              <a:rPr lang="ko-KR" altLang="en-US" dirty="0">
                <a:latin typeface="+mn-ea"/>
              </a:rPr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사용 예</a:t>
            </a:r>
            <a:r>
              <a:rPr lang="en-US" altLang="ko-KR" dirty="0" smtClean="0">
                <a:latin typeface="+mn-ea"/>
              </a:rPr>
              <a:t>1</a:t>
            </a:r>
            <a:endParaRPr lang="ko-KR" altLang="en-US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_3</a:t>
            </a:r>
            <a:r>
              <a:rPr lang="ko-KR" altLang="en-US" smtClean="0"/>
              <a:t>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6136" y="1571058"/>
            <a:ext cx="6531371" cy="4401205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&lt;script&gt;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2000" dirty="0" err="1">
                <a:solidFill>
                  <a:srgbClr val="0000FF"/>
                </a:solidFill>
                <a:latin typeface="+mn-ea"/>
              </a:rPr>
              <a:t>var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2000" dirty="0">
                <a:solidFill>
                  <a:srgbClr val="001080"/>
                </a:solidFill>
                <a:latin typeface="+mn-ea"/>
              </a:rPr>
              <a:t>data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= </a:t>
            </a:r>
            <a:r>
              <a:rPr lang="en-US" altLang="ko-KR" sz="2000" dirty="0">
                <a:solidFill>
                  <a:srgbClr val="795E26"/>
                </a:solidFill>
                <a:latin typeface="+mn-ea"/>
              </a:rPr>
              <a:t>prompt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'</a:t>
            </a:r>
            <a:r>
              <a:rPr lang="ko-KR" altLang="en-US" sz="2000" dirty="0">
                <a:solidFill>
                  <a:srgbClr val="A31515"/>
                </a:solidFill>
                <a:latin typeface="+mn-ea"/>
              </a:rPr>
              <a:t>점수를 입력하세요 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sz="2000" dirty="0">
                <a:solidFill>
                  <a:srgbClr val="AF00DB"/>
                </a:solidFill>
                <a:latin typeface="+mn-ea"/>
              </a:rPr>
              <a:t>switch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true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){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sz="2000" dirty="0">
                <a:solidFill>
                  <a:srgbClr val="AF00DB"/>
                </a:solidFill>
                <a:latin typeface="+mn-ea"/>
              </a:rPr>
              <a:t>case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2000" dirty="0">
                <a:solidFill>
                  <a:srgbClr val="001080"/>
                </a:solidFill>
                <a:latin typeface="+mn-ea"/>
              </a:rPr>
              <a:t>data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&gt;= </a:t>
            </a:r>
            <a:r>
              <a:rPr lang="en-US" altLang="ko-KR" sz="2000" dirty="0">
                <a:solidFill>
                  <a:srgbClr val="09885A"/>
                </a:solidFill>
                <a:latin typeface="+mn-ea"/>
              </a:rPr>
              <a:t>90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: </a:t>
            </a:r>
            <a:r>
              <a:rPr lang="en-US" altLang="ko-KR" sz="2000" dirty="0" smtClean="0">
                <a:solidFill>
                  <a:srgbClr val="795E26"/>
                </a:solidFill>
                <a:latin typeface="+mn-ea"/>
              </a:rPr>
              <a:t>alert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'</a:t>
            </a:r>
            <a:r>
              <a:rPr lang="ko-KR" altLang="en-US" sz="2000" dirty="0">
                <a:solidFill>
                  <a:srgbClr val="A31515"/>
                </a:solidFill>
                <a:latin typeface="+mn-ea"/>
              </a:rPr>
              <a:t>등급 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: A'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        </a:t>
            </a:r>
            <a:r>
              <a:rPr lang="en-US" altLang="ko-KR" sz="2000" dirty="0">
                <a:solidFill>
                  <a:srgbClr val="AF00DB"/>
                </a:solidFill>
                <a:latin typeface="+mn-ea"/>
              </a:rPr>
              <a:t>break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sz="2000" dirty="0">
                <a:solidFill>
                  <a:srgbClr val="AF00DB"/>
                </a:solidFill>
                <a:latin typeface="+mn-ea"/>
              </a:rPr>
              <a:t>case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2000" dirty="0">
                <a:solidFill>
                  <a:srgbClr val="001080"/>
                </a:solidFill>
                <a:latin typeface="+mn-ea"/>
              </a:rPr>
              <a:t>data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&gt;= </a:t>
            </a:r>
            <a:r>
              <a:rPr lang="en-US" altLang="ko-KR" sz="2000" dirty="0">
                <a:solidFill>
                  <a:srgbClr val="09885A"/>
                </a:solidFill>
                <a:latin typeface="+mn-ea"/>
              </a:rPr>
              <a:t>80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</a:rPr>
              <a:t>: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2000" dirty="0">
                <a:solidFill>
                  <a:srgbClr val="795E26"/>
                </a:solidFill>
                <a:latin typeface="+mn-ea"/>
              </a:rPr>
              <a:t>alert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'</a:t>
            </a:r>
            <a:r>
              <a:rPr lang="ko-KR" altLang="en-US" sz="2000" dirty="0">
                <a:solidFill>
                  <a:srgbClr val="A31515"/>
                </a:solidFill>
                <a:latin typeface="+mn-ea"/>
              </a:rPr>
              <a:t>등급 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: B'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        </a:t>
            </a:r>
            <a:r>
              <a:rPr lang="en-US" altLang="ko-KR" sz="2000" dirty="0">
                <a:solidFill>
                  <a:srgbClr val="AF00DB"/>
                </a:solidFill>
                <a:latin typeface="+mn-ea"/>
              </a:rPr>
              <a:t>break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sz="2000" dirty="0">
                <a:solidFill>
                  <a:srgbClr val="AF00DB"/>
                </a:solidFill>
                <a:latin typeface="+mn-ea"/>
              </a:rPr>
              <a:t>case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2000" dirty="0">
                <a:solidFill>
                  <a:srgbClr val="001080"/>
                </a:solidFill>
                <a:latin typeface="+mn-ea"/>
              </a:rPr>
              <a:t>data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&gt;= </a:t>
            </a:r>
            <a:r>
              <a:rPr lang="en-US" altLang="ko-KR" sz="2000" dirty="0">
                <a:solidFill>
                  <a:srgbClr val="09885A"/>
                </a:solidFill>
                <a:latin typeface="+mn-ea"/>
              </a:rPr>
              <a:t>70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</a:rPr>
              <a:t>: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2000" dirty="0">
                <a:solidFill>
                  <a:srgbClr val="795E26"/>
                </a:solidFill>
                <a:latin typeface="+mn-ea"/>
              </a:rPr>
              <a:t>alert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'</a:t>
            </a:r>
            <a:r>
              <a:rPr lang="ko-KR" altLang="en-US" sz="2000" dirty="0">
                <a:solidFill>
                  <a:srgbClr val="A31515"/>
                </a:solidFill>
                <a:latin typeface="+mn-ea"/>
              </a:rPr>
              <a:t>등급 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: c'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        </a:t>
            </a:r>
            <a:r>
              <a:rPr lang="en-US" altLang="ko-KR" sz="2000" dirty="0">
                <a:solidFill>
                  <a:srgbClr val="AF00DB"/>
                </a:solidFill>
                <a:latin typeface="+mn-ea"/>
              </a:rPr>
              <a:t>break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sz="2000" dirty="0">
                <a:solidFill>
                  <a:srgbClr val="AF00DB"/>
                </a:solidFill>
                <a:latin typeface="+mn-ea"/>
              </a:rPr>
              <a:t>case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2000" dirty="0">
                <a:solidFill>
                  <a:srgbClr val="001080"/>
                </a:solidFill>
                <a:latin typeface="+mn-ea"/>
              </a:rPr>
              <a:t>data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&gt;= </a:t>
            </a:r>
            <a:r>
              <a:rPr lang="en-US" altLang="ko-KR" sz="2000" dirty="0">
                <a:solidFill>
                  <a:srgbClr val="09885A"/>
                </a:solidFill>
                <a:latin typeface="+mn-ea"/>
              </a:rPr>
              <a:t>60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</a:rPr>
              <a:t>: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2000" dirty="0">
                <a:solidFill>
                  <a:srgbClr val="795E26"/>
                </a:solidFill>
                <a:latin typeface="+mn-ea"/>
              </a:rPr>
              <a:t>alert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'</a:t>
            </a:r>
            <a:r>
              <a:rPr lang="ko-KR" altLang="en-US" sz="2000" dirty="0">
                <a:solidFill>
                  <a:srgbClr val="A31515"/>
                </a:solidFill>
                <a:latin typeface="+mn-ea"/>
              </a:rPr>
              <a:t>등급 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: d'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        </a:t>
            </a:r>
            <a:r>
              <a:rPr lang="en-US" altLang="ko-KR" sz="2000" dirty="0">
                <a:solidFill>
                  <a:srgbClr val="AF00DB"/>
                </a:solidFill>
                <a:latin typeface="+mn-ea"/>
              </a:rPr>
              <a:t>break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sz="2000" dirty="0">
                <a:solidFill>
                  <a:srgbClr val="AF00DB"/>
                </a:solidFill>
                <a:latin typeface="+mn-ea"/>
              </a:rPr>
              <a:t>default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</a:rPr>
              <a:t>: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2000" dirty="0">
                <a:solidFill>
                  <a:srgbClr val="795E26"/>
                </a:solidFill>
                <a:latin typeface="+mn-ea"/>
              </a:rPr>
              <a:t>alert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'</a:t>
            </a:r>
            <a:r>
              <a:rPr lang="ko-KR" altLang="en-US" sz="2000" dirty="0">
                <a:solidFill>
                  <a:srgbClr val="A31515"/>
                </a:solidFill>
                <a:latin typeface="+mn-ea"/>
              </a:rPr>
              <a:t>등급 </a:t>
            </a:r>
            <a:r>
              <a:rPr lang="en-US" altLang="ko-KR" sz="2000" dirty="0">
                <a:solidFill>
                  <a:srgbClr val="A31515"/>
                </a:solidFill>
                <a:latin typeface="+mn-ea"/>
              </a:rPr>
              <a:t>: f'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        }</a:t>
            </a:r>
          </a:p>
          <a:p>
            <a:r>
              <a:rPr lang="en-US" altLang="ko-KR" sz="2000" dirty="0" smtClean="0">
                <a:solidFill>
                  <a:srgbClr val="800000"/>
                </a:solidFill>
                <a:latin typeface="+mn-ea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latin typeface="+mn-ea"/>
              </a:rPr>
              <a:t>script&gt;</a:t>
            </a:r>
            <a:endParaRPr lang="en-US" altLang="ko-KR" sz="2000" b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357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6. </a:t>
            </a:r>
            <a:r>
              <a:rPr lang="en-US" altLang="ko-KR" cap="none" dirty="0">
                <a:latin typeface="+mn-ea"/>
              </a:rPr>
              <a:t>switch ~ case </a:t>
            </a:r>
            <a:r>
              <a:rPr lang="ko-KR" altLang="en-US" dirty="0">
                <a:latin typeface="+mn-ea"/>
              </a:rPr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사용 예</a:t>
            </a:r>
            <a:r>
              <a:rPr lang="en-US" altLang="ko-KR" dirty="0" smtClean="0">
                <a:latin typeface="+mn-ea"/>
              </a:rPr>
              <a:t>2</a:t>
            </a:r>
            <a:endParaRPr lang="ko-KR" altLang="en-US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창의코딩웹</a:t>
            </a:r>
            <a:r>
              <a:rPr lang="en-US" altLang="ko-KR" smtClean="0"/>
              <a:t>_3</a:t>
            </a:r>
            <a:r>
              <a:rPr lang="ko-KR" altLang="en-US" smtClean="0"/>
              <a:t>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D3E-09BA-47E5-99C7-CC2C5045DF1F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0698" y="1584110"/>
            <a:ext cx="8503922" cy="4524315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0000"/>
                </a:solidFill>
                <a:latin typeface="+mn-ea"/>
              </a:rPr>
              <a:t>&lt;script&gt;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var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site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795E26"/>
                </a:solidFill>
                <a:latin typeface="+mn-ea"/>
              </a:rPr>
              <a:t>prompt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+mn-ea"/>
              </a:rPr>
              <a:t>즐겨 사용하는 포탈 검색 사이트는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? 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\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n</a:t>
            </a:r>
            <a:r>
              <a:rPr lang="en-US" altLang="ko-KR" sz="1600" dirty="0" smtClean="0">
                <a:solidFill>
                  <a:srgbClr val="A31515"/>
                </a:solidFill>
                <a:latin typeface="+mn-ea"/>
              </a:rPr>
              <a:t>(</a:t>
            </a:r>
            <a:r>
              <a:rPr lang="en-US" altLang="ko-KR" sz="1600" dirty="0" err="1" smtClean="0">
                <a:solidFill>
                  <a:srgbClr val="A31515"/>
                </a:solidFill>
                <a:latin typeface="+mn-ea"/>
              </a:rPr>
              <a:t>naver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, </a:t>
            </a:r>
            <a:r>
              <a:rPr lang="en-US" altLang="ko-KR" sz="1600" dirty="0" err="1">
                <a:solidFill>
                  <a:srgbClr val="A31515"/>
                </a:solidFill>
                <a:latin typeface="+mn-ea"/>
              </a:rPr>
              <a:t>daum</a:t>
            </a:r>
            <a:r>
              <a:rPr lang="en-US" altLang="ko-KR" sz="1600" dirty="0">
                <a:solidFill>
                  <a:srgbClr val="A31515"/>
                </a:solidFill>
                <a:latin typeface="+mn-ea"/>
              </a:rPr>
              <a:t>, google) "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var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url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dirty="0">
                <a:solidFill>
                  <a:srgbClr val="AF00DB"/>
                </a:solidFill>
                <a:latin typeface="+mn-ea"/>
              </a:rPr>
              <a:t>switch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(</a:t>
            </a:r>
            <a:r>
              <a:rPr lang="en-US" altLang="ko-KR" dirty="0">
                <a:solidFill>
                  <a:srgbClr val="001080"/>
                </a:solidFill>
                <a:latin typeface="+mn-ea"/>
              </a:rPr>
              <a:t>site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 {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dirty="0">
                <a:solidFill>
                  <a:srgbClr val="AF00DB"/>
                </a:solidFill>
                <a:latin typeface="+mn-ea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naver</a:t>
            </a:r>
            <a:r>
              <a:rPr lang="en-US" altLang="ko-KR" dirty="0" smtClean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url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"www.naver.com"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    </a:t>
            </a:r>
            <a:r>
              <a:rPr lang="en-US" altLang="ko-KR" dirty="0">
                <a:solidFill>
                  <a:srgbClr val="AF00DB"/>
                </a:solidFill>
                <a:latin typeface="+mn-ea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dirty="0">
                <a:solidFill>
                  <a:srgbClr val="AF00DB"/>
                </a:solidFill>
                <a:latin typeface="+mn-ea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dirty="0" err="1">
                <a:solidFill>
                  <a:srgbClr val="A31515"/>
                </a:solidFill>
                <a:latin typeface="+mn-ea"/>
              </a:rPr>
              <a:t>daum</a:t>
            </a:r>
            <a:r>
              <a:rPr lang="en-US" altLang="ko-KR" dirty="0" smtClean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url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"www.daum.net"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    </a:t>
            </a:r>
            <a:r>
              <a:rPr lang="en-US" altLang="ko-KR" dirty="0">
                <a:solidFill>
                  <a:srgbClr val="AF00DB"/>
                </a:solidFill>
                <a:latin typeface="+mn-ea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dirty="0">
                <a:solidFill>
                  <a:srgbClr val="AF00DB"/>
                </a:solidFill>
                <a:latin typeface="+mn-ea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'google</a:t>
            </a:r>
            <a:r>
              <a:rPr lang="en-US" altLang="ko-KR" dirty="0" smtClean="0">
                <a:solidFill>
                  <a:srgbClr val="A31515"/>
                </a:solidFill>
                <a:latin typeface="+mn-ea"/>
              </a:rPr>
              <a:t>'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en-US" altLang="ko-KR" dirty="0" err="1" smtClean="0">
                <a:solidFill>
                  <a:srgbClr val="001080"/>
                </a:solidFill>
                <a:latin typeface="+mn-ea"/>
              </a:rPr>
              <a:t>url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"www.google.com"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    </a:t>
            </a:r>
            <a:r>
              <a:rPr lang="en-US" altLang="ko-KR" dirty="0">
                <a:solidFill>
                  <a:srgbClr val="AF00DB"/>
                </a:solidFill>
                <a:latin typeface="+mn-ea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dirty="0">
                <a:solidFill>
                  <a:srgbClr val="AF00DB"/>
                </a:solidFill>
                <a:latin typeface="+mn-ea"/>
              </a:rPr>
              <a:t>default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en-US" altLang="ko-KR" dirty="0" smtClean="0">
                <a:solidFill>
                  <a:srgbClr val="795E26"/>
                </a:solidFill>
                <a:latin typeface="+mn-ea"/>
              </a:rPr>
              <a:t>alert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+mn-ea"/>
              </a:rPr>
              <a:t>없는 사이트 입니다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    </a:t>
            </a:r>
            <a:r>
              <a:rPr lang="en-US" altLang="ko-KR" dirty="0">
                <a:solidFill>
                  <a:srgbClr val="AF00DB"/>
                </a:solidFill>
                <a:latin typeface="+mn-ea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}</a:t>
            </a:r>
          </a:p>
          <a:p>
            <a:pPr marL="0" lvl="2"/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</a:t>
            </a:r>
            <a:r>
              <a:rPr lang="en-US" altLang="ko-KR" dirty="0">
                <a:solidFill>
                  <a:srgbClr val="AF00DB"/>
                </a:solidFill>
                <a:latin typeface="+mn-ea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url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) 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//false : 0 </a:t>
            </a:r>
            <a:r>
              <a:rPr lang="en-US" altLang="ko-KR" dirty="0">
                <a:solidFill>
                  <a:srgbClr val="00B050"/>
                </a:solidFill>
                <a:latin typeface="+mn-ea"/>
              </a:rPr>
              <a:t>,  </a:t>
            </a:r>
            <a:r>
              <a:rPr lang="en-US" altLang="ko-KR" dirty="0" err="1">
                <a:solidFill>
                  <a:srgbClr val="00B050"/>
                </a:solidFill>
                <a:latin typeface="+mn-ea"/>
              </a:rPr>
              <a:t>NaN</a:t>
            </a:r>
            <a:r>
              <a:rPr lang="en-US" altLang="ko-KR" dirty="0">
                <a:solidFill>
                  <a:srgbClr val="00B050"/>
                </a:solidFill>
                <a:latin typeface="+mn-ea"/>
              </a:rPr>
              <a:t> ,  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“”[</a:t>
            </a:r>
            <a:r>
              <a:rPr lang="ko-KR" altLang="en-US" dirty="0">
                <a:solidFill>
                  <a:srgbClr val="00B050"/>
                </a:solidFill>
                <a:latin typeface="+mn-ea"/>
              </a:rPr>
              <a:t>빈 문자열</a:t>
            </a:r>
            <a:r>
              <a:rPr lang="en-US" altLang="ko-KR" dirty="0">
                <a:solidFill>
                  <a:srgbClr val="00B050"/>
                </a:solidFill>
                <a:latin typeface="+mn-ea"/>
              </a:rPr>
              <a:t>] ,  null ,  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undefined </a:t>
            </a:r>
            <a:endParaRPr lang="en-US" altLang="ko-KR" dirty="0">
              <a:solidFill>
                <a:srgbClr val="00B05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            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location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href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dirty="0">
                <a:solidFill>
                  <a:srgbClr val="A31515"/>
                </a:solidFill>
                <a:latin typeface="+mn-ea"/>
              </a:rPr>
              <a:t>'http://'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+</a:t>
            </a:r>
            <a:r>
              <a:rPr lang="en-US" altLang="ko-KR" dirty="0" err="1">
                <a:solidFill>
                  <a:srgbClr val="001080"/>
                </a:solidFill>
                <a:latin typeface="+mn-ea"/>
              </a:rPr>
              <a:t>url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dirty="0" smtClean="0">
                <a:solidFill>
                  <a:srgbClr val="800000"/>
                </a:solidFill>
                <a:latin typeface="+mn-ea"/>
              </a:rPr>
              <a:t>&lt;/</a:t>
            </a:r>
            <a:r>
              <a:rPr lang="en-US" altLang="ko-KR" dirty="0">
                <a:solidFill>
                  <a:srgbClr val="800000"/>
                </a:solidFill>
                <a:latin typeface="+mn-ea"/>
              </a:rPr>
              <a:t>script&gt;</a:t>
            </a:r>
            <a:endParaRPr lang="en-US" altLang="ko-KR" b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40454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갤러리</Template>
  <TotalTime>1376</TotalTime>
  <Words>996</Words>
  <Application>Microsoft Office PowerPoint</Application>
  <PresentationFormat>화면 슬라이드 쇼(4:3)</PresentationFormat>
  <Paragraphs>368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문체부 제목 돋음체</vt:lpstr>
      <vt:lpstr>Arial</vt:lpstr>
      <vt:lpstr>Gill Sans MT</vt:lpstr>
      <vt:lpstr>Wingdings</vt:lpstr>
      <vt:lpstr>Gallery</vt:lpstr>
      <vt:lpstr>Chapt3. 제어문</vt:lpstr>
      <vt:lpstr>1. 제어문 이해</vt:lpstr>
      <vt:lpstr>2. if 문</vt:lpstr>
      <vt:lpstr>3. if ~ else 문</vt:lpstr>
      <vt:lpstr>4. 다중 if ~ else 문</vt:lpstr>
      <vt:lpstr>4. 다중 if ~ else 문</vt:lpstr>
      <vt:lpstr>6. switch ~ case 문</vt:lpstr>
      <vt:lpstr>6. switch ~ case 문</vt:lpstr>
      <vt:lpstr>6. switch ~ case 문</vt:lpstr>
      <vt:lpstr>6. switch ~ case 문</vt:lpstr>
      <vt:lpstr>7. 반복문</vt:lpstr>
      <vt:lpstr>8. while 문</vt:lpstr>
      <vt:lpstr>9. do~while 문</vt:lpstr>
      <vt:lpstr>10. for 문</vt:lpstr>
      <vt:lpstr>11. 반복문 비교 </vt:lpstr>
      <vt:lpstr>12. break &amp; continue</vt:lpstr>
      <vt:lpstr>13. 배열</vt:lpstr>
      <vt:lpstr>14. 배열과 for, for~in, for~of</vt:lpstr>
      <vt:lpstr>15. 중첩 반복문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Chapt1. 자바스트립트 소개</dc:title>
  <dc:creator>hallym</dc:creator>
  <cp:lastModifiedBy>hallym</cp:lastModifiedBy>
  <cp:revision>277</cp:revision>
  <dcterms:created xsi:type="dcterms:W3CDTF">2019-08-19T07:59:21Z</dcterms:created>
  <dcterms:modified xsi:type="dcterms:W3CDTF">2019-09-16T10:12:48Z</dcterms:modified>
</cp:coreProperties>
</file>