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5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24" y="802299"/>
            <a:ext cx="7043351" cy="2541431"/>
          </a:xfrm>
        </p:spPr>
        <p:txBody>
          <a:bodyPr bIns="0" anchor="b">
            <a:normAutofit/>
          </a:bodyPr>
          <a:lstStyle>
            <a:lvl1pPr algn="l">
              <a:defRPr sz="4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44168" y="3343730"/>
            <a:ext cx="7159573" cy="109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9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4" y="83216"/>
            <a:ext cx="6571343" cy="69326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560426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89124"/>
            <a:ext cx="4034004" cy="152400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689124"/>
            <a:ext cx="795746" cy="152400"/>
          </a:xfrm>
        </p:spPr>
        <p:txBody>
          <a:bodyPr anchor="ctr"/>
          <a:lstStyle>
            <a:lvl1pPr>
              <a:defRPr sz="900" b="1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801193"/>
            <a:ext cx="66720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8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7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6653066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4" r:id="rId1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5127" y="1367534"/>
            <a:ext cx="7295542" cy="1906073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ea typeface="문체부 제목 돋음체" panose="020B0609000101010101" pitchFamily="49" charset="-127"/>
              </a:rPr>
              <a:t>C</a:t>
            </a:r>
            <a:r>
              <a:rPr lang="en-US" altLang="ko-KR" sz="4400" cap="none" dirty="0" smtClean="0">
                <a:ea typeface="문체부 제목 돋음체" panose="020B0609000101010101" pitchFamily="49" charset="-127"/>
              </a:rPr>
              <a:t>hapt4</a:t>
            </a:r>
            <a:r>
              <a:rPr lang="en-US" altLang="ko-KR" sz="4400" dirty="0" smtClean="0">
                <a:ea typeface="문체부 제목 돋음체" panose="020B0609000101010101" pitchFamily="49" charset="-127"/>
              </a:rPr>
              <a:t>. </a:t>
            </a:r>
            <a:r>
              <a:rPr lang="ko-KR" altLang="en-US" sz="4400" dirty="0" smtClean="0">
                <a:ea typeface="문체부 제목 돋음체" panose="020B0609000101010101" pitchFamily="49" charset="-127"/>
              </a:rPr>
              <a:t>함수</a:t>
            </a:r>
            <a:endParaRPr lang="ko-KR" altLang="en-US" sz="4400" dirty="0">
              <a:ea typeface="문체부 제목 돋음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3977" y="3497955"/>
            <a:ext cx="5618515" cy="977621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창의코딩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웹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 스크립트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7089785" cy="693263"/>
          </a:xfrm>
        </p:spPr>
        <p:txBody>
          <a:bodyPr>
            <a:normAutofit fontScale="90000"/>
          </a:bodyPr>
          <a:lstStyle/>
          <a:p>
            <a:r>
              <a:rPr lang="en-US" altLang="ko-KR" cap="none" dirty="0" smtClean="0">
                <a:latin typeface="+mn-ea"/>
                <a:ea typeface="+mn-ea"/>
              </a:rPr>
              <a:t>&lt;a&gt; </a:t>
            </a:r>
            <a:r>
              <a:rPr lang="ko-KR" altLang="en-US" dirty="0" smtClean="0">
                <a:latin typeface="+mn-ea"/>
                <a:ea typeface="+mn-ea"/>
              </a:rPr>
              <a:t>태그를 이용한 함수 호출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414" y="969529"/>
            <a:ext cx="8644266" cy="443374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태그를 이용한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함수 호출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tag_exam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(a, b, 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ave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ko-KR" sz="2000" dirty="0">
                <a:solidFill>
                  <a:srgbClr val="000000"/>
                </a:solidFill>
                <a:latin typeface="+mn-ea"/>
              </a:rPr>
              <a:t>            ave = parseInt((a + b) / 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ave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ave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='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javascript:tag_exam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(80, 90, 2)'&gt;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마우스로 클릭하세요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html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7538672" cy="693263"/>
          </a:xfrm>
        </p:spPr>
        <p:txBody>
          <a:bodyPr>
            <a:normAutofit fontScale="90000"/>
          </a:bodyPr>
          <a:lstStyle/>
          <a:p>
            <a:r>
              <a:rPr lang="ko-KR" altLang="en-US" cap="none" dirty="0" smtClean="0">
                <a:latin typeface="+mn-ea"/>
                <a:ea typeface="+mn-ea"/>
              </a:rPr>
              <a:t>이벤트 </a:t>
            </a:r>
            <a:r>
              <a:rPr lang="ko-KR" altLang="en-US" cap="none" dirty="0" err="1" smtClean="0">
                <a:latin typeface="+mn-ea"/>
                <a:ea typeface="+mn-ea"/>
              </a:rPr>
              <a:t>핸들러를</a:t>
            </a:r>
            <a:r>
              <a:rPr lang="ko-KR" altLang="en-US" cap="none" dirty="0" smtClean="0">
                <a:latin typeface="+mn-ea"/>
                <a:ea typeface="+mn-ea"/>
              </a:rPr>
              <a:t> 이용한 </a:t>
            </a:r>
            <a:r>
              <a:rPr lang="ko-KR" altLang="en-US" dirty="0" smtClean="0">
                <a:latin typeface="+mn-ea"/>
                <a:ea typeface="+mn-ea"/>
              </a:rPr>
              <a:t>함수 호출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567" y="969528"/>
            <a:ext cx="8173687" cy="5156951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   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이벤트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핸들러를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이용한 함수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호출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sv-SE" altLang="ko-KR" sz="2000" dirty="0">
                <a:solidFill>
                  <a:srgbClr val="0000FF"/>
                </a:solidFill>
                <a:latin typeface="+mn-ea"/>
              </a:rPr>
              <a:t>var</a:t>
            </a:r>
            <a:r>
              <a:rPr lang="sv-SE" altLang="ko-KR" sz="2000" dirty="0">
                <a:solidFill>
                  <a:srgbClr val="000000"/>
                </a:solidFill>
                <a:latin typeface="+mn-ea"/>
              </a:rPr>
              <a:t> tag_exam = </a:t>
            </a:r>
            <a:r>
              <a:rPr lang="sv-SE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sv-SE" altLang="ko-KR" sz="2000" dirty="0">
                <a:solidFill>
                  <a:srgbClr val="000000"/>
                </a:solidFill>
                <a:latin typeface="+mn-ea"/>
              </a:rPr>
              <a:t>(a, b, 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ave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ko-KR" sz="2000" dirty="0">
                <a:solidFill>
                  <a:srgbClr val="000000"/>
                </a:solidFill>
                <a:latin typeface="+mn-ea"/>
              </a:rPr>
              <a:t>            ave = parseInt((a + b) / 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ave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ave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form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input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="button"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="</a:t>
            </a:r>
            <a:r>
              <a:rPr lang="ko-KR" alt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함수호출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</a:t>
            </a:r>
            <a:r>
              <a:rPr lang="en-US" altLang="ko-K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onclick</a:t>
            </a:r>
            <a:r>
              <a:rPr lang="en-US" altLang="ko-KR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="</a:t>
            </a:r>
            <a:r>
              <a:rPr lang="en-US" altLang="ko-KR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tag_exam</a:t>
            </a:r>
            <a:r>
              <a:rPr lang="en-US" altLang="ko-K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(90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80, 2)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/&gt;</a:t>
            </a:r>
            <a:endParaRPr lang="en-US" altLang="ko-K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form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2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3" y="930668"/>
            <a:ext cx="8894995" cy="56042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매개변수로 전달하는 함수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함수도 하나의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매개변수로 전달 가능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9551" y="1810716"/>
            <a:ext cx="7797338" cy="480131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title&gt;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자바 스크립트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 함수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&lt;/title&gt;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callback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(){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 err="1">
                <a:solidFill>
                  <a:srgbClr val="A31515"/>
                </a:solidFill>
                <a:latin typeface="+mn-ea"/>
              </a:rPr>
              <a:t>콜백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 함수 실행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func_call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f_call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dirty="0" err="1">
                <a:solidFill>
                  <a:srgbClr val="A31515"/>
                </a:solidFill>
                <a:latin typeface="+mn-ea"/>
              </a:rPr>
              <a:t>콜백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 함수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번째 호출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f_call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();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매개변수로 받은 함수 호출</a:t>
            </a:r>
            <a:endParaRPr lang="en-US" altLang="ko-KR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func_call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callback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매개변수로 함수를 전달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89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30668"/>
            <a:ext cx="8894995" cy="5604267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지역변수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지정된 영역에서만 사용할 수 있는 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전역 변수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함수 문장 블록 밖에서 만들어진 변수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함수 문장 블록 안에서 </a:t>
            </a:r>
            <a:r>
              <a:rPr lang="en-US" altLang="ko-KR" dirty="0" err="1" smtClean="0">
                <a:latin typeface="+mn-ea"/>
              </a:rPr>
              <a:t>var</a:t>
            </a:r>
            <a:r>
              <a:rPr lang="ko-KR" altLang="en-US" dirty="0" smtClean="0">
                <a:latin typeface="+mn-ea"/>
              </a:rPr>
              <a:t>을 사용하지 않고 선언된 변수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클로저란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함수가 종료된 후에도 해당 지역변수를 사용할 수 있도록 남겨두는 현상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리턴 된 함수  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9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클로저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9830" y="916646"/>
            <a:ext cx="7024255" cy="563231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  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클로저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사용 예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test(name)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output =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`Hello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 !!! 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(output);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test1 = test(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"Web"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test2 = test(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"JavaScript"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test(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"Web"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test(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"JavaScript"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test1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();  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test2();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326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114190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자바스크립트에서 자체 제공하는 기본 내장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기본 내장 함수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92439"/>
              </p:ext>
            </p:extLst>
          </p:nvPr>
        </p:nvGraphicFramePr>
        <p:xfrm>
          <a:off x="545430" y="2111435"/>
          <a:ext cx="7802824" cy="33472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05380">
                  <a:extLst>
                    <a:ext uri="{9D8B030D-6E8A-4147-A177-3AD203B41FA5}">
                      <a16:colId xmlns:a16="http://schemas.microsoft.com/office/drawing/2014/main" val="725821830"/>
                    </a:ext>
                  </a:extLst>
                </a:gridCol>
                <a:gridCol w="5497444">
                  <a:extLst>
                    <a:ext uri="{9D8B030D-6E8A-4147-A177-3AD203B41FA5}">
                      <a16:colId xmlns:a16="http://schemas.microsoft.com/office/drawing/2014/main" val="1650253798"/>
                    </a:ext>
                  </a:extLst>
                </a:gridCol>
              </a:tblGrid>
              <a:tr h="486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함수 이름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06233"/>
                  </a:ext>
                </a:extLst>
              </a:tr>
              <a:tr h="486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(string)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을 자바 스크립트 코드로 실행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896341"/>
                  </a:ext>
                </a:extLst>
              </a:tr>
              <a:tr h="486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isFinite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(number)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가 무한한 값인지 확인</a:t>
                      </a:r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무한 값이면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유한 값이면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57763"/>
                  </a:ext>
                </a:extLst>
              </a:tr>
              <a:tr h="486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isNaN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(number)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ber</a:t>
                      </a: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 값이 유효한지 확인</a:t>
                      </a:r>
                      <a:endParaRPr lang="en-US" altLang="ko-KR" sz="20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유효하면 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2000" baseline="0" dirty="0" smtClean="0">
                          <a:latin typeface="+mn-ea"/>
                          <a:ea typeface="+mn-ea"/>
                        </a:rPr>
                        <a:t>그렇지 않으면 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916324"/>
                  </a:ext>
                </a:extLst>
              </a:tr>
              <a:tr h="486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parseInt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(string)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을 정수로 변환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04083"/>
                  </a:ext>
                </a:extLst>
              </a:tr>
              <a:tr h="486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parseFloat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(string)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을 실수로 변환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5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0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내장 </a:t>
            </a:r>
            <a:r>
              <a:rPr lang="ko-KR" altLang="en-US" dirty="0" smtClean="0">
                <a:latin typeface="+mn-ea"/>
                <a:ea typeface="+mn-ea"/>
              </a:rPr>
              <a:t>함수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en-US" altLang="ko-KR" cap="none" dirty="0" smtClean="0">
                <a:latin typeface="+mn-ea"/>
                <a:ea typeface="+mn-ea"/>
              </a:rPr>
              <a:t>eval() </a:t>
            </a:r>
            <a:r>
              <a:rPr lang="ko-KR" altLang="en-US" cap="none" dirty="0" smtClean="0">
                <a:latin typeface="+mn-ea"/>
                <a:ea typeface="+mn-ea"/>
              </a:rPr>
              <a:t>함수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8913" y="1006223"/>
            <a:ext cx="8810519" cy="5016758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meta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charset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="utf-8"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/&gt;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내장함수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eval()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사용 예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test1 =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'50+20*30'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test2 =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 number=10;'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test2 += </a:t>
            </a:r>
            <a:r>
              <a:rPr lang="en-US" altLang="ko-KR" sz="2000" dirty="0" smtClean="0">
                <a:solidFill>
                  <a:srgbClr val="A31515"/>
                </a:solidFill>
                <a:latin typeface="+mn-ea"/>
              </a:rPr>
              <a:t>“ </a:t>
            </a:r>
            <a:r>
              <a:rPr lang="en-US" altLang="ko-KR" sz="2000" dirty="0" err="1" smtClean="0">
                <a:solidFill>
                  <a:srgbClr val="A31515"/>
                </a:solidFill>
                <a:latin typeface="+mn-ea"/>
              </a:rPr>
              <a:t>var</a:t>
            </a:r>
            <a:r>
              <a:rPr lang="en-US" altLang="ko-KR" sz="2000" dirty="0" smtClean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str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 = '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javaScaript</a:t>
            </a:r>
            <a:r>
              <a:rPr lang="en-US" altLang="ko-KR" sz="2000" dirty="0" smtClean="0">
                <a:solidFill>
                  <a:srgbClr val="A31515"/>
                </a:solidFill>
                <a:latin typeface="+mn-ea"/>
              </a:rPr>
              <a:t>'; "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test2 +=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'alert(number);'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alert(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test1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eval(test1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 smtClean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문자열을 자바 스크립트 코드로 실행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eval(test2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문자열을 자바 스크립트 코드로 실행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alert(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380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8095625" cy="6932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내장 </a:t>
            </a:r>
            <a:r>
              <a:rPr lang="ko-KR" altLang="en-US" dirty="0" smtClean="0">
                <a:latin typeface="+mn-ea"/>
                <a:ea typeface="+mn-ea"/>
              </a:rPr>
              <a:t>함수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en-US" altLang="ko-KR" cap="none" dirty="0" smtClean="0">
                <a:latin typeface="+mn-ea"/>
                <a:ea typeface="+mn-ea"/>
              </a:rPr>
              <a:t>isFinite() </a:t>
            </a:r>
            <a:r>
              <a:rPr lang="ko-KR" altLang="en-US" cap="none" dirty="0" smtClean="0">
                <a:latin typeface="+mn-ea"/>
                <a:ea typeface="+mn-ea"/>
              </a:rPr>
              <a:t>와 </a:t>
            </a:r>
            <a:r>
              <a:rPr lang="en-US" altLang="ko-KR" cap="none" dirty="0" err="1" smtClean="0">
                <a:latin typeface="+mn-ea"/>
                <a:ea typeface="+mn-ea"/>
              </a:rPr>
              <a:t>isNan</a:t>
            </a:r>
            <a:r>
              <a:rPr lang="en-US" altLang="ko-KR" cap="none" dirty="0" smtClean="0">
                <a:latin typeface="+mn-ea"/>
                <a:ea typeface="+mn-ea"/>
              </a:rPr>
              <a:t>() 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45659"/>
            <a:ext cx="8894995" cy="104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>
                <a:latin typeface="+mn-ea"/>
              </a:rPr>
              <a:t>자바스크립트는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으로 숫자를 나누면 </a:t>
            </a:r>
            <a:r>
              <a:rPr lang="en-US" altLang="ko-KR" sz="2200" dirty="0">
                <a:latin typeface="+mn-ea"/>
              </a:rPr>
              <a:t>infinity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+mn-ea"/>
              </a:rPr>
              <a:t>NaN</a:t>
            </a:r>
            <a:r>
              <a:rPr lang="en-US" altLang="ko-KR" sz="2200" dirty="0">
                <a:latin typeface="+mn-ea"/>
              </a:rPr>
              <a:t>(Not a Number</a:t>
            </a:r>
            <a:r>
              <a:rPr lang="en-US" altLang="ko-KR" sz="2200" dirty="0" smtClean="0">
                <a:latin typeface="+mn-ea"/>
              </a:rPr>
              <a:t>) : </a:t>
            </a:r>
            <a:r>
              <a:rPr lang="ko-KR" altLang="en-US" sz="2200" dirty="0" err="1" smtClean="0">
                <a:latin typeface="+mn-ea"/>
              </a:rPr>
              <a:t>유효하지않은</a:t>
            </a:r>
            <a:r>
              <a:rPr lang="ko-KR" altLang="en-US" sz="2200" dirty="0" smtClean="0">
                <a:latin typeface="+mn-ea"/>
              </a:rPr>
              <a:t> 숫자</a:t>
            </a:r>
            <a:endParaRPr lang="en-US" altLang="ko-KR" sz="2200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sz="22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sz="22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313" y="1788057"/>
            <a:ext cx="7107381" cy="4801314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   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내장함수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isFinite()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isNan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사용 예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num1 = 10 /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num2 = 10 *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num3 = 10 % 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`num1 =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num1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 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`num2 =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num2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`num3 =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num3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 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`isFinite(num1)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isFinite(num1)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isNaN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(num2)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isNaN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(num2)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`isFinite(num3)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isFinite(num3)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isNaN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(num3)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isNaN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(num3)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06" y="1788057"/>
            <a:ext cx="1985884" cy="2283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809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7438920" cy="6932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  <a:ea typeface="+mn-ea"/>
              </a:rPr>
              <a:t>내장함수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en-US" altLang="ko-KR" cap="none" dirty="0" smtClean="0">
                <a:latin typeface="+mn-ea"/>
                <a:ea typeface="+mn-ea"/>
              </a:rPr>
              <a:t>parseInt(), </a:t>
            </a:r>
            <a:r>
              <a:rPr lang="en-US" altLang="ko-KR" cap="none" dirty="0" err="1" smtClean="0">
                <a:latin typeface="+mn-ea"/>
                <a:ea typeface="+mn-ea"/>
              </a:rPr>
              <a:t>parseFloat</a:t>
            </a:r>
            <a:r>
              <a:rPr lang="en-US" altLang="ko-KR" cap="none" dirty="0" smtClean="0">
                <a:latin typeface="+mn-ea"/>
                <a:ea typeface="+mn-ea"/>
              </a:rPr>
              <a:t>()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73003"/>
            <a:ext cx="8894995" cy="668079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Number() </a:t>
            </a:r>
            <a:r>
              <a:rPr lang="ko-KR" altLang="en-US" dirty="0" smtClean="0">
                <a:latin typeface="+mn-ea"/>
              </a:rPr>
              <a:t>함수는 숫자로 바꿀 수 없으면 무조건 </a:t>
            </a:r>
            <a:r>
              <a:rPr lang="en-US" altLang="ko-KR" dirty="0" smtClean="0">
                <a:latin typeface="+mn-ea"/>
              </a:rPr>
              <a:t>Nan </a:t>
            </a:r>
            <a:r>
              <a:rPr lang="ko-KR" altLang="en-US" dirty="0" smtClean="0">
                <a:latin typeface="+mn-ea"/>
              </a:rPr>
              <a:t>반환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2762" y="1637606"/>
            <a:ext cx="8370917" cy="409342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내장함수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parseInt()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2000" dirty="0" err="1" smtClean="0">
                <a:solidFill>
                  <a:srgbClr val="000000"/>
                </a:solidFill>
                <a:latin typeface="+mn-ea"/>
              </a:rPr>
              <a:t>parseFloat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사용 예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won =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'1000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dollar = 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'1.5$'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`Number(won) =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Number(won)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 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`parseInt(won)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parseInt(won)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parseFloat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(dollar) :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parseFloat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(dollar)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94" y="2610196"/>
            <a:ext cx="1979637" cy="12244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43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latin typeface="+mn-ea"/>
              </a:rPr>
              <a:t>내장함수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cap="none" dirty="0">
                <a:latin typeface="+mn-ea"/>
              </a:rPr>
              <a:t>parseInt(), </a:t>
            </a:r>
            <a:r>
              <a:rPr lang="en-US" altLang="ko-KR" cap="none" dirty="0" err="1">
                <a:latin typeface="+mn-ea"/>
              </a:rPr>
              <a:t>parseFloat</a:t>
            </a:r>
            <a:r>
              <a:rPr lang="en-US" altLang="ko-KR" cap="none" dirty="0">
                <a:latin typeface="+mn-ea"/>
              </a:rPr>
              <a:t>()</a:t>
            </a:r>
            <a:endParaRPr lang="ko-KR" altLang="en-US" dirty="0" smtClean="0"/>
          </a:p>
        </p:txBody>
      </p:sp>
      <p:sp>
        <p:nvSpPr>
          <p:cNvPr id="48130" name="내용 개체 틀 1"/>
          <p:cNvSpPr>
            <a:spLocks noGrp="1"/>
          </p:cNvSpPr>
          <p:nvPr>
            <p:ph idx="1"/>
          </p:nvPr>
        </p:nvSpPr>
        <p:spPr>
          <a:xfrm>
            <a:off x="100724" y="919651"/>
            <a:ext cx="8976774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parseInt() </a:t>
            </a:r>
            <a:r>
              <a:rPr lang="ko-KR" altLang="en-US" dirty="0" smtClean="0">
                <a:latin typeface="+mn-ea"/>
              </a:rPr>
              <a:t>함수와 </a:t>
            </a:r>
            <a:r>
              <a:rPr lang="en-US" altLang="ko-KR" dirty="0" err="1" smtClean="0">
                <a:latin typeface="+mn-ea"/>
              </a:rPr>
              <a:t>parseFloat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 사용시 주의점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으로 시작하거나 </a:t>
            </a:r>
            <a:r>
              <a:rPr lang="en-US" altLang="ko-KR" dirty="0" smtClean="0">
                <a:latin typeface="+mn-ea"/>
              </a:rPr>
              <a:t>0x</a:t>
            </a:r>
            <a:r>
              <a:rPr lang="ko-KR" altLang="en-US" dirty="0" smtClean="0">
                <a:latin typeface="+mn-ea"/>
              </a:rPr>
              <a:t>로 시작하면 </a:t>
            </a:r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진수</a:t>
            </a:r>
            <a:r>
              <a:rPr lang="en-US" altLang="ko-KR" dirty="0" smtClean="0">
                <a:latin typeface="+mn-ea"/>
              </a:rPr>
              <a:t>, 16</a:t>
            </a:r>
            <a:r>
              <a:rPr lang="ko-KR" altLang="en-US" dirty="0" smtClean="0">
                <a:latin typeface="+mn-ea"/>
              </a:rPr>
              <a:t>진수로 생각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진수로 변환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parseInt() </a:t>
            </a:r>
            <a:r>
              <a:rPr lang="ko-KR" altLang="en-US" dirty="0" smtClean="0">
                <a:latin typeface="+mn-ea"/>
              </a:rPr>
              <a:t>함수의 두 번째 매개 변수에 진법 입력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앞의 수를 해당 진법의 수로 인식하고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진수로 출력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 smtClean="0">
                <a:latin typeface="+mn-ea"/>
              </a:rPr>
              <a:t>parseFloat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중간에 </a:t>
            </a:r>
            <a:r>
              <a:rPr lang="en-US" altLang="ko-KR" dirty="0" smtClean="0">
                <a:latin typeface="+mn-ea"/>
              </a:rPr>
              <a:t>e</a:t>
            </a:r>
            <a:r>
              <a:rPr lang="ko-KR" altLang="en-US" dirty="0" smtClean="0">
                <a:latin typeface="+mn-ea"/>
              </a:rPr>
              <a:t>가 들어가면 제곱으로 인식</a:t>
            </a:r>
            <a:endParaRPr lang="en-US" altLang="ko-KR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err="1" smtClean="0">
                <a:latin typeface="+mn-ea"/>
              </a:rPr>
              <a:t>parseFloat</a:t>
            </a:r>
            <a:r>
              <a:rPr lang="en-US" altLang="ko-KR" dirty="0" smtClean="0">
                <a:latin typeface="+mn-ea"/>
              </a:rPr>
              <a:t>('52.273e5') ⇨ 5227300</a:t>
            </a:r>
            <a:endParaRPr lang="ko-KR" altLang="en-US" dirty="0" smtClean="0">
              <a:latin typeface="+mn-ea"/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33"/>
          <a:stretch/>
        </p:blipFill>
        <p:spPr bwMode="auto">
          <a:xfrm>
            <a:off x="967048" y="3373840"/>
            <a:ext cx="3073163" cy="121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2"/>
          <a:stretch/>
        </p:blipFill>
        <p:spPr bwMode="auto">
          <a:xfrm>
            <a:off x="4627419" y="3429000"/>
            <a:ext cx="2548775" cy="110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1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1. </a:t>
            </a:r>
            <a:r>
              <a:rPr lang="ko-KR" altLang="en-US" sz="3200" dirty="0" smtClean="0">
                <a:latin typeface="+mn-ea"/>
                <a:ea typeface="+mn-ea"/>
              </a:rPr>
              <a:t>함수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47541"/>
            <a:ext cx="8877021" cy="57444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정의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특정 작업을 수행하기 위해 독립적으로 만들어진 호출 가능한 루틴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함수 선언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함수가 어떤 명령을 처리해야 하는지 미리 알려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주는것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함수 실행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선언한 함수를 가져와 사용하는 것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–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함수 호출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변수 유효 범위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전역 변수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함수 외부에서 선언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지역 변수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지정된 영역에서만 사용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함수 표현식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기명함수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(Named function expression)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무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명함수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(Unnamed function expression) -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익명함수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51575" lvl="2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9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선언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53150"/>
            <a:ext cx="8894995" cy="626516"/>
          </a:xfrm>
        </p:spPr>
        <p:txBody>
          <a:bodyPr/>
          <a:lstStyle/>
          <a:p>
            <a:r>
              <a:rPr lang="ko-KR" altLang="en-US" dirty="0" smtClean="0"/>
              <a:t>이름을 붙여 함수 선언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8887" y="1479666"/>
            <a:ext cx="7406794" cy="47089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title&gt;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&lt;/title&gt;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함수 선언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b="1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addNumber</a:t>
            </a:r>
            <a:r>
              <a:rPr lang="en-US" altLang="ko-K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20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대신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let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addNumber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b="1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addNumber</a:t>
            </a:r>
            <a:r>
              <a:rPr lang="en-US" altLang="ko-K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함수 실행 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– </a:t>
            </a:r>
            <a:r>
              <a:rPr lang="ko-KR" altLang="en-US" sz="2000" dirty="0" err="1">
                <a:solidFill>
                  <a:srgbClr val="008000"/>
                </a:solidFill>
                <a:latin typeface="+mn-ea"/>
              </a:rPr>
              <a:t>함수명으로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 호출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3258" y="995258"/>
            <a:ext cx="357286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브라우저는 자바스크립트 소스를 해석 할 때 함수 선언 부분을 가장 먼저 해석 따라서 선언한 위치와 상관없이 함수 실행가능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71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 방법 </a:t>
            </a:r>
            <a:r>
              <a:rPr lang="en-US" altLang="ko-KR" dirty="0"/>
              <a:t>– </a:t>
            </a:r>
            <a:r>
              <a:rPr lang="ko-KR" altLang="en-US" dirty="0" smtClean="0"/>
              <a:t>익명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76265"/>
            <a:ext cx="8894995" cy="10624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>
                <a:latin typeface="+mn-ea"/>
              </a:rPr>
              <a:t>이름을 붙이지 않고 함수 </a:t>
            </a:r>
            <a:r>
              <a:rPr lang="ko-KR" altLang="en-US" dirty="0" smtClean="0">
                <a:latin typeface="+mn-ea"/>
              </a:rPr>
              <a:t>선언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>
                <a:latin typeface="+mn-ea"/>
              </a:rPr>
              <a:t>함수 자체가 식이므로 변수에 할당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660" y="1721024"/>
            <a:ext cx="7660674" cy="470898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title&gt;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&lt;/title&gt;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b="1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addNumber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(){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익명 함수 </a:t>
            </a:r>
            <a:r>
              <a:rPr lang="ko-KR" altLang="en-US" sz="2000" dirty="0" smtClean="0">
                <a:solidFill>
                  <a:srgbClr val="008000"/>
                </a:solidFill>
                <a:latin typeface="+mn-ea"/>
              </a:rPr>
              <a:t>선언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20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000" dirty="0" err="1">
                <a:solidFill>
                  <a:srgbClr val="A31515"/>
                </a:solidFill>
                <a:latin typeface="+mn-ea"/>
              </a:rPr>
              <a:t>익명함수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addNumber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b="1" dirty="0" err="1" smtClean="0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addNumber</a:t>
            </a:r>
            <a:r>
              <a:rPr lang="en-US" altLang="ko-KR" sz="2000" b="1" dirty="0" smtClean="0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 err="1">
                <a:solidFill>
                  <a:srgbClr val="008000"/>
                </a:solidFill>
                <a:latin typeface="+mn-ea"/>
              </a:rPr>
              <a:t>함수명이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 아닌 </a:t>
            </a:r>
            <a:r>
              <a:rPr lang="ko-KR" altLang="en-US" sz="2000" dirty="0" err="1">
                <a:solidFill>
                  <a:srgbClr val="008000"/>
                </a:solidFill>
                <a:latin typeface="+mn-ea"/>
              </a:rPr>
              <a:t>변수명으로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 호출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addNumber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변수에 저장된 내용 출력</a:t>
            </a:r>
            <a:endParaRPr lang="en-US" altLang="ko-KR" sz="2000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62" y="1585428"/>
            <a:ext cx="3126316" cy="8604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62" y="3735062"/>
            <a:ext cx="3178986" cy="12846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39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선언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화살표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1515977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익명 함수 예제를 화살표 표기법으로 바꾸기</a:t>
            </a:r>
            <a:endParaRPr lang="en-US" altLang="ko-KR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‘하나의 표현식을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함수’를</a:t>
            </a:r>
            <a:r>
              <a:rPr lang="ko-KR" altLang="en-US" dirty="0"/>
              <a:t> 만들 때는 중괄호 생략 가능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191" y="2169376"/>
            <a:ext cx="6508513" cy="40934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smtClean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rgbClr val="008000"/>
                </a:solidFill>
                <a:latin typeface="+mn-ea"/>
              </a:rPr>
              <a:t>화살표 표기법 함수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 </a:t>
            </a:r>
            <a:r>
              <a:rPr lang="ko-KR" altLang="en-US" sz="2000" dirty="0" smtClean="0">
                <a:solidFill>
                  <a:srgbClr val="008000"/>
                </a:solidFill>
                <a:latin typeface="+mn-ea"/>
              </a:rPr>
              <a:t>선언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, ECMAScript6</a:t>
            </a:r>
            <a:endParaRPr lang="ko-KR" altLang="en-US" sz="2000" dirty="0">
              <a:solidFill>
                <a:srgbClr val="008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addNumber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)</a:t>
            </a:r>
            <a:r>
              <a:rPr lang="en-US" altLang="ko-K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=&gt;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20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2000" dirty="0" err="1">
                <a:solidFill>
                  <a:srgbClr val="A31515"/>
                </a:solidFill>
                <a:latin typeface="+mn-ea"/>
              </a:rPr>
              <a:t>기명함수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addNumber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() :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&gt;</a:t>
            </a: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b="1" dirty="0" err="1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addNumber</a:t>
            </a:r>
            <a:r>
              <a:rPr lang="en-US" altLang="ko-KR" sz="2000" b="1" dirty="0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 err="1">
                <a:solidFill>
                  <a:srgbClr val="008000"/>
                </a:solidFill>
                <a:latin typeface="+mn-ea"/>
              </a:rPr>
              <a:t>함수명이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 아닌 </a:t>
            </a:r>
            <a:r>
              <a:rPr lang="ko-KR" altLang="en-US" sz="2000" dirty="0" err="1">
                <a:solidFill>
                  <a:srgbClr val="008000"/>
                </a:solidFill>
                <a:latin typeface="+mn-ea"/>
              </a:rPr>
              <a:t>변수명으로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 호출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addNumber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20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변수에 저장된 내용 출력</a:t>
            </a:r>
            <a:endParaRPr lang="en-US" altLang="ko-KR" sz="2000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&lt;/body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70" y="1958787"/>
            <a:ext cx="3308557" cy="12836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06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선언 방법 </a:t>
            </a:r>
            <a:r>
              <a:rPr lang="en-US" altLang="ko-KR" dirty="0"/>
              <a:t>– </a:t>
            </a:r>
            <a:r>
              <a:rPr lang="ko-KR" altLang="en-US" dirty="0" smtClean="0"/>
              <a:t>즉시 실행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69529"/>
            <a:ext cx="8894995" cy="717956"/>
          </a:xfrm>
        </p:spPr>
        <p:txBody>
          <a:bodyPr/>
          <a:lstStyle/>
          <a:p>
            <a:r>
              <a:rPr lang="ko-KR" altLang="en-US" smtClean="0"/>
              <a:t>함수를 선언함과 동시에 실행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" y="1614527"/>
            <a:ext cx="7440498" cy="246221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function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(){</a:t>
            </a:r>
          </a:p>
          <a:p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           </a:t>
            </a:r>
            <a:r>
              <a:rPr lang="en-US" altLang="ko-KR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sz="2200" b="1" dirty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en-US" altLang="ko-KR" sz="2200" b="1" dirty="0">
                <a:solidFill>
                  <a:srgbClr val="0988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200" b="1" dirty="0">
                <a:solidFill>
                  <a:srgbClr val="0988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           </a:t>
            </a:r>
            <a:r>
              <a:rPr lang="en-US" altLang="ko-KR" sz="2200" b="1" dirty="0">
                <a:solidFill>
                  <a:srgbClr val="795E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alert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2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`</a:t>
            </a:r>
            <a:r>
              <a:rPr lang="ko-KR" altLang="en-US" sz="22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즉시 실행 함수 </a:t>
            </a:r>
            <a:r>
              <a:rPr lang="en-US" altLang="ko-KR" sz="2200" b="1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addNumber</a:t>
            </a:r>
            <a:r>
              <a:rPr lang="en-US" altLang="ko-KR" sz="22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 : </a:t>
            </a:r>
            <a:r>
              <a:rPr lang="en-US" altLang="ko-K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${</a:t>
            </a:r>
            <a:r>
              <a:rPr lang="en-US" altLang="ko-KR" sz="2200" b="1" dirty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</a:t>
            </a:r>
            <a:r>
              <a:rPr lang="en-US" altLang="ko-K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  <a:r>
              <a:rPr lang="en-US" altLang="ko-KR" sz="2200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`</a:t>
            </a:r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r>
              <a:rPr lang="en-US" altLang="ko-K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       </a:t>
            </a:r>
            <a:r>
              <a:rPr lang="en-US" altLang="ko-K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})(); </a:t>
            </a:r>
            <a:endParaRPr lang="en-US" altLang="ko-KR" sz="2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2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2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200" dirty="0">
                <a:solidFill>
                  <a:srgbClr val="A31515"/>
                </a:solidFill>
                <a:latin typeface="+mn-ea"/>
              </a:rPr>
              <a:t>즉시 실행 함수 종료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2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2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2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2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03" y="4229186"/>
            <a:ext cx="3993532" cy="10494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2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매개변수와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있는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19652"/>
            <a:ext cx="8894995" cy="542295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title&gt;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매개변수와 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반환값이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있는 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 sz="18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title&gt;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smtClean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8000"/>
                </a:solidFill>
                <a:latin typeface="+mn-ea"/>
              </a:rPr>
              <a:t>선언적 함수 </a:t>
            </a:r>
            <a:r>
              <a:rPr lang="en-US" altLang="ko-KR" sz="1800" dirty="0" smtClean="0">
                <a:solidFill>
                  <a:srgbClr val="008000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rgbClr val="008000"/>
                </a:solidFill>
                <a:latin typeface="+mn-ea"/>
              </a:rPr>
              <a:t>매개변수를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 두 개 이상 나열할 경우 반드시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로 분리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addNumber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){ 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 </a:t>
            </a:r>
            <a:endParaRPr lang="en-US" altLang="ko-KR" sz="18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      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sz="1800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매개변수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a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와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b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를 연산한 결과값을 반환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parseInt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정수를 입력하세요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:'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parseInt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정수를 입력하세요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:'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result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addNumber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d2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함수 실행 후 </a:t>
            </a:r>
            <a:r>
              <a:rPr lang="ko-KR" altLang="en-US" sz="1800" dirty="0" err="1">
                <a:solidFill>
                  <a:srgbClr val="008000"/>
                </a:solidFill>
                <a:latin typeface="+mn-ea"/>
              </a:rPr>
              <a:t>반환값을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 </a:t>
            </a:r>
            <a:r>
              <a:rPr lang="en-US" altLang="ko-KR" sz="1800" dirty="0">
                <a:solidFill>
                  <a:srgbClr val="008000"/>
                </a:solidFill>
                <a:latin typeface="+mn-ea"/>
              </a:rPr>
              <a:t>result</a:t>
            </a:r>
            <a:r>
              <a:rPr lang="ko-KR" altLang="en-US" sz="1800" dirty="0">
                <a:solidFill>
                  <a:srgbClr val="008000"/>
                </a:solidFill>
                <a:latin typeface="+mn-ea"/>
              </a:rPr>
              <a:t>에 저장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변수에 저장된 값 출력 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: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>
                <a:solidFill>
                  <a:srgbClr val="001080"/>
                </a:solidFill>
                <a:latin typeface="+mn-ea"/>
              </a:rPr>
              <a:t>result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8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`</a:t>
            </a:r>
            <a:r>
              <a:rPr lang="ko-KR" altLang="en-US" sz="1800" dirty="0" err="1">
                <a:solidFill>
                  <a:srgbClr val="A31515"/>
                </a:solidFill>
                <a:latin typeface="+mn-ea"/>
              </a:rPr>
              <a:t>반환받은</a:t>
            </a:r>
            <a:r>
              <a:rPr lang="ko-KR" altLang="en-US" sz="1800" dirty="0">
                <a:solidFill>
                  <a:srgbClr val="A31515"/>
                </a:solidFill>
                <a:latin typeface="+mn-ea"/>
              </a:rPr>
              <a:t> 결과를 바로 출력 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:  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800" dirty="0" err="1">
                <a:solidFill>
                  <a:srgbClr val="795E26"/>
                </a:solidFill>
                <a:latin typeface="+mn-ea"/>
              </a:rPr>
              <a:t>addNumber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23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800" dirty="0">
                <a:solidFill>
                  <a:srgbClr val="09885A"/>
                </a:solidFill>
                <a:latin typeface="+mn-ea"/>
              </a:rPr>
              <a:t>40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18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5392" y="1537854"/>
            <a:ext cx="749808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var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addNumber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){  </a:t>
            </a:r>
            <a:r>
              <a:rPr lang="en-US" altLang="ko-KR" sz="2000" dirty="0" smtClean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+mn-ea"/>
              </a:rPr>
              <a:t>익명 </a:t>
            </a:r>
            <a:r>
              <a:rPr lang="ko-KR" altLang="en-US" sz="2000" dirty="0" smtClean="0">
                <a:solidFill>
                  <a:srgbClr val="008000"/>
                </a:solidFill>
                <a:latin typeface="+mn-ea"/>
              </a:rPr>
              <a:t>함수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 </a:t>
            </a:r>
            <a:endParaRPr lang="ko-KR" altLang="en-US" sz="20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ko-KR" altLang="en-US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392" y="1568632"/>
            <a:ext cx="749808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sz="2400" dirty="0" smtClean="0">
                <a:solidFill>
                  <a:srgbClr val="800000"/>
                </a:solidFill>
                <a:latin typeface="+mn-ea"/>
              </a:rPr>
              <a:t>&gt;</a:t>
            </a:r>
          </a:p>
          <a:p>
            <a:r>
              <a:rPr lang="en-US" altLang="ko-KR" sz="2400" dirty="0" smtClean="0">
                <a:solidFill>
                  <a:srgbClr val="008000"/>
                </a:solidFill>
                <a:latin typeface="+mn-ea"/>
              </a:rPr>
              <a:t>       //</a:t>
            </a:r>
            <a:r>
              <a:rPr lang="ko-KR" altLang="en-US" sz="2400" dirty="0">
                <a:solidFill>
                  <a:srgbClr val="008000"/>
                </a:solidFill>
                <a:latin typeface="+mn-ea"/>
              </a:rPr>
              <a:t>화살표 </a:t>
            </a:r>
            <a:r>
              <a:rPr lang="ko-KR" altLang="en-US" sz="2400" dirty="0" smtClean="0">
                <a:solidFill>
                  <a:srgbClr val="008000"/>
                </a:solidFill>
                <a:latin typeface="+mn-ea"/>
              </a:rPr>
              <a:t>함수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400" dirty="0" err="1" smtClean="0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400" dirty="0" err="1">
                <a:solidFill>
                  <a:srgbClr val="795E26"/>
                </a:solidFill>
                <a:latin typeface="+mn-ea"/>
              </a:rPr>
              <a:t>addNumber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 = (</a:t>
            </a:r>
            <a:r>
              <a:rPr lang="en-US" altLang="ko-KR" sz="2400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2400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 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=&gt;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  </a:t>
            </a:r>
            <a:r>
              <a:rPr lang="en-US" altLang="ko-KR" sz="2400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400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; 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4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2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8112251" cy="6932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매개변수 정의 방법 개선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en-US" altLang="ko-KR" cap="none" dirty="0">
                <a:latin typeface="+mn-ea"/>
                <a:ea typeface="+mn-ea"/>
              </a:rPr>
              <a:t>ECMAScript</a:t>
            </a:r>
            <a:r>
              <a:rPr lang="en-US" altLang="ko-KR" dirty="0">
                <a:latin typeface="+mn-ea"/>
                <a:ea typeface="+mn-ea"/>
              </a:rPr>
              <a:t>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03027"/>
            <a:ext cx="8894995" cy="551701"/>
          </a:xfrm>
        </p:spPr>
        <p:txBody>
          <a:bodyPr/>
          <a:lstStyle/>
          <a:p>
            <a:r>
              <a:rPr lang="ko-KR" altLang="en-US" smtClean="0"/>
              <a:t>함수 매개변수 기본 값 지정하기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794" y="1454729"/>
            <a:ext cx="8561639" cy="42473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&lt;title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매개변수와 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반환값이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 있는 함수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&lt;/title&gt;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&lt;/head&gt;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&lt;body&gt;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(30) :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(30, 20) :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(30, 20, 10) :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defaultPara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&lt;/body&gt;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71" y="1258793"/>
            <a:ext cx="2861656" cy="1009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27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724" y="83216"/>
            <a:ext cx="8112251" cy="6932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매개변수 정의 방법 개선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en-US" altLang="ko-KR" cap="none" dirty="0">
                <a:latin typeface="+mn-ea"/>
                <a:ea typeface="+mn-ea"/>
              </a:rPr>
              <a:t>ECMAScript</a:t>
            </a:r>
            <a:r>
              <a:rPr lang="en-US" altLang="ko-KR" dirty="0">
                <a:latin typeface="+mn-ea"/>
                <a:ea typeface="+mn-ea"/>
              </a:rPr>
              <a:t>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03027"/>
            <a:ext cx="8894995" cy="551701"/>
          </a:xfrm>
        </p:spPr>
        <p:txBody>
          <a:bodyPr/>
          <a:lstStyle/>
          <a:p>
            <a:r>
              <a:rPr lang="ko-KR" altLang="en-US" dirty="0" smtClean="0"/>
              <a:t>가변 매개변수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_4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8211" y="1454729"/>
            <a:ext cx="5192262" cy="3477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hap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(...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max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&lt;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length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max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&lt;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]){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   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max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value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max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17" y="4467825"/>
            <a:ext cx="4276725" cy="1543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47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1738</TotalTime>
  <Words>1134</Words>
  <Application>Microsoft Office PowerPoint</Application>
  <PresentationFormat>화면 슬라이드 쇼(4:3)</PresentationFormat>
  <Paragraphs>332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문체부 제목 돋음체</vt:lpstr>
      <vt:lpstr>Arial</vt:lpstr>
      <vt:lpstr>Gill Sans MT</vt:lpstr>
      <vt:lpstr>Wingdings</vt:lpstr>
      <vt:lpstr>Gallery</vt:lpstr>
      <vt:lpstr>Chapt4. 함수</vt:lpstr>
      <vt:lpstr>1. 함수</vt:lpstr>
      <vt:lpstr>함수 선언 방법 – 선언적 함수</vt:lpstr>
      <vt:lpstr>함수 선언 방법 – 익명 함수</vt:lpstr>
      <vt:lpstr>함수 선언 방법 – 화살표 표기법</vt:lpstr>
      <vt:lpstr>함수 선언 방법 – 즉시 실행 함수</vt:lpstr>
      <vt:lpstr>매개변수와 반환값이 있는 함수</vt:lpstr>
      <vt:lpstr>매개변수 정의 방법 개선 - ECMAScript6</vt:lpstr>
      <vt:lpstr>매개변수 정의 방법 개선 - ECMAScript6</vt:lpstr>
      <vt:lpstr>&lt;a&gt; 태그를 이용한 함수 호출 방법</vt:lpstr>
      <vt:lpstr>이벤트 핸들러를 이용한 함수 호출 방법</vt:lpstr>
      <vt:lpstr>콜백 함수</vt:lpstr>
      <vt:lpstr>클로저</vt:lpstr>
      <vt:lpstr>클로저</vt:lpstr>
      <vt:lpstr>내장 함수</vt:lpstr>
      <vt:lpstr>내장 함수 – eval() 함수</vt:lpstr>
      <vt:lpstr>내장 함수 – isFinite() 와 isNan() </vt:lpstr>
      <vt:lpstr>내장함수 – parseInt(), parseFloat()</vt:lpstr>
      <vt:lpstr>내장함수 – parseInt(), parseFloat()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354</cp:revision>
  <dcterms:created xsi:type="dcterms:W3CDTF">2019-08-19T07:59:21Z</dcterms:created>
  <dcterms:modified xsi:type="dcterms:W3CDTF">2019-10-18T07:40:19Z</dcterms:modified>
</cp:coreProperties>
</file>