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87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9988-5937-4C92-A2FE-C7AAAE1E0AD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D73D-282F-4C1C-845C-ED81A4FA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815" y="85395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5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815" y="361188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46815" y="3531204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_5</a:t>
            </a:r>
            <a:r>
              <a:rPr lang="ko-KR" altLang="en-US"/>
              <a:t>장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_5</a:t>
            </a:r>
            <a:r>
              <a:rPr lang="ko-KR" altLang="en-US"/>
              <a:t>장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75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0" y="139498"/>
            <a:ext cx="9603275" cy="583795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0" y="869576"/>
            <a:ext cx="11869975" cy="5620871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5286" y="6642846"/>
            <a:ext cx="811019" cy="197224"/>
          </a:xfrm>
        </p:spPr>
        <p:txBody>
          <a:bodyPr anchor="ctr"/>
          <a:lstStyle>
            <a:lvl1pPr>
              <a:defRPr sz="900"/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77205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바닥글 개체 틀 6"/>
          <p:cNvSpPr>
            <a:spLocks noGrp="1"/>
          </p:cNvSpPr>
          <p:nvPr>
            <p:ph type="ftr" sz="quarter" idx="13"/>
          </p:nvPr>
        </p:nvSpPr>
        <p:spPr>
          <a:xfrm>
            <a:off x="44117" y="6645149"/>
            <a:ext cx="4114800" cy="192493"/>
          </a:xfrm>
        </p:spPr>
        <p:txBody>
          <a:bodyPr/>
          <a:lstStyle>
            <a:lvl1pPr algn="l">
              <a:defRPr sz="9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88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_5</a:t>
            </a:r>
            <a:r>
              <a:rPr lang="ko-KR" altLang="en-US"/>
              <a:t>장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_5</a:t>
            </a:r>
            <a:r>
              <a:rPr lang="ko-KR" altLang="en-US"/>
              <a:t>장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9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_5</a:t>
            </a:r>
            <a:r>
              <a:rPr lang="ko-KR" altLang="en-US"/>
              <a:t>장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_5</a:t>
            </a:r>
            <a:r>
              <a:rPr lang="ko-KR" altLang="en-US"/>
              <a:t>장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_5</a:t>
            </a:r>
            <a:r>
              <a:rPr lang="ko-KR" altLang="en-US"/>
              <a:t>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8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_5</a:t>
            </a:r>
            <a:r>
              <a:rPr lang="ko-KR" altLang="en-US"/>
              <a:t>장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_5</a:t>
            </a:r>
            <a:r>
              <a:rPr lang="ko-KR" altLang="en-US"/>
              <a:t>장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1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61045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363071" y="62398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1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74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0256" y="1484077"/>
            <a:ext cx="7295542" cy="190607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C</a:t>
            </a:r>
            <a:r>
              <a:rPr lang="en-US" altLang="ko-KR" cap="none" dirty="0">
                <a:latin typeface="+mn-ea"/>
                <a:ea typeface="+mn-ea"/>
              </a:rPr>
              <a:t>hapt6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내장 객체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178" y="3578638"/>
            <a:ext cx="5618515" cy="977621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창의코딩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웹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자바 스크립트</a:t>
            </a:r>
          </a:p>
        </p:txBody>
      </p:sp>
    </p:spTree>
    <p:extLst>
      <p:ext uri="{BB962C8B-B14F-4D97-AF65-F5344CB8AC3E}">
        <p14:creationId xmlns:p14="http://schemas.microsoft.com/office/powerpoint/2010/main" val="2331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– </a:t>
            </a:r>
            <a:r>
              <a:rPr lang="en-US" altLang="ko-KR" cap="none" dirty="0">
                <a:latin typeface="+mn-ea"/>
                <a:ea typeface="+mn-ea"/>
              </a:rPr>
              <a:t>Array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781" y="723293"/>
            <a:ext cx="8508210" cy="57606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dim1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267F99"/>
                </a:solidFill>
                <a:latin typeface="+mn-ea"/>
              </a:rPr>
              <a:t>Array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"java"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"C#"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"C++"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"Python"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dim2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267F99"/>
                </a:solidFill>
                <a:latin typeface="+mn-ea"/>
              </a:rPr>
              <a:t>Array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34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12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56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44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16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85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39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76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dim3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267F99"/>
                </a:solidFill>
                <a:latin typeface="+mn-ea"/>
              </a:rPr>
              <a:t>Array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A31515"/>
                </a:solidFill>
                <a:latin typeface="+mn-ea"/>
              </a:rPr>
              <a:t>월요일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A31515"/>
                </a:solidFill>
                <a:latin typeface="+mn-ea"/>
              </a:rPr>
              <a:t>화요일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A31515"/>
                </a:solidFill>
                <a:latin typeface="+mn-ea"/>
              </a:rPr>
              <a:t>수요일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dim4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267F99"/>
                </a:solidFill>
                <a:latin typeface="+mn-ea"/>
              </a:rPr>
              <a:t>Array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A31515"/>
                </a:solidFill>
                <a:latin typeface="+mn-ea"/>
              </a:rPr>
              <a:t>목요일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A31515"/>
                </a:solidFill>
                <a:latin typeface="+mn-ea"/>
              </a:rPr>
              <a:t>금요일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A31515"/>
                </a:solidFill>
                <a:latin typeface="+mn-ea"/>
              </a:rPr>
              <a:t>토요일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A31515"/>
                </a:solidFill>
                <a:latin typeface="+mn-ea"/>
              </a:rPr>
              <a:t>일요일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dim_con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dim3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concat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dim4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4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+mn-ea"/>
              </a:rPr>
              <a:t>두 개의 배열을 결합한 결과 반환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`1.</a:t>
            </a:r>
            <a:r>
              <a:rPr lang="ko-KR" altLang="en-US" sz="1400" dirty="0">
                <a:solidFill>
                  <a:srgbClr val="A31515"/>
                </a:solidFill>
                <a:latin typeface="+mn-ea"/>
              </a:rPr>
              <a:t>두 개의 배열을 결합하여 반환한 배열 길이 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: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dim_con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length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`2. </a:t>
            </a:r>
            <a:r>
              <a:rPr lang="ko-KR" altLang="en-US" sz="1400" dirty="0">
                <a:solidFill>
                  <a:srgbClr val="A31515"/>
                </a:solidFill>
                <a:latin typeface="+mn-ea"/>
              </a:rPr>
              <a:t>두 개의 배열 결합 결과 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: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dim_con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+mn-ea"/>
              </a:rPr>
              <a:t>배열 마지막 원소 반환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`3.dim2.pop() :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dim2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pop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     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dim2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push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  </a:t>
            </a:r>
            <a:r>
              <a:rPr lang="en-US" altLang="ko-KR" sz="14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+mn-ea"/>
              </a:rPr>
              <a:t>배열 마지막에 원소 추가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`4.dim2.push(100) :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dim2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dim1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shift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(); </a:t>
            </a:r>
            <a:r>
              <a:rPr lang="en-US" altLang="ko-KR" sz="14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+mn-ea"/>
              </a:rPr>
              <a:t>배열의 첫 원소 제거한 후 반환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`5.dim1.shift() :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dim1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dim1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unshift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'node.js'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'Spring'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4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+mn-ea"/>
              </a:rPr>
              <a:t>배열 첫 원소에 새로운 원소 추가하여 반환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`6.dim1.unshift('node.js', 'Spring') :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dim1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dim_sort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dim2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sort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right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){ </a:t>
            </a:r>
            <a:r>
              <a:rPr lang="en-US" altLang="ko-KR" sz="1400" dirty="0">
                <a:solidFill>
                  <a:srgbClr val="AF00DB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right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;}); </a:t>
            </a:r>
            <a:r>
              <a:rPr lang="en-US" altLang="ko-KR" sz="14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+mn-ea"/>
              </a:rPr>
              <a:t>오름 </a:t>
            </a:r>
            <a:r>
              <a:rPr lang="ko-KR" altLang="en-US" sz="1400" dirty="0" err="1">
                <a:solidFill>
                  <a:srgbClr val="008000"/>
                </a:solidFill>
                <a:latin typeface="+mn-ea"/>
              </a:rPr>
              <a:t>차순으로</a:t>
            </a:r>
            <a:r>
              <a:rPr lang="ko-KR" altLang="en-US" sz="1400" dirty="0">
                <a:solidFill>
                  <a:srgbClr val="008000"/>
                </a:solidFill>
                <a:latin typeface="+mn-ea"/>
              </a:rPr>
              <a:t> 정렬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`7.dim_sort() :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dim_sort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dim_slice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400" dirty="0">
                <a:solidFill>
                  <a:srgbClr val="001080"/>
                </a:solidFill>
                <a:latin typeface="+mn-ea"/>
              </a:rPr>
              <a:t>dim1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795E26"/>
                </a:solidFill>
                <a:latin typeface="+mn-ea"/>
              </a:rPr>
              <a:t>slice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+mn-ea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4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+mn-ea"/>
              </a:rPr>
              <a:t>부분 배열 반환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`8.dim_slice() : 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400" dirty="0" err="1">
                <a:solidFill>
                  <a:srgbClr val="001080"/>
                </a:solidFill>
                <a:latin typeface="+mn-ea"/>
              </a:rPr>
              <a:t>dim_slice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latin typeface="+mn-ea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4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64" y="492010"/>
            <a:ext cx="4434134" cy="161942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254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– </a:t>
            </a:r>
            <a:r>
              <a:rPr lang="en-US" altLang="ko-KR" cap="none" dirty="0">
                <a:latin typeface="+mn-ea"/>
              </a:rPr>
              <a:t>Math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`1. 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Math.abs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(-7) :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267F99"/>
                </a:solidFill>
                <a:latin typeface="+mn-ea"/>
              </a:rPr>
              <a:t>Math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abs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(-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`2. 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Math.pow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(2, 5) :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267F99"/>
                </a:solidFill>
                <a:latin typeface="+mn-ea"/>
              </a:rPr>
              <a:t>Math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pow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`3. 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Math.sqrt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(100) :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</a:t>
            </a:r>
            <a:r>
              <a:rPr lang="en-US" altLang="ko-KR" sz="2000" dirty="0" err="1">
                <a:solidFill>
                  <a:srgbClr val="267F99"/>
                </a:solidFill>
                <a:latin typeface="+mn-ea"/>
              </a:rPr>
              <a:t>Math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sqrt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100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`4. 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Math.floor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(66.76) :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267F99"/>
                </a:solidFill>
                <a:latin typeface="+mn-ea"/>
              </a:rPr>
              <a:t>Math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floor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66.76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소수점 이하 모든 수 제거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        //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소수점 이하의 수가 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5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이면 반올림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`5. 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Math.round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(15.7) :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267F99"/>
                </a:solidFill>
                <a:latin typeface="+mn-ea"/>
              </a:rPr>
              <a:t>Math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round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15.7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  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`6. 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Math.round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(15.2) :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267F99"/>
                </a:solidFill>
                <a:latin typeface="+mn-ea"/>
              </a:rPr>
              <a:t>Math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round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15.2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486" y="1001943"/>
            <a:ext cx="2490008" cy="20872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20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– </a:t>
            </a:r>
            <a:r>
              <a:rPr lang="en-US" altLang="ko-KR" cap="none" dirty="0">
                <a:latin typeface="+mn-ea"/>
              </a:rPr>
              <a:t>Date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01331" y="871483"/>
            <a:ext cx="12013409" cy="5620871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//Date 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객체 생성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, 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</a:rPr>
              <a:t>생성자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 함수에 매개변수를 지정하지 않으면 현재의 시각으로 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</a:rPr>
              <a:t>초가화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 되어 날짜 객체 생성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267F99"/>
                </a:solidFill>
                <a:latin typeface="+mn-ea"/>
              </a:rPr>
              <a:t>Date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();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`1. 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date.getFullYear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getFullYear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//4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자리 연도 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`2. 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date.getMonth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getMonth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()+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//0~11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까지 월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`3. 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date.getDay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getDay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//0~6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까지 요일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`4. 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date.getHours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getHours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 0~23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까지 시간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`5. 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date.getMinutes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getMinutes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 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//0~59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까지의 분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`6. 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date.getSeconds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getSeconds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//0~59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까지의 초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`7. 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date.getDate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getDate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//1~31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까지 날짜</a:t>
            </a:r>
            <a:endParaRPr lang="en-US" altLang="ko-KR" sz="1800" dirty="0">
              <a:solidFill>
                <a:srgbClr val="008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        //Date(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</a:rPr>
              <a:t>yyyy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, mm, 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</a:rPr>
              <a:t>dd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) , 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사용자가 지정한 연도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, 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월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, 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일로 날짜 객체 생성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date_2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267F99"/>
                </a:solidFill>
                <a:latin typeface="+mn-ea"/>
              </a:rPr>
              <a:t>Date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getFullYear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(),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getMonth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(),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date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getDate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());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`8. date_2.getDate()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date_2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getFullYear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//1~31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까지 날짜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8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035" y="1710430"/>
            <a:ext cx="2325705" cy="227136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66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응용 </a:t>
            </a:r>
            <a:r>
              <a:rPr lang="en-US" altLang="ko-KR" dirty="0"/>
              <a:t>- </a:t>
            </a:r>
            <a:r>
              <a:rPr lang="en-US" altLang="ko-KR" cap="none" dirty="0">
                <a:latin typeface="+mn-ea"/>
                <a:ea typeface="+mn-ea"/>
              </a:rPr>
              <a:t>with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8590" y="869576"/>
            <a:ext cx="11869975" cy="1225231"/>
          </a:xfrm>
        </p:spPr>
        <p:txBody>
          <a:bodyPr/>
          <a:lstStyle/>
          <a:p>
            <a:r>
              <a:rPr lang="ko-KR" altLang="en-US" dirty="0"/>
              <a:t>형식  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with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 {  </a:t>
            </a:r>
            <a:r>
              <a:rPr lang="ko-KR" altLang="en-US" dirty="0" err="1"/>
              <a:t>객체명과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없는 </a:t>
            </a:r>
            <a:r>
              <a:rPr lang="ko-KR" altLang="en-US" dirty="0" err="1"/>
              <a:t>속성명</a:t>
            </a:r>
            <a:r>
              <a:rPr lang="en-US" altLang="ko-KR" dirty="0"/>
              <a:t>;     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1744" y="2157963"/>
            <a:ext cx="10623665" cy="26776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let dim2=new Array(34, 12, 56, 44, 16, 85, 39,76);</a:t>
            </a:r>
          </a:p>
          <a:p>
            <a:r>
              <a:rPr lang="en-US" altLang="ko-KR" sz="24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with(dim2</a:t>
            </a:r>
            <a:r>
              <a:rPr lang="en-US" altLang="ko-KR" sz="2400" dirty="0">
                <a:latin typeface="+mn-ea"/>
              </a:rPr>
              <a:t>){</a:t>
            </a:r>
          </a:p>
          <a:p>
            <a:r>
              <a:rPr lang="en-US" altLang="ko-KR" sz="2400" dirty="0">
                <a:latin typeface="+mn-ea"/>
              </a:rPr>
              <a:t>            </a:t>
            </a:r>
            <a:r>
              <a:rPr lang="en-US" altLang="ko-KR" sz="2400" dirty="0" err="1">
                <a:latin typeface="+mn-ea"/>
              </a:rPr>
              <a:t>document.write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dirty="0" err="1">
                <a:latin typeface="+mn-ea"/>
              </a:rPr>
              <a:t>toString</a:t>
            </a:r>
            <a:r>
              <a:rPr lang="en-US" altLang="ko-KR" sz="2400" dirty="0">
                <a:latin typeface="+mn-ea"/>
              </a:rPr>
              <a:t>(), '&lt;</a:t>
            </a:r>
            <a:r>
              <a:rPr lang="en-US" altLang="ko-KR" sz="2400" dirty="0" err="1">
                <a:latin typeface="+mn-ea"/>
              </a:rPr>
              <a:t>br</a:t>
            </a:r>
            <a:r>
              <a:rPr lang="en-US" altLang="ko-KR" sz="2400" dirty="0">
                <a:latin typeface="+mn-ea"/>
              </a:rPr>
              <a:t>&gt;');</a:t>
            </a:r>
          </a:p>
          <a:p>
            <a:r>
              <a:rPr lang="en-US" altLang="ko-KR" sz="2400" dirty="0">
                <a:latin typeface="+mn-ea"/>
              </a:rPr>
              <a:t>            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pop();  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400" dirty="0" err="1">
                <a:solidFill>
                  <a:srgbClr val="00B050"/>
                </a:solidFill>
                <a:latin typeface="+mn-ea"/>
              </a:rPr>
              <a:t>객체명과</a:t>
            </a:r>
            <a:r>
              <a:rPr lang="ko-KR" altLang="en-US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. </a:t>
            </a:r>
            <a:r>
              <a:rPr lang="ko-KR" altLang="en-US" sz="2400" dirty="0">
                <a:solidFill>
                  <a:srgbClr val="00B050"/>
                </a:solidFill>
                <a:latin typeface="+mn-ea"/>
              </a:rPr>
              <a:t>을 사용하지 않고 속성이나 </a:t>
            </a:r>
            <a:r>
              <a:rPr lang="ko-KR" altLang="en-US" sz="2400" dirty="0" err="1">
                <a:solidFill>
                  <a:srgbClr val="00B050"/>
                </a:solidFill>
                <a:latin typeface="+mn-ea"/>
              </a:rPr>
              <a:t>메소드</a:t>
            </a:r>
            <a:r>
              <a:rPr lang="ko-KR" altLang="en-US" sz="2400" dirty="0">
                <a:solidFill>
                  <a:srgbClr val="00B050"/>
                </a:solidFill>
                <a:latin typeface="+mn-ea"/>
              </a:rPr>
              <a:t> 접근 가능</a:t>
            </a:r>
            <a:endParaRPr lang="en-US" altLang="ko-KR" sz="24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            push(48);</a:t>
            </a:r>
          </a:p>
          <a:p>
            <a:r>
              <a:rPr lang="en-US" altLang="ko-KR" sz="2400" dirty="0">
                <a:latin typeface="+mn-ea"/>
              </a:rPr>
              <a:t>            </a:t>
            </a:r>
            <a:r>
              <a:rPr lang="en-US" altLang="ko-KR" sz="2400" dirty="0" err="1">
                <a:latin typeface="+mn-ea"/>
              </a:rPr>
              <a:t>document.write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dirty="0" err="1">
                <a:latin typeface="+mn-ea"/>
              </a:rPr>
              <a:t>toString</a:t>
            </a:r>
            <a:r>
              <a:rPr lang="en-US" altLang="ko-KR" sz="2400" dirty="0">
                <a:latin typeface="+mn-ea"/>
              </a:rPr>
              <a:t>(), '&lt;</a:t>
            </a:r>
            <a:r>
              <a:rPr lang="en-US" altLang="ko-KR" sz="2400" dirty="0" err="1">
                <a:latin typeface="+mn-ea"/>
              </a:rPr>
              <a:t>br</a:t>
            </a:r>
            <a:r>
              <a:rPr lang="en-US" altLang="ko-KR" sz="2400" dirty="0">
                <a:latin typeface="+mn-ea"/>
              </a:rPr>
              <a:t>&gt;');</a:t>
            </a:r>
          </a:p>
          <a:p>
            <a:r>
              <a:rPr lang="en-US" altLang="ko-KR" sz="2400" dirty="0">
                <a:latin typeface="+mn-ea"/>
              </a:rPr>
              <a:t> }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290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자바 스크립트 객체 종류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71483"/>
            <a:ext cx="11977715" cy="5620871"/>
          </a:xfrm>
        </p:spPr>
        <p:txBody>
          <a:bodyPr>
            <a:noAutofit/>
          </a:bodyPr>
          <a:lstStyle/>
          <a:p>
            <a:pPr marL="180075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내장 객체</a:t>
            </a:r>
            <a:endParaRPr lang="en-US" altLang="ko-KR" dirty="0"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이미 만들어져 자바 스크립트에 내장되어 있는 객체</a:t>
            </a:r>
            <a:endParaRPr lang="en-US" altLang="ko-KR" dirty="0"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종류 </a:t>
            </a:r>
            <a:r>
              <a:rPr lang="en-US" altLang="ko-KR" dirty="0">
                <a:latin typeface="+mn-ea"/>
              </a:rPr>
              <a:t>: Number, String, Array, Date, Math </a:t>
            </a:r>
            <a:r>
              <a:rPr lang="ko-KR" altLang="en-US" dirty="0">
                <a:latin typeface="+mn-ea"/>
              </a:rPr>
              <a:t>등</a:t>
            </a:r>
            <a:endParaRPr lang="en-US" altLang="ko-KR" dirty="0">
              <a:latin typeface="+mn-ea"/>
            </a:endParaRPr>
          </a:p>
          <a:p>
            <a:pPr marL="180075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문서 객체 모델</a:t>
            </a:r>
            <a:r>
              <a:rPr lang="en-US" altLang="ko-KR" dirty="0">
                <a:latin typeface="+mn-ea"/>
              </a:rPr>
              <a:t>(DOM)</a:t>
            </a:r>
          </a:p>
          <a:p>
            <a:pPr marL="637275" lvl="1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객체를 사용해 웹 문서를 관리하는 방식</a:t>
            </a:r>
            <a:endParaRPr lang="en-US" altLang="ko-KR" dirty="0"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웹 문서와 웹 문서 안에 포함된 이미지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링크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텍스트 필드 등 별도의 객체로 미리 만들어 놓음</a:t>
            </a:r>
            <a:endParaRPr lang="en-US" altLang="ko-KR" dirty="0"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종류 </a:t>
            </a:r>
            <a:r>
              <a:rPr lang="en-US" altLang="ko-KR" dirty="0">
                <a:latin typeface="+mn-ea"/>
              </a:rPr>
              <a:t>: Document, Image </a:t>
            </a:r>
            <a:r>
              <a:rPr lang="ko-KR" altLang="en-US" dirty="0">
                <a:latin typeface="+mn-ea"/>
              </a:rPr>
              <a:t>등</a:t>
            </a:r>
            <a:endParaRPr lang="en-US" altLang="ko-KR" dirty="0">
              <a:latin typeface="+mn-ea"/>
            </a:endParaRPr>
          </a:p>
          <a:p>
            <a:pPr marL="180075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브라우저 객체 모델</a:t>
            </a:r>
            <a:r>
              <a:rPr lang="en-US" altLang="ko-KR" dirty="0">
                <a:latin typeface="+mn-ea"/>
              </a:rPr>
              <a:t>(BOM)</a:t>
            </a:r>
          </a:p>
          <a:p>
            <a:pPr marL="637275" lvl="1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웹 브라우저의 주소 표시줄이나 창 크기 등 웹 브라우저 정보를 객체로 다루는 것</a:t>
            </a:r>
            <a:endParaRPr lang="en-US" altLang="ko-KR" dirty="0"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종류 </a:t>
            </a:r>
            <a:r>
              <a:rPr lang="en-US" altLang="ko-KR" dirty="0">
                <a:latin typeface="+mn-ea"/>
              </a:rPr>
              <a:t>:  Location, Navigator, History, Screen </a:t>
            </a:r>
            <a:r>
              <a:rPr lang="ko-KR" altLang="en-US" dirty="0">
                <a:latin typeface="+mn-ea"/>
              </a:rPr>
              <a:t>등</a:t>
            </a:r>
            <a:endParaRPr lang="en-US" altLang="ko-KR" dirty="0">
              <a:latin typeface="+mn-ea"/>
            </a:endParaRPr>
          </a:p>
          <a:p>
            <a:pPr marL="180075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사용자 정의 객체</a:t>
            </a:r>
            <a:endParaRPr lang="en-US" altLang="ko-KR" dirty="0"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사용자가 필요할 때마다 정의해서 사용하는 객체</a:t>
            </a:r>
            <a:endParaRPr lang="en-US" altLang="ko-KR" dirty="0"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94375" lvl="1" indent="0">
              <a:lnSpc>
                <a:spcPct val="100000"/>
              </a:lnSpc>
              <a:buNone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94375" lvl="1" indent="0">
              <a:lnSpc>
                <a:spcPct val="100000"/>
              </a:lnSpc>
              <a:buNone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999426" y="944673"/>
            <a:ext cx="4038959" cy="4849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7275" lvl="1" indent="-342900">
              <a:lnSpc>
                <a:spcPct val="10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97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- </a:t>
            </a:r>
            <a:r>
              <a:rPr lang="en-US" altLang="ko-KR" cap="none" dirty="0">
                <a:latin typeface="+mn-ea"/>
                <a:ea typeface="+mn-ea"/>
              </a:rPr>
              <a:t>Number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기본적인 </a:t>
            </a:r>
            <a:r>
              <a:rPr lang="ko-KR" altLang="en-US" sz="2200" dirty="0" err="1"/>
              <a:t>수치값에</a:t>
            </a:r>
            <a:r>
              <a:rPr lang="ko-KR" altLang="en-US" sz="2200" dirty="0"/>
              <a:t> 대한 객체로 숫자를 표현할 때 사용</a:t>
            </a:r>
            <a:endParaRPr lang="en-US" altLang="ko-KR" sz="2200" dirty="0"/>
          </a:p>
          <a:p>
            <a:r>
              <a:rPr lang="ko-KR" altLang="en-US" sz="2200" dirty="0"/>
              <a:t>속성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 err="1"/>
              <a:t>메소드</a:t>
            </a:r>
            <a:endParaRPr lang="en-US" altLang="ko-KR" sz="2200" dirty="0"/>
          </a:p>
          <a:p>
            <a:endParaRPr lang="ko-KR" altLang="en-US" sz="2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r="20558"/>
          <a:stretch/>
        </p:blipFill>
        <p:spPr bwMode="auto">
          <a:xfrm>
            <a:off x="591453" y="1870364"/>
            <a:ext cx="5077086" cy="167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27152" y="3998420"/>
            <a:ext cx="8450841" cy="1724152"/>
            <a:chOff x="427152" y="3998420"/>
            <a:chExt cx="9147552" cy="1864513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26"/>
            <a:stretch/>
          </p:blipFill>
          <p:spPr bwMode="auto">
            <a:xfrm>
              <a:off x="427152" y="3998420"/>
              <a:ext cx="9147552" cy="1670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69005" y="5493601"/>
              <a:ext cx="461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n-ea"/>
                </a:rPr>
                <a:t>toString</a:t>
              </a:r>
              <a:r>
                <a:rPr lang="en-US" altLang="ko-KR" dirty="0">
                  <a:latin typeface="+mn-ea"/>
                </a:rPr>
                <a:t>()               </a:t>
              </a:r>
              <a:r>
                <a:rPr lang="ko-KR" altLang="en-US" dirty="0">
                  <a:latin typeface="+mn-ea"/>
                </a:rPr>
                <a:t>숫자를 문자열로 반환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2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- </a:t>
            </a:r>
            <a:r>
              <a:rPr lang="en-US" altLang="ko-KR" cap="none" dirty="0">
                <a:latin typeface="+mn-ea"/>
                <a:ea typeface="+mn-ea"/>
              </a:rPr>
              <a:t>Number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6711" y="861450"/>
            <a:ext cx="11108575" cy="561301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2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2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num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200" dirty="0">
                <a:solidFill>
                  <a:srgbClr val="09885A"/>
                </a:solidFill>
                <a:latin typeface="+mn-ea"/>
              </a:rPr>
              <a:t>34.5432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num_obj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200" dirty="0">
                <a:solidFill>
                  <a:srgbClr val="267F99"/>
                </a:solidFill>
                <a:latin typeface="+mn-ea"/>
              </a:rPr>
              <a:t>Number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09885A"/>
                </a:solidFill>
                <a:latin typeface="+mn-ea"/>
              </a:rPr>
              <a:t>30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sz="2200" dirty="0">
                <a:solidFill>
                  <a:srgbClr val="A31515"/>
                </a:solidFill>
                <a:latin typeface="+mn-ea"/>
              </a:rPr>
              <a:t>가장 큰 수 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: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200" dirty="0" err="1">
                <a:solidFill>
                  <a:srgbClr val="267F99"/>
                </a:solidFill>
                <a:latin typeface="+mn-ea"/>
              </a:rPr>
              <a:t>Number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.MAX_VALUE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2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sz="2200" dirty="0">
                <a:solidFill>
                  <a:srgbClr val="A31515"/>
                </a:solidFill>
                <a:latin typeface="+mn-ea"/>
              </a:rPr>
              <a:t>가장 작은 수 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: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200" dirty="0" err="1">
                <a:solidFill>
                  <a:srgbClr val="267F99"/>
                </a:solidFill>
                <a:latin typeface="+mn-ea"/>
              </a:rPr>
              <a:t>Number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.MIN_VALUE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2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sz="2200" dirty="0">
                <a:solidFill>
                  <a:srgbClr val="A31515"/>
                </a:solidFill>
                <a:latin typeface="+mn-ea"/>
              </a:rPr>
              <a:t>문자열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num_obj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2200" dirty="0">
                <a:solidFill>
                  <a:srgbClr val="A31515"/>
                </a:solidFill>
                <a:latin typeface="+mn-ea"/>
              </a:rPr>
              <a:t>이진수 반환 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: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num_obj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+mn-ea"/>
              </a:rPr>
              <a:t>toString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09885A"/>
                </a:solidFill>
                <a:latin typeface="+mn-ea"/>
              </a:rPr>
              <a:t>2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2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sz="2200" dirty="0">
                <a:solidFill>
                  <a:srgbClr val="A31515"/>
                </a:solidFill>
                <a:latin typeface="+mn-ea"/>
              </a:rPr>
              <a:t>고정 소수점 반환 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: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num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+mn-ea"/>
              </a:rPr>
              <a:t>toFixed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09885A"/>
                </a:solidFill>
                <a:latin typeface="+mn-ea"/>
              </a:rPr>
              <a:t>2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2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sz="2200" dirty="0">
                <a:solidFill>
                  <a:srgbClr val="A31515"/>
                </a:solidFill>
                <a:latin typeface="+mn-ea"/>
              </a:rPr>
              <a:t>지수 반환 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: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num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+mn-ea"/>
              </a:rPr>
              <a:t>toExponential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09885A"/>
                </a:solidFill>
                <a:latin typeface="+mn-ea"/>
              </a:rPr>
              <a:t>3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22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2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2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sz="22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368" y="1085981"/>
            <a:ext cx="3658351" cy="1756971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38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– </a:t>
            </a:r>
            <a:r>
              <a:rPr lang="en-US" altLang="ko-KR" cap="none" dirty="0">
                <a:latin typeface="+mn-ea"/>
              </a:rPr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속성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length : </a:t>
            </a:r>
            <a:r>
              <a:rPr lang="ko-KR" altLang="en-US" dirty="0">
                <a:latin typeface="+mn-ea"/>
              </a:rPr>
              <a:t>문자열의 길이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err="1">
                <a:latin typeface="+mn-ea"/>
              </a:rPr>
              <a:t>메소드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3"/>
          <a:stretch/>
        </p:blipFill>
        <p:spPr bwMode="auto">
          <a:xfrm>
            <a:off x="671944" y="2269373"/>
            <a:ext cx="6969765" cy="428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0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– </a:t>
            </a:r>
            <a:r>
              <a:rPr lang="en-US" altLang="ko-KR" cap="none" dirty="0">
                <a:latin typeface="+mn-ea"/>
              </a:rPr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89" y="1359183"/>
            <a:ext cx="11367789" cy="5199559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'JavaScript 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입문을 환영합니다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   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jQureyMobile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입문    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`exam_str2.trim():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trim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`exam_str1.charAt(12)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charAt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12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`exam_str1.charCodeAt(6)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charCodeAt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6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`exam_str1.concat('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내장 객체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', '</a:t>
            </a:r>
            <a:r>
              <a:rPr lang="ko-KR" altLang="en-US" sz="1600" dirty="0" err="1">
                <a:solidFill>
                  <a:srgbClr val="A31515"/>
                </a:solidFill>
                <a:latin typeface="+mn-ea"/>
              </a:rPr>
              <a:t>문서객체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') :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795E26"/>
                </a:solidFill>
                <a:latin typeface="+mn-ea"/>
              </a:rPr>
              <a:t>concat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내장 객체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+mn-ea"/>
              </a:rPr>
              <a:t>문서객체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`exam_str1.indexOf('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입문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', 3)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indexOf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입문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`'script'.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toUpperCase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'script'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toUpperCase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`'JAVA'.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toLowerCase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'JAVA'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toLowerCase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`exam_str1.slice(5, 10)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slice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`exam_str1.split(' ', 2)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split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 '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`exam_str1.split(' ')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split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 '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`exam_str1.substr(3, 5)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substr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`exam_str1.substring(3, 5) :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exam_str1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substring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05" y="151986"/>
            <a:ext cx="5674881" cy="21238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11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– </a:t>
            </a:r>
            <a:r>
              <a:rPr lang="en-US" altLang="ko-KR" cap="none" dirty="0">
                <a:latin typeface="+mn-ea"/>
                <a:ea typeface="+mn-ea"/>
              </a:rPr>
              <a:t>Array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함수를 사용하여 배열 객체 생성</a:t>
            </a:r>
            <a:endParaRPr lang="en-US" altLang="ko-KR" dirty="0"/>
          </a:p>
          <a:p>
            <a:r>
              <a:rPr lang="ko-KR" altLang="en-US" dirty="0" err="1"/>
              <a:t>생성자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9"/>
          <a:stretch/>
        </p:blipFill>
        <p:spPr bwMode="auto">
          <a:xfrm>
            <a:off x="667788" y="1953492"/>
            <a:ext cx="7303737" cy="128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4"/>
          <a:stretch/>
        </p:blipFill>
        <p:spPr bwMode="auto">
          <a:xfrm>
            <a:off x="821573" y="4325879"/>
            <a:ext cx="7742447" cy="77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50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– </a:t>
            </a:r>
            <a:r>
              <a:rPr lang="en-US" altLang="ko-KR" cap="none" dirty="0">
                <a:latin typeface="+mn-ea"/>
                <a:ea typeface="+mn-ea"/>
              </a:rPr>
              <a:t>Array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223" y="873785"/>
            <a:ext cx="9405985" cy="5620871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267F99"/>
                </a:solidFill>
                <a:latin typeface="+mn-ea"/>
              </a:rPr>
              <a:t>Array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(); 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빈 배열 생성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dim2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267F99"/>
                </a:solidFill>
                <a:latin typeface="+mn-ea"/>
              </a:rPr>
              <a:t>Array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 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크기가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5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인 빈 배열 생성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dim3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267F99"/>
                </a:solidFill>
                <a:latin typeface="+mn-ea"/>
              </a:rPr>
              <a:t>Array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월요일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화요일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금요일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토요일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 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초기값을 지정한 배열 생성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dim2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dim2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 =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*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배열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dim2 :'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of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dim2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"&amp;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nbsp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;&amp;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nbsp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;"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배열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dim3 :'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of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dim3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"&amp;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nbsp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;&amp;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nbsp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;"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400"/>
              </a:spcBef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05" y="2316393"/>
            <a:ext cx="4313770" cy="1158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716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객체 </a:t>
            </a:r>
            <a:r>
              <a:rPr lang="en-US" altLang="ko-KR" dirty="0"/>
              <a:t>– </a:t>
            </a:r>
            <a:r>
              <a:rPr lang="en-US" altLang="ko-KR" cap="none" dirty="0">
                <a:latin typeface="+mn-ea"/>
                <a:ea typeface="+mn-ea"/>
              </a:rPr>
              <a:t>Array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/>
              <a:t>창의코딩웹</a:t>
            </a:r>
            <a:r>
              <a:rPr lang="en-US" altLang="ko-KR"/>
              <a:t>_6</a:t>
            </a:r>
            <a:r>
              <a:rPr lang="ko-KR" altLang="en-US"/>
              <a:t>장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50239"/>
              </p:ext>
            </p:extLst>
          </p:nvPr>
        </p:nvGraphicFramePr>
        <p:xfrm>
          <a:off x="664705" y="1534920"/>
          <a:ext cx="10897744" cy="443810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87422">
                  <a:extLst>
                    <a:ext uri="{9D8B030D-6E8A-4147-A177-3AD203B41FA5}">
                      <a16:colId xmlns:a16="http://schemas.microsoft.com/office/drawing/2014/main" val="2971910481"/>
                    </a:ext>
                  </a:extLst>
                </a:gridCol>
                <a:gridCol w="9310322">
                  <a:extLst>
                    <a:ext uri="{9D8B030D-6E8A-4147-A177-3AD203B41FA5}">
                      <a16:colId xmlns:a16="http://schemas.microsoft.com/office/drawing/2014/main" val="2420158369"/>
                    </a:ext>
                  </a:extLst>
                </a:gridCol>
              </a:tblGrid>
              <a:tr h="375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 이름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002214"/>
                  </a:ext>
                </a:extLst>
              </a:tr>
              <a:tr h="268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shift() 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배열의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첫 원소를 제거하여 반환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571817"/>
                  </a:ext>
                </a:extLst>
              </a:tr>
              <a:tr h="268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+mn-ea"/>
                          <a:ea typeface="+mn-ea"/>
                        </a:rPr>
                        <a:t>unshift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() 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배열의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첫 원소에 새로운 원소를 추가하여 반환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52721"/>
                  </a:ext>
                </a:extLst>
              </a:tr>
              <a:tr h="4757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+mn-ea"/>
                          <a:ea typeface="+mn-ea"/>
                        </a:rPr>
                        <a:t>concat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매개변수로 입력한 배열의 요소를 모두 결합하여 배열을 </a:t>
                      </a:r>
                      <a:r>
                        <a:rPr lang="ko-KR" altLang="en-US" sz="2000" dirty="0" err="1">
                          <a:latin typeface="+mn-ea"/>
                          <a:ea typeface="+mn-ea"/>
                        </a:rPr>
                        <a:t>새롭게생성하여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 반환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300412"/>
                  </a:ext>
                </a:extLst>
              </a:tr>
              <a:tr h="268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join()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배열의 모든 원소를 문자열로 반환하고 이어 붙여서 반환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6266"/>
                  </a:ext>
                </a:extLst>
              </a:tr>
              <a:tr h="268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pop()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배열의 마지막 원소를 제거하여 반환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907250"/>
                  </a:ext>
                </a:extLst>
              </a:tr>
              <a:tr h="268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push()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배열의 마지막 부분에 새로운 원소를 추가하여 반환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35722"/>
                  </a:ext>
                </a:extLst>
              </a:tr>
              <a:tr h="268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reverse()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배열 원소 순서를 반대로 정렬하여 반환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941230"/>
                  </a:ext>
                </a:extLst>
              </a:tr>
              <a:tr h="268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slice()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지정한 배열의 일부분 혹은 부분 배열 반환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423086"/>
                  </a:ext>
                </a:extLst>
              </a:tr>
              <a:tr h="268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sort()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배열 원소를 정렬하여 </a:t>
                      </a:r>
                      <a:r>
                        <a:rPr lang="ko-KR" altLang="en-US" sz="2000" dirty="0" err="1">
                          <a:latin typeface="+mn-ea"/>
                          <a:ea typeface="+mn-ea"/>
                        </a:rPr>
                        <a:t>반화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302284"/>
                  </a:ext>
                </a:extLst>
              </a:tr>
              <a:tr h="375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splice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배열 원소의 지정한 부분을 삭제하고 새로운 원소 추가하여 반환</a:t>
                      </a:r>
                    </a:p>
                  </a:txBody>
                  <a:tcPr>
                    <a:lnL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91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377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2026</TotalTime>
  <Words>363</Words>
  <Application>Microsoft Office PowerPoint</Application>
  <PresentationFormat>와이드스크린</PresentationFormat>
  <Paragraphs>191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Gill Sans MT</vt:lpstr>
      <vt:lpstr>Wingdings</vt:lpstr>
      <vt:lpstr>Gallery</vt:lpstr>
      <vt:lpstr>Chapt6. 내장 객체 </vt:lpstr>
      <vt:lpstr>자바 스크립트 객체 종류</vt:lpstr>
      <vt:lpstr>내장 객체 - Number</vt:lpstr>
      <vt:lpstr>내장 객체 - Number</vt:lpstr>
      <vt:lpstr>내장 객체 – String</vt:lpstr>
      <vt:lpstr>내장 객체 – String</vt:lpstr>
      <vt:lpstr>내장 객체 – Array</vt:lpstr>
      <vt:lpstr>내장 객체 – Array</vt:lpstr>
      <vt:lpstr>내장 객체 – Array</vt:lpstr>
      <vt:lpstr>내장 객체 – Array</vt:lpstr>
      <vt:lpstr>내장 객체 – Math</vt:lpstr>
      <vt:lpstr>내장 객체 – Date</vt:lpstr>
      <vt:lpstr>객체 응용 - with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Chapt1. 자바스트립트 소개</dc:title>
  <dc:creator>hallym</dc:creator>
  <cp:lastModifiedBy>111 Yukari</cp:lastModifiedBy>
  <cp:revision>412</cp:revision>
  <dcterms:created xsi:type="dcterms:W3CDTF">2019-08-19T07:59:21Z</dcterms:created>
  <dcterms:modified xsi:type="dcterms:W3CDTF">2019-11-06T00:44:30Z</dcterms:modified>
</cp:coreProperties>
</file>