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87" r:id="rId1"/>
  </p:sldMasterIdLst>
  <p:notesMasterIdLst>
    <p:notesMasterId r:id="rId15"/>
  </p:notesMasterIdLst>
  <p:sldIdLst>
    <p:sldId id="256" r:id="rId2"/>
    <p:sldId id="280" r:id="rId3"/>
    <p:sldId id="281" r:id="rId4"/>
    <p:sldId id="272" r:id="rId5"/>
    <p:sldId id="274" r:id="rId6"/>
    <p:sldId id="273" r:id="rId7"/>
    <p:sldId id="277" r:id="rId8"/>
    <p:sldId id="275" r:id="rId9"/>
    <p:sldId id="276" r:id="rId10"/>
    <p:sldId id="278" r:id="rId11"/>
    <p:sldId id="279" r:id="rId12"/>
    <p:sldId id="283" r:id="rId13"/>
    <p:sldId id="28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A9988-5937-4C92-A2FE-C7AAAE1E0AD6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CD73D-282F-4C1C-845C-ED81A4FA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24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815" y="853950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5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6815" y="3611886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46815" y="3531204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95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_8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7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_8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875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7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0" y="139498"/>
            <a:ext cx="9603275" cy="583795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90" y="869576"/>
            <a:ext cx="11869975" cy="5620871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5286" y="6642846"/>
            <a:ext cx="811019" cy="197224"/>
          </a:xfrm>
        </p:spPr>
        <p:txBody>
          <a:bodyPr anchor="ctr"/>
          <a:lstStyle>
            <a:lvl1pPr>
              <a:defRPr sz="900"/>
            </a:lvl1pPr>
          </a:lstStyle>
          <a:p>
            <a:fld id="{CC3FFD3E-09BA-47E5-99C7-CC2C5045DF1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0" y="772054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바닥글 개체 틀 6"/>
          <p:cNvSpPr>
            <a:spLocks noGrp="1"/>
          </p:cNvSpPr>
          <p:nvPr>
            <p:ph type="ftr" sz="quarter" idx="13"/>
          </p:nvPr>
        </p:nvSpPr>
        <p:spPr>
          <a:xfrm>
            <a:off x="44117" y="6645149"/>
            <a:ext cx="4114800" cy="192493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ko-KR" altLang="en-US" smtClean="0"/>
              <a:t>창의코딩웹</a:t>
            </a:r>
            <a:r>
              <a:rPr lang="en-US" altLang="ko-KR" smtClean="0"/>
              <a:t>_8</a:t>
            </a:r>
            <a:r>
              <a:rPr lang="ko-KR" altLang="en-US" smtClean="0"/>
              <a:t>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88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_8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3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_8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9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_8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_8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69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_8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8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_8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3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_8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81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C3FFD3E-09BA-47E5-99C7-CC2C5045DF1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61045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>
          <a:xfrm>
            <a:off x="363071" y="623980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창의코딩웹</a:t>
            </a:r>
            <a:r>
              <a:rPr lang="en-US" altLang="ko-KR" smtClean="0"/>
              <a:t>_8</a:t>
            </a:r>
            <a:r>
              <a:rPr lang="ko-KR" altLang="en-US" smtClean="0"/>
              <a:t>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41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74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0595" y="1543898"/>
            <a:ext cx="9929295" cy="190607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C</a:t>
            </a:r>
            <a:r>
              <a:rPr lang="en-US" altLang="ko-KR" cap="none" dirty="0" smtClean="0">
                <a:latin typeface="+mn-ea"/>
                <a:ea typeface="+mn-ea"/>
              </a:rPr>
              <a:t>hapt8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  <a:r>
              <a:rPr lang="ko-KR" altLang="en-US" dirty="0" smtClean="0">
                <a:latin typeface="+mn-ea"/>
                <a:ea typeface="+mn-ea"/>
              </a:rPr>
              <a:t>웹 브라우저 객체 모델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178" y="3578638"/>
            <a:ext cx="5618515" cy="977621"/>
          </a:xfrm>
        </p:spPr>
        <p:txBody>
          <a:bodyPr>
            <a:normAutofit/>
          </a:bodyPr>
          <a:lstStyle/>
          <a:p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창의코딩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웹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자바 스크립트</a:t>
            </a:r>
          </a:p>
        </p:txBody>
      </p:sp>
    </p:spTree>
    <p:extLst>
      <p:ext uri="{BB962C8B-B14F-4D97-AF65-F5344CB8AC3E}">
        <p14:creationId xmlns:p14="http://schemas.microsoft.com/office/powerpoint/2010/main" val="233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cap="none" dirty="0">
                <a:latin typeface="+mn-ea"/>
              </a:rPr>
              <a:t>document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객체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err="1" smtClean="0">
                <a:latin typeface="+mn-ea"/>
                <a:ea typeface="+mn-ea"/>
              </a:rPr>
              <a:t>선택자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사용 </a:t>
            </a:r>
            <a:r>
              <a:rPr lang="en-US" altLang="ko-KR" dirty="0" smtClean="0">
                <a:latin typeface="+mn-ea"/>
                <a:ea typeface="+mn-ea"/>
              </a:rPr>
              <a:t>2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&amp; </a:t>
            </a:r>
            <a:r>
              <a:rPr lang="ko-KR" altLang="en-US" dirty="0" smtClean="0">
                <a:latin typeface="+mn-ea"/>
                <a:ea typeface="+mn-ea"/>
              </a:rPr>
              <a:t>문서 </a:t>
            </a:r>
            <a:r>
              <a:rPr lang="en-US" altLang="ko-KR" cap="none" dirty="0" smtClean="0">
                <a:latin typeface="+mn-ea"/>
                <a:ea typeface="+mn-ea"/>
              </a:rPr>
              <a:t>style</a:t>
            </a:r>
            <a:r>
              <a:rPr lang="ko-KR" altLang="en-US" dirty="0" smtClean="0">
                <a:latin typeface="+mn-ea"/>
                <a:ea typeface="+mn-ea"/>
              </a:rPr>
              <a:t> 변경하기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3721" y="873785"/>
            <a:ext cx="10493765" cy="5620871"/>
          </a:xfr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&lt;head&gt;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1600" dirty="0" smtClean="0">
                <a:solidFill>
                  <a:srgbClr val="800000"/>
                </a:solidFill>
                <a:latin typeface="+mn-ea"/>
              </a:rPr>
              <a:t>&lt;title&gt;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선택자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</a:rPr>
              <a:t>사용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2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&amp;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 스타일 변경 </a:t>
            </a:r>
            <a:r>
              <a:rPr lang="en-US" altLang="ko-KR" sz="1600" dirty="0" smtClean="0">
                <a:solidFill>
                  <a:srgbClr val="800000"/>
                </a:solidFill>
                <a:latin typeface="+mn-ea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title&gt;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window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600" dirty="0" err="1">
                <a:solidFill>
                  <a:srgbClr val="795E26"/>
                </a:solidFill>
                <a:latin typeface="+mn-ea"/>
              </a:rPr>
              <a:t>onload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   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ele1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600" dirty="0" err="1">
                <a:solidFill>
                  <a:srgbClr val="795E26"/>
                </a:solidFill>
                <a:latin typeface="+mn-ea"/>
              </a:rPr>
              <a:t>querySelector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"#h1"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);  </a:t>
            </a:r>
            <a:r>
              <a:rPr lang="en-US" altLang="ko-KR" sz="16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1600" dirty="0" err="1" smtClean="0">
                <a:solidFill>
                  <a:srgbClr val="008000"/>
                </a:solidFill>
                <a:latin typeface="+mn-ea"/>
              </a:rPr>
              <a:t>선택자로</a:t>
            </a:r>
            <a:r>
              <a:rPr lang="ko-KR" altLang="en-US" sz="1600" dirty="0" smtClean="0">
                <a:solidFill>
                  <a:srgbClr val="008000"/>
                </a:solidFill>
                <a:latin typeface="+mn-ea"/>
              </a:rPr>
              <a:t> 한번에 한개의</a:t>
            </a:r>
            <a:r>
              <a:rPr lang="ko-KR" altLang="en-US" sz="1600" dirty="0">
                <a:solidFill>
                  <a:srgbClr val="008000"/>
                </a:solidFill>
                <a:latin typeface="+mn-ea"/>
              </a:rPr>
              <a:t> 문서 객체를 </a:t>
            </a:r>
            <a:r>
              <a:rPr lang="ko-KR" altLang="en-US" sz="1600" dirty="0" smtClean="0">
                <a:solidFill>
                  <a:srgbClr val="008000"/>
                </a:solidFill>
                <a:latin typeface="+mn-ea"/>
              </a:rPr>
              <a:t>가져옴</a:t>
            </a:r>
            <a:endParaRPr lang="ko-KR" altLang="en-US" sz="16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           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ele2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600" dirty="0" err="1">
                <a:solidFill>
                  <a:srgbClr val="795E26"/>
                </a:solidFill>
                <a:latin typeface="+mn-ea"/>
              </a:rPr>
              <a:t>querySelector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"#h2"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   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ele3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600" dirty="0" err="1">
                <a:solidFill>
                  <a:srgbClr val="795E26"/>
                </a:solidFill>
                <a:latin typeface="+mn-ea"/>
              </a:rPr>
              <a:t>querySelector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"#h3"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   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event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600" dirty="0" err="1">
                <a:solidFill>
                  <a:srgbClr val="795E26"/>
                </a:solidFill>
                <a:latin typeface="+mn-ea"/>
              </a:rPr>
              <a:t>getElementById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"change"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   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message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267F99"/>
                </a:solidFill>
                <a:latin typeface="+mn-ea"/>
              </a:rPr>
              <a:t>Array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환영 합니다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스타일을 변경했습니다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내용을 변경했습니다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   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event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600" dirty="0" err="1">
                <a:solidFill>
                  <a:srgbClr val="795E26"/>
                </a:solidFill>
                <a:latin typeface="+mn-ea"/>
              </a:rPr>
              <a:t>onclick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       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ele1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innerHTML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message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[</a:t>
            </a:r>
            <a:r>
              <a:rPr lang="en-US" altLang="ko-KR" sz="1600" dirty="0">
                <a:solidFill>
                  <a:srgbClr val="09885A"/>
                </a:solidFill>
                <a:latin typeface="+mn-ea"/>
              </a:rPr>
              <a:t>0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];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ele1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style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color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"blue"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       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ele2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innerHTML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message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[</a:t>
            </a:r>
            <a:r>
              <a:rPr lang="en-US" altLang="ko-KR" sz="1600" dirty="0">
                <a:solidFill>
                  <a:srgbClr val="09885A"/>
                </a:solidFill>
                <a:latin typeface="+mn-ea"/>
              </a:rPr>
              <a:t>1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];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ele2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style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color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"red"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       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ele3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innerHTML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message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[</a:t>
            </a:r>
            <a:r>
              <a:rPr lang="en-US" altLang="ko-KR" sz="1600" dirty="0">
                <a:solidFill>
                  <a:srgbClr val="09885A"/>
                </a:solidFill>
                <a:latin typeface="+mn-ea"/>
              </a:rPr>
              <a:t>2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];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ele3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style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color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"green"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&lt;/script&gt;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&lt;/head&gt;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&lt;body&gt;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&lt;h1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id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"h1"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&gt;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자바 스크립트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&lt;/h1&gt;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&lt;h1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id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"h2"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&gt;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문서 객체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&lt;/h1&gt;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&lt;h1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id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"h3"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&gt;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속성변경하기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&lt;/h1&gt;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&lt;input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type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"button"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id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"change"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value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"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내용과 스타일 변경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"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/&gt;</a:t>
            </a:r>
            <a:endParaRPr lang="ko-KR" altLang="en-US" sz="16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&lt;/body&gt;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16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_8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595" y="1018418"/>
            <a:ext cx="1857865" cy="1906121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208" y="3408303"/>
            <a:ext cx="2223628" cy="1548257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8" name="아래쪽 화살표 7"/>
          <p:cNvSpPr/>
          <p:nvPr/>
        </p:nvSpPr>
        <p:spPr>
          <a:xfrm>
            <a:off x="10464859" y="3005981"/>
            <a:ext cx="248325" cy="335425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8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>
                <a:latin typeface="+mn-ea"/>
              </a:rPr>
              <a:t>document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객체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문서 객체 생성과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200"/>
              </a:spcBef>
            </a:pP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문서 객체 생성 </a:t>
            </a: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685800" lvl="2">
              <a:lnSpc>
                <a:spcPct val="100000"/>
              </a:lnSpc>
              <a:spcBef>
                <a:spcPts val="200"/>
              </a:spcBef>
            </a:pP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다음과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같이 메서드를 사용하여 요소 노드와 텍스트 노드를 생성할 수 있다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pPr marL="228600" lvl="1">
              <a:lnSpc>
                <a:spcPct val="100000"/>
              </a:lnSpc>
              <a:spcBef>
                <a:spcPts val="200"/>
              </a:spcBef>
            </a:pP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28600" lvl="1">
              <a:lnSpc>
                <a:spcPct val="100000"/>
              </a:lnSpc>
              <a:spcBef>
                <a:spcPts val="200"/>
              </a:spcBef>
            </a:pP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28600" lvl="1">
              <a:lnSpc>
                <a:spcPct val="100000"/>
              </a:lnSpc>
              <a:spcBef>
                <a:spcPts val="200"/>
              </a:spcBef>
            </a:pP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28600" lvl="1">
              <a:lnSpc>
                <a:spcPct val="100000"/>
              </a:lnSpc>
              <a:spcBef>
                <a:spcPts val="200"/>
              </a:spcBef>
            </a:pP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28600" lvl="1">
              <a:lnSpc>
                <a:spcPct val="100000"/>
              </a:lnSpc>
              <a:spcBef>
                <a:spcPts val="200"/>
              </a:spcBef>
            </a:pP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문서 객체 연결 </a:t>
            </a:r>
          </a:p>
          <a:p>
            <a:pPr marL="742050" lvl="1">
              <a:lnSpc>
                <a:spcPct val="100000"/>
              </a:lnSpc>
              <a:spcBef>
                <a:spcPts val="200"/>
              </a:spcBef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문서 객체의 속성을 정의한 다음 자바스크립트에서 생성한 문서 객체를 연결하여 화면에 출력하려면 생성한 문서 객체를 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body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문서 객체에 연결하여야 한다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pPr marL="742050" lvl="1">
              <a:lnSpc>
                <a:spcPct val="100000"/>
              </a:lnSpc>
              <a:spcBef>
                <a:spcPts val="200"/>
              </a:spcBef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또한 생성한 문서 객체의 요소 노드와 텍스트 노드를 연결하여야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한다</a:t>
            </a: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742050" lvl="1">
              <a:lnSpc>
                <a:spcPct val="100000"/>
              </a:lnSpc>
              <a:spcBef>
                <a:spcPts val="200"/>
              </a:spcBef>
            </a:pP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_8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757481" y="5175403"/>
            <a:ext cx="7101624" cy="1391244"/>
            <a:chOff x="1555266" y="4907006"/>
            <a:chExt cx="7101624" cy="139124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r="18747"/>
            <a:stretch/>
          </p:blipFill>
          <p:spPr>
            <a:xfrm>
              <a:off x="1555266" y="4907006"/>
              <a:ext cx="7101624" cy="1391244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1555266" y="5017344"/>
              <a:ext cx="888831" cy="1784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555266" y="1711545"/>
            <a:ext cx="8588592" cy="1732410"/>
            <a:chOff x="1555266" y="1711545"/>
            <a:chExt cx="7939112" cy="1732410"/>
          </a:xfrm>
        </p:grpSpPr>
        <p:grpSp>
          <p:nvGrpSpPr>
            <p:cNvPr id="9" name="그룹 8"/>
            <p:cNvGrpSpPr/>
            <p:nvPr/>
          </p:nvGrpSpPr>
          <p:grpSpPr>
            <a:xfrm>
              <a:off x="1555266" y="1711545"/>
              <a:ext cx="7939112" cy="1732410"/>
              <a:chOff x="1726182" y="1728637"/>
              <a:chExt cx="7298177" cy="139811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6182" y="1728637"/>
                <a:ext cx="7298177" cy="1398118"/>
              </a:xfrm>
              <a:prstGeom prst="rect">
                <a:avLst/>
              </a:prstGeom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1726182" y="1728637"/>
                <a:ext cx="717915" cy="2283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571508" y="2990868"/>
              <a:ext cx="209833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 smtClean="0">
                  <a:latin typeface="+mn-ea"/>
                </a:rPr>
                <a:t>createTextNode</a:t>
              </a:r>
              <a:r>
                <a:rPr lang="en-US" altLang="ko-KR" sz="1600" dirty="0" smtClean="0">
                  <a:latin typeface="+mn-ea"/>
                </a:rPr>
                <a:t>(text)</a:t>
              </a:r>
              <a:endParaRPr lang="ko-KR" altLang="en-US" sz="16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9977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>
                <a:latin typeface="+mn-ea"/>
              </a:rPr>
              <a:t>document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객체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문서 객체 생성과 연결 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5324" y="865238"/>
            <a:ext cx="10956580" cy="5646656"/>
          </a:xfr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2000" dirty="0">
                <a:solidFill>
                  <a:srgbClr val="800000"/>
                </a:solidFill>
                <a:latin typeface="+mj-ea"/>
                <a:ea typeface="+mj-ea"/>
              </a:rPr>
              <a:t>&lt;head&gt;</a:t>
            </a:r>
            <a:endParaRPr lang="en-US" altLang="ko-KR" sz="20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    </a:t>
            </a:r>
            <a:r>
              <a:rPr lang="en-US" altLang="ko-KR" sz="2000" dirty="0" smtClean="0">
                <a:solidFill>
                  <a:srgbClr val="800000"/>
                </a:solidFill>
                <a:latin typeface="+mj-ea"/>
                <a:ea typeface="+mj-ea"/>
              </a:rPr>
              <a:t>&lt;title&gt;</a:t>
            </a:r>
            <a:r>
              <a:rPr lang="ko-KR" altLang="en-US" sz="2000" dirty="0" smtClean="0">
                <a:latin typeface="+mj-ea"/>
                <a:ea typeface="+mj-ea"/>
              </a:rPr>
              <a:t>문서 객체 생성과 연결하기 </a:t>
            </a:r>
            <a:r>
              <a:rPr lang="en-US" altLang="ko-KR" sz="2000" dirty="0" smtClean="0">
                <a:solidFill>
                  <a:srgbClr val="800000"/>
                </a:solidFill>
                <a:latin typeface="+mj-ea"/>
                <a:ea typeface="+mj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j-ea"/>
                <a:ea typeface="+mj-ea"/>
              </a:rPr>
              <a:t>title&gt;</a:t>
            </a:r>
            <a:endParaRPr lang="en-US" altLang="ko-KR" sz="20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    </a:t>
            </a:r>
            <a:r>
              <a:rPr lang="en-US" altLang="ko-KR" sz="2000" dirty="0">
                <a:solidFill>
                  <a:srgbClr val="800000"/>
                </a:solidFill>
                <a:latin typeface="+mj-ea"/>
                <a:ea typeface="+mj-ea"/>
              </a:rPr>
              <a:t>&lt;script&gt;</a:t>
            </a:r>
            <a:endParaRPr lang="en-US" altLang="ko-KR" sz="20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       </a:t>
            </a:r>
            <a:r>
              <a:rPr lang="en-US" altLang="ko-KR" sz="2000" dirty="0" err="1">
                <a:solidFill>
                  <a:srgbClr val="001080"/>
                </a:solidFill>
                <a:latin typeface="+mj-ea"/>
                <a:ea typeface="+mj-ea"/>
              </a:rPr>
              <a:t>window</a:t>
            </a:r>
            <a:r>
              <a:rPr lang="en-US" altLang="ko-KR" sz="2000" dirty="0" err="1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+mj-ea"/>
                <a:ea typeface="+mj-ea"/>
              </a:rPr>
              <a:t>onload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 = </a:t>
            </a:r>
            <a:r>
              <a:rPr lang="en-US" altLang="ko-KR" sz="2000" dirty="0">
                <a:solidFill>
                  <a:srgbClr val="0000FF"/>
                </a:solidFill>
                <a:latin typeface="+mj-ea"/>
                <a:ea typeface="+mj-ea"/>
              </a:rPr>
              <a:t>function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           </a:t>
            </a:r>
            <a:r>
              <a:rPr lang="en-US" altLang="ko-KR" sz="2000" dirty="0">
                <a:solidFill>
                  <a:srgbClr val="0000FF"/>
                </a:solidFill>
                <a:latin typeface="+mj-ea"/>
                <a:ea typeface="+mj-ea"/>
              </a:rPr>
              <a:t>let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 </a:t>
            </a:r>
            <a:r>
              <a:rPr lang="en-US" altLang="ko-KR" sz="2000" dirty="0">
                <a:solidFill>
                  <a:srgbClr val="001080"/>
                </a:solidFill>
                <a:latin typeface="+mj-ea"/>
                <a:ea typeface="+mj-ea"/>
              </a:rPr>
              <a:t>event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2000" dirty="0" err="1">
                <a:solidFill>
                  <a:srgbClr val="001080"/>
                </a:solidFill>
                <a:latin typeface="+mj-ea"/>
                <a:ea typeface="+mj-ea"/>
              </a:rPr>
              <a:t>document</a:t>
            </a:r>
            <a:r>
              <a:rPr lang="en-US" altLang="ko-KR" sz="2000" dirty="0" err="1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+mj-ea"/>
                <a:ea typeface="+mj-ea"/>
              </a:rPr>
              <a:t>getElementById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j-ea"/>
                <a:ea typeface="+mj-ea"/>
              </a:rPr>
              <a:t>"change"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           </a:t>
            </a:r>
            <a:r>
              <a:rPr lang="en-US" altLang="ko-KR" sz="2000" dirty="0" err="1">
                <a:solidFill>
                  <a:srgbClr val="001080"/>
                </a:solidFill>
                <a:latin typeface="+mj-ea"/>
                <a:ea typeface="+mj-ea"/>
              </a:rPr>
              <a:t>event</a:t>
            </a:r>
            <a:r>
              <a:rPr lang="en-US" altLang="ko-KR" sz="2000" dirty="0" err="1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+mj-ea"/>
                <a:ea typeface="+mj-ea"/>
              </a:rPr>
              <a:t>onclick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2000" dirty="0">
                <a:solidFill>
                  <a:srgbClr val="0000FF"/>
                </a:solidFill>
                <a:latin typeface="+mj-ea"/>
                <a:ea typeface="+mj-ea"/>
              </a:rPr>
              <a:t>function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               </a:t>
            </a:r>
            <a:r>
              <a:rPr lang="en-US" altLang="ko-KR" sz="2000" dirty="0">
                <a:solidFill>
                  <a:srgbClr val="0000FF"/>
                </a:solidFill>
                <a:latin typeface="+mj-ea"/>
                <a:ea typeface="+mj-ea"/>
              </a:rPr>
              <a:t>let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 </a:t>
            </a:r>
            <a:r>
              <a:rPr lang="en-US" altLang="ko-KR" sz="2000" dirty="0">
                <a:solidFill>
                  <a:srgbClr val="001080"/>
                </a:solidFill>
                <a:latin typeface="+mj-ea"/>
                <a:ea typeface="+mj-ea"/>
              </a:rPr>
              <a:t>h1Tag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 =</a:t>
            </a:r>
            <a:r>
              <a:rPr lang="en-US" altLang="ko-KR" sz="2000" dirty="0" err="1">
                <a:solidFill>
                  <a:srgbClr val="001080"/>
                </a:solidFill>
                <a:latin typeface="+mj-ea"/>
                <a:ea typeface="+mj-ea"/>
              </a:rPr>
              <a:t>document</a:t>
            </a:r>
            <a:r>
              <a:rPr lang="en-US" altLang="ko-KR" sz="2000" dirty="0" err="1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+mj-ea"/>
                <a:ea typeface="+mj-ea"/>
              </a:rPr>
              <a:t>createElement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j-ea"/>
                <a:ea typeface="+mj-ea"/>
              </a:rPr>
              <a:t>'h1'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               </a:t>
            </a:r>
            <a:r>
              <a:rPr lang="en-US" altLang="ko-KR" sz="2000" dirty="0">
                <a:solidFill>
                  <a:srgbClr val="0000FF"/>
                </a:solidFill>
                <a:latin typeface="+mj-ea"/>
                <a:ea typeface="+mj-ea"/>
              </a:rPr>
              <a:t>let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 </a:t>
            </a:r>
            <a:r>
              <a:rPr lang="en-US" altLang="ko-KR" sz="2000" dirty="0" err="1">
                <a:solidFill>
                  <a:srgbClr val="001080"/>
                </a:solidFill>
                <a:latin typeface="+mj-ea"/>
                <a:ea typeface="+mj-ea"/>
              </a:rPr>
              <a:t>textTag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2000" dirty="0" err="1">
                <a:solidFill>
                  <a:srgbClr val="001080"/>
                </a:solidFill>
                <a:latin typeface="+mj-ea"/>
                <a:ea typeface="+mj-ea"/>
              </a:rPr>
              <a:t>document</a:t>
            </a:r>
            <a:r>
              <a:rPr lang="en-US" altLang="ko-KR" sz="2000" dirty="0" err="1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+mj-ea"/>
                <a:ea typeface="+mj-ea"/>
              </a:rPr>
              <a:t>createTextNode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j-ea"/>
                <a:ea typeface="+mj-ea"/>
              </a:rPr>
              <a:t>'</a:t>
            </a:r>
            <a:r>
              <a:rPr lang="ko-KR" altLang="en-US" sz="2000" dirty="0">
                <a:solidFill>
                  <a:srgbClr val="A31515"/>
                </a:solidFill>
                <a:latin typeface="+mj-ea"/>
                <a:ea typeface="+mj-ea"/>
              </a:rPr>
              <a:t>문서 객체의 텍스트 노드를 생성합니다</a:t>
            </a:r>
            <a:r>
              <a:rPr lang="en-US" altLang="ko-KR" sz="2000" dirty="0">
                <a:solidFill>
                  <a:srgbClr val="A31515"/>
                </a:solidFill>
                <a:latin typeface="+mj-ea"/>
                <a:ea typeface="+mj-ea"/>
              </a:rPr>
              <a:t>'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               </a:t>
            </a:r>
            <a:r>
              <a:rPr lang="en-US" altLang="ko-KR" sz="2000" dirty="0">
                <a:solidFill>
                  <a:srgbClr val="001080"/>
                </a:solidFill>
                <a:latin typeface="+mj-ea"/>
                <a:ea typeface="+mj-ea"/>
              </a:rPr>
              <a:t>h1Tag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en-US" altLang="ko-KR" sz="2000" dirty="0">
                <a:solidFill>
                  <a:srgbClr val="795E26"/>
                </a:solidFill>
                <a:latin typeface="+mj-ea"/>
                <a:ea typeface="+mj-ea"/>
              </a:rPr>
              <a:t>appendChild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2000" dirty="0" err="1">
                <a:solidFill>
                  <a:srgbClr val="001080"/>
                </a:solidFill>
                <a:latin typeface="+mj-ea"/>
                <a:ea typeface="+mj-ea"/>
              </a:rPr>
              <a:t>textTag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               </a:t>
            </a:r>
            <a:r>
              <a:rPr lang="en-US" altLang="ko-KR" sz="2000" dirty="0" err="1">
                <a:solidFill>
                  <a:srgbClr val="001080"/>
                </a:solidFill>
                <a:latin typeface="+mj-ea"/>
                <a:ea typeface="+mj-ea"/>
              </a:rPr>
              <a:t>document</a:t>
            </a:r>
            <a:r>
              <a:rPr lang="en-US" altLang="ko-KR" sz="2000" dirty="0" err="1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en-US" altLang="ko-KR" sz="2000" dirty="0" err="1">
                <a:solidFill>
                  <a:srgbClr val="001080"/>
                </a:solidFill>
                <a:latin typeface="+mj-ea"/>
                <a:ea typeface="+mj-ea"/>
              </a:rPr>
              <a:t>body</a:t>
            </a:r>
            <a:r>
              <a:rPr lang="en-US" altLang="ko-KR" sz="2000" dirty="0" err="1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+mj-ea"/>
                <a:ea typeface="+mj-ea"/>
              </a:rPr>
              <a:t>appendChild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+mj-ea"/>
                <a:ea typeface="+mj-ea"/>
              </a:rPr>
              <a:t>h1Tag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           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        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    </a:t>
            </a:r>
            <a:r>
              <a:rPr lang="en-US" altLang="ko-KR" sz="2000" dirty="0">
                <a:solidFill>
                  <a:srgbClr val="800000"/>
                </a:solidFill>
                <a:latin typeface="+mj-ea"/>
                <a:ea typeface="+mj-ea"/>
              </a:rPr>
              <a:t>&lt;/script&gt;</a:t>
            </a:r>
            <a:endParaRPr lang="en-US" altLang="ko-KR" sz="20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 </a:t>
            </a:r>
            <a:r>
              <a:rPr lang="en-US" altLang="ko-KR" sz="2000" dirty="0">
                <a:solidFill>
                  <a:srgbClr val="800000"/>
                </a:solidFill>
                <a:latin typeface="+mj-ea"/>
                <a:ea typeface="+mj-ea"/>
              </a:rPr>
              <a:t>&lt;/head&gt;</a:t>
            </a:r>
            <a:endParaRPr lang="en-US" altLang="ko-KR" sz="20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2000" dirty="0">
                <a:solidFill>
                  <a:srgbClr val="800000"/>
                </a:solidFill>
                <a:latin typeface="+mj-ea"/>
                <a:ea typeface="+mj-ea"/>
              </a:rPr>
              <a:t>&lt;body&gt;</a:t>
            </a:r>
            <a:endParaRPr lang="en-US" altLang="ko-KR" sz="20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    </a:t>
            </a:r>
            <a:r>
              <a:rPr lang="en-US" altLang="ko-KR" sz="2000" dirty="0">
                <a:solidFill>
                  <a:srgbClr val="800000"/>
                </a:solidFill>
                <a:latin typeface="+mj-ea"/>
                <a:ea typeface="+mj-ea"/>
              </a:rPr>
              <a:t>&lt;input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 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type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2000" dirty="0">
                <a:solidFill>
                  <a:srgbClr val="0000FF"/>
                </a:solidFill>
                <a:latin typeface="+mj-ea"/>
                <a:ea typeface="+mj-ea"/>
              </a:rPr>
              <a:t>"button"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 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id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2000" dirty="0">
                <a:solidFill>
                  <a:srgbClr val="0000FF"/>
                </a:solidFill>
                <a:latin typeface="+mj-ea"/>
                <a:ea typeface="+mj-ea"/>
              </a:rPr>
              <a:t>"change"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 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value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2000" dirty="0">
                <a:solidFill>
                  <a:srgbClr val="0000FF"/>
                </a:solidFill>
                <a:latin typeface="+mj-ea"/>
                <a:ea typeface="+mj-ea"/>
              </a:rPr>
              <a:t>"</a:t>
            </a:r>
            <a:r>
              <a:rPr lang="ko-KR" altLang="en-US" sz="2000" dirty="0">
                <a:solidFill>
                  <a:srgbClr val="0000FF"/>
                </a:solidFill>
                <a:latin typeface="+mj-ea"/>
                <a:ea typeface="+mj-ea"/>
              </a:rPr>
              <a:t>문서 객체 생성과 연결</a:t>
            </a:r>
            <a:r>
              <a:rPr lang="en-US" altLang="ko-KR" sz="2000" dirty="0">
                <a:solidFill>
                  <a:srgbClr val="0000FF"/>
                </a:solidFill>
                <a:latin typeface="+mj-ea"/>
                <a:ea typeface="+mj-ea"/>
              </a:rPr>
              <a:t>"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 </a:t>
            </a:r>
            <a:r>
              <a:rPr lang="en-US" altLang="ko-KR" sz="2000" dirty="0">
                <a:solidFill>
                  <a:srgbClr val="800000"/>
                </a:solidFill>
                <a:latin typeface="+mj-ea"/>
                <a:ea typeface="+mj-ea"/>
              </a:rPr>
              <a:t>/&gt;&lt;</a:t>
            </a:r>
            <a:r>
              <a:rPr lang="en-US" altLang="ko-KR" sz="2000" dirty="0" err="1">
                <a:solidFill>
                  <a:srgbClr val="800000"/>
                </a:solidFill>
                <a:latin typeface="+mj-ea"/>
                <a:ea typeface="+mj-ea"/>
              </a:rPr>
              <a:t>br</a:t>
            </a:r>
            <a:r>
              <a:rPr lang="en-US" altLang="ko-KR" sz="2000" dirty="0">
                <a:solidFill>
                  <a:srgbClr val="800000"/>
                </a:solidFill>
                <a:latin typeface="+mj-ea"/>
                <a:ea typeface="+mj-ea"/>
              </a:rPr>
              <a:t>&gt;</a:t>
            </a:r>
            <a:endParaRPr lang="en-US" altLang="ko-KR" sz="20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2000" dirty="0">
                <a:solidFill>
                  <a:srgbClr val="800000"/>
                </a:solidFill>
                <a:latin typeface="+mj-ea"/>
                <a:ea typeface="+mj-ea"/>
              </a:rPr>
              <a:t>&lt;/body</a:t>
            </a:r>
            <a:r>
              <a:rPr lang="en-US" altLang="ko-KR" sz="2000" dirty="0" smtClean="0">
                <a:solidFill>
                  <a:srgbClr val="800000"/>
                </a:solidFill>
                <a:latin typeface="+mj-ea"/>
                <a:ea typeface="+mj-ea"/>
              </a:rPr>
              <a:t>&gt;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_8</a:t>
            </a:r>
            <a:r>
              <a:rPr lang="ko-KR" altLang="en-US" smtClean="0"/>
              <a:t>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536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_8</a:t>
            </a:r>
            <a:r>
              <a:rPr lang="ko-KR" altLang="en-US" smtClean="0"/>
              <a:t>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55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웹 </a:t>
            </a:r>
            <a:r>
              <a:rPr lang="ko-KR" altLang="en-US" dirty="0"/>
              <a:t>브라우저 객체 모델 </a:t>
            </a:r>
            <a:r>
              <a:rPr lang="ko-KR" altLang="en-US" dirty="0"/>
              <a:t>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90" y="871483"/>
            <a:ext cx="11869975" cy="5620871"/>
          </a:xfrm>
        </p:spPr>
        <p:txBody>
          <a:bodyPr>
            <a:noAutofit/>
          </a:bodyPr>
          <a:lstStyle/>
          <a:p>
            <a:pPr>
              <a:buAutoNum type="arabicParenBoth"/>
            </a:pP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document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객체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742050" lvl="1"/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웹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브라우저에서 보여주는 문서에 관련된 정보를 접근할 때 사용하는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객체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742050" lvl="1"/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자바스크립트를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이용하여 웹 브라우저에 출력할 때에도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사용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742050" lvl="1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document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에는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문자열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이미지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폼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링크 등 모든 페이지 상위 객체가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포함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buAutoNum type="arabicParenBoth"/>
            </a:pP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window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객체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742050" lvl="1"/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웹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브라우저 기반 자바스크립트의 객체 계층 구조에서 최상위에 존재하며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웹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브라우저 윈도우를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나타내는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객체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742050" lvl="1"/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창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열기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창 닫기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창 크기 조절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등의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창을 제어하는 다양한 작업을 할 수 있다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buAutoNum type="arabicParenBoth"/>
            </a:pP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screen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객체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742050" lvl="1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screen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객체는 사용자의 디스플레이 화면에 대한 다양한 정보를 저장하는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객체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1D29-70A3-4759-9D6D-98753CD5BF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_8</a:t>
            </a:r>
            <a:r>
              <a:rPr lang="ko-KR" altLang="en-US" smtClean="0"/>
              <a:t>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85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웹 </a:t>
            </a:r>
            <a:r>
              <a:rPr lang="ko-KR" altLang="en-US" dirty="0"/>
              <a:t>브라우저 객체 모델 </a:t>
            </a:r>
            <a:r>
              <a:rPr lang="ko-KR" altLang="en-US" dirty="0"/>
              <a:t>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AutoNum type="arabicParenBoth" startAt="4"/>
            </a:pP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history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객체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742050" lvl="1"/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웹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브라우저의 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URL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에 대한 </a:t>
            </a:r>
            <a:r>
              <a:rPr lang="ko-KR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히스토리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정보를 문서와 문서 상태 목록으로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나타내는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객체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buAutoNum type="arabicParenBoth" startAt="4"/>
            </a:pP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location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객체</a:t>
            </a:r>
          </a:p>
          <a:p>
            <a:pPr marL="742050" lvl="1"/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현재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문서의 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URL(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웹 브라우저 주소 표시줄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과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관련된 정보를 가지고 있는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객체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742050" lvl="1"/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window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객체의 하위 객체지만 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window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객체를 생략하고 사용할 수 있다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pPr marL="742050" lvl="1"/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프로토콜의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종류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호스트 이름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문서 위치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등의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정보를 가지고 있는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객체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buAutoNum type="arabicParenBoth" startAt="4"/>
            </a:pP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navigator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객체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742050" lvl="1"/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웹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브라우저 공급자 및 버전 정보 등을 포함한 웹 브라우저에 대한 다양한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정보를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저장하는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객체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1D29-70A3-4759-9D6D-98753CD5BF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_8</a:t>
            </a:r>
            <a:r>
              <a:rPr lang="ko-KR" altLang="en-US" smtClean="0"/>
              <a:t>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232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cap="none" dirty="0">
                <a:latin typeface="+mn-ea"/>
                <a:ea typeface="+mn-ea"/>
              </a:rPr>
              <a:t>document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객체</a:t>
            </a:r>
            <a:endParaRPr lang="ko-KR" altLang="en-US" sz="3200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90" y="819231"/>
            <a:ext cx="11630233" cy="5620871"/>
          </a:xfrm>
        </p:spPr>
        <p:txBody>
          <a:bodyPr>
            <a:noAutofit/>
          </a:bodyPr>
          <a:lstStyle/>
          <a:p>
            <a:pPr marL="180075" indent="-342900">
              <a:lnSpc>
                <a:spcPct val="100000"/>
              </a:lnSpc>
            </a:pP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웹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브라우저에서 보여주는 문서에 관련된 정보를 접근할 때 사용하는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객체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00000"/>
              </a:lnSpc>
              <a:spcAft>
                <a:spcPts val="200"/>
              </a:spcAft>
            </a:pPr>
            <a:r>
              <a:rPr lang="ko-KR" altLang="en-US" dirty="0">
                <a:latin typeface="+mn-ea"/>
              </a:rPr>
              <a:t>문서 객체 </a:t>
            </a:r>
            <a:r>
              <a:rPr lang="en-US" altLang="ko-KR" dirty="0">
                <a:latin typeface="+mn-ea"/>
              </a:rPr>
              <a:t>: HTML </a:t>
            </a:r>
            <a:r>
              <a:rPr lang="ko-KR" altLang="en-US" dirty="0">
                <a:latin typeface="+mn-ea"/>
              </a:rPr>
              <a:t>태그를 자바스크립트에서 사용할 수 있는 객체로 </a:t>
            </a:r>
            <a:r>
              <a:rPr lang="ko-KR" altLang="en-US" dirty="0" smtClean="0">
                <a:latin typeface="+mn-ea"/>
              </a:rPr>
              <a:t>만듦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  <a:spcAft>
                <a:spcPts val="200"/>
              </a:spcAft>
            </a:pPr>
            <a:r>
              <a:rPr lang="ko-KR" altLang="en-US" dirty="0">
                <a:latin typeface="+mn-ea"/>
              </a:rPr>
              <a:t>문서 객체를 조작한다는 말은 태그를 조작한다는 말과 같음</a:t>
            </a:r>
          </a:p>
          <a:p>
            <a:pPr lvl="1">
              <a:lnSpc>
                <a:spcPct val="100000"/>
              </a:lnSpc>
              <a:spcAft>
                <a:spcPts val="200"/>
              </a:spcAft>
            </a:pPr>
            <a:r>
              <a:rPr lang="ko-KR" altLang="en-US" dirty="0">
                <a:latin typeface="+mn-ea"/>
              </a:rPr>
              <a:t>노드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각 요소</a:t>
            </a:r>
            <a:endParaRPr lang="en-US" altLang="ko-KR" dirty="0">
              <a:latin typeface="+mn-ea"/>
            </a:endParaRPr>
          </a:p>
          <a:p>
            <a:pPr marL="77787" lvl="1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en-US" altLang="ko-KR" dirty="0">
                <a:latin typeface="+mn-ea"/>
              </a:rPr>
              <a:t>        - </a:t>
            </a:r>
            <a:r>
              <a:rPr lang="ko-KR" altLang="en-US" dirty="0">
                <a:latin typeface="+mn-ea"/>
              </a:rPr>
              <a:t>요소 노드 </a:t>
            </a:r>
            <a:r>
              <a:rPr lang="en-US" altLang="ko-KR" dirty="0">
                <a:latin typeface="+mn-ea"/>
              </a:rPr>
              <a:t>: h1 </a:t>
            </a:r>
            <a:r>
              <a:rPr lang="ko-KR" altLang="en-US" dirty="0">
                <a:latin typeface="+mn-ea"/>
              </a:rPr>
              <a:t>태그와 </a:t>
            </a:r>
            <a:r>
              <a:rPr lang="en-US" altLang="ko-KR" dirty="0">
                <a:latin typeface="+mn-ea"/>
              </a:rPr>
              <a:t>script </a:t>
            </a:r>
            <a:r>
              <a:rPr lang="ko-KR" altLang="en-US" dirty="0">
                <a:latin typeface="+mn-ea"/>
              </a:rPr>
              <a:t>태그처럼 요소를 생성하는 노드</a:t>
            </a:r>
            <a:endParaRPr lang="en-US" altLang="ko-KR" dirty="0">
              <a:latin typeface="+mn-ea"/>
            </a:endParaRPr>
          </a:p>
          <a:p>
            <a:pPr marL="77787" lvl="1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en-US" altLang="ko-KR" dirty="0">
                <a:latin typeface="+mn-ea"/>
              </a:rPr>
              <a:t>        - </a:t>
            </a:r>
            <a:r>
              <a:rPr lang="ko-KR" altLang="en-US" dirty="0">
                <a:latin typeface="+mn-ea"/>
              </a:rPr>
              <a:t>텍스트 노드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화면에 출력되는 </a:t>
            </a:r>
            <a:r>
              <a:rPr lang="ko-KR" altLang="en-US" dirty="0" smtClean="0">
                <a:latin typeface="+mn-ea"/>
              </a:rPr>
              <a:t>문자열</a:t>
            </a:r>
            <a:endParaRPr lang="en-US" altLang="ko-KR" dirty="0">
              <a:latin typeface="+mn-ea"/>
            </a:endParaRPr>
          </a:p>
          <a:p>
            <a:pPr marL="180075" indent="-342900">
              <a:lnSpc>
                <a:spcPct val="100000"/>
              </a:lnSpc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1D29-70A3-4759-9D6D-98753CD5BF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_8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999426" y="944673"/>
            <a:ext cx="4038959" cy="48492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37275" lvl="1" indent="-342900">
              <a:lnSpc>
                <a:spcPct val="100000"/>
              </a:lnSpc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704009" y="3675898"/>
            <a:ext cx="6222752" cy="2889646"/>
            <a:chOff x="2677884" y="3566686"/>
            <a:chExt cx="6222752" cy="288964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884" y="3566686"/>
              <a:ext cx="6222752" cy="2889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2677884" y="6244046"/>
              <a:ext cx="1149533" cy="2122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79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>
                <a:latin typeface="+mn-ea"/>
              </a:rPr>
              <a:t>document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객체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문서 객체 속성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문서 객체의 </a:t>
            </a:r>
            <a:r>
              <a:rPr lang="en-US" altLang="ko-KR" dirty="0">
                <a:latin typeface="+mn-ea"/>
              </a:rPr>
              <a:t>innerHTML </a:t>
            </a:r>
            <a:r>
              <a:rPr lang="ko-KR" altLang="en-US" dirty="0">
                <a:latin typeface="+mn-ea"/>
              </a:rPr>
              <a:t>속성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</a:p>
          <a:p>
            <a:pPr marL="742050" lvl="1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자바스크립트에서 문서 객체의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innerHTML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속성은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HTML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태그의 내부를 의미하는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속성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742050" lvl="1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예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 &lt;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h1&gt;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안녕하세요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 &lt;/h1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&gt;</a:t>
            </a:r>
          </a:p>
          <a:p>
            <a:pPr marL="1199250" lvl="2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&lt;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h1&gt;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은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시작 태그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&lt;/h1&gt;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은 </a:t>
            </a:r>
            <a:r>
              <a:rPr lang="ko-KR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종료태그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1199250" lvl="2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innerHTML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속성은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안녕하세요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.”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라는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내용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_8</a:t>
            </a:r>
            <a:r>
              <a:rPr lang="ko-KR" altLang="en-US" smtClean="0"/>
              <a:t>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63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cap="none" dirty="0">
                <a:latin typeface="+mn-ea"/>
                <a:ea typeface="+mn-ea"/>
              </a:rPr>
              <a:t>document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객체 </a:t>
            </a:r>
            <a:r>
              <a:rPr lang="en-US" altLang="ko-KR" dirty="0" smtClean="0">
                <a:latin typeface="+mn-ea"/>
                <a:ea typeface="+mn-ea"/>
              </a:rPr>
              <a:t>– </a:t>
            </a:r>
            <a:r>
              <a:rPr lang="ko-KR" altLang="en-US" dirty="0" smtClean="0">
                <a:latin typeface="+mn-ea"/>
                <a:ea typeface="+mn-ea"/>
              </a:rPr>
              <a:t>문서 객체 선택</a:t>
            </a:r>
            <a:endParaRPr lang="ko-KR" altLang="en-US" sz="3200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90" y="948434"/>
            <a:ext cx="11852301" cy="5620871"/>
          </a:xfrm>
        </p:spPr>
        <p:txBody>
          <a:bodyPr>
            <a:noAutofit/>
          </a:bodyPr>
          <a:lstStyle/>
          <a:p>
            <a:pPr>
              <a:spcAft>
                <a:spcPts val="200"/>
              </a:spcAft>
            </a:pPr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>
                <a:latin typeface="+mn-ea"/>
              </a:rPr>
              <a:t>태그를 자바스크립트에서 문서 객체로 변환</a:t>
            </a:r>
            <a:endParaRPr lang="en-US" altLang="ko-KR" dirty="0">
              <a:latin typeface="+mn-ea"/>
            </a:endParaRPr>
          </a:p>
          <a:p>
            <a:pPr>
              <a:spcAft>
                <a:spcPts val="200"/>
              </a:spcAft>
            </a:pPr>
            <a:r>
              <a:rPr lang="ko-KR" altLang="en-US" dirty="0">
                <a:latin typeface="+mn-ea"/>
              </a:rPr>
              <a:t>문서 객체를 선택하면 자바스크립트로 실행 중에 내부 글자를 변경하거나 스타</a:t>
            </a:r>
            <a:endParaRPr lang="en-US" altLang="ko-KR" dirty="0">
              <a:latin typeface="+mn-ea"/>
            </a:endParaRPr>
          </a:p>
          <a:p>
            <a:pPr marL="77787" lvl="1" indent="0">
              <a:spcAft>
                <a:spcPts val="200"/>
              </a:spcAft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일을 </a:t>
            </a:r>
            <a:r>
              <a:rPr lang="ko-KR" altLang="en-US" dirty="0"/>
              <a:t>변경할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marL="420687" lvl="1" indent="-342900">
              <a:spcAft>
                <a:spcPts val="200"/>
              </a:spcAft>
            </a:pPr>
            <a:r>
              <a:rPr lang="ko-KR" altLang="en-US" dirty="0" smtClean="0"/>
              <a:t>한 개 문서 가져 오기</a:t>
            </a:r>
            <a:endParaRPr lang="en-US" altLang="ko-KR" dirty="0" smtClean="0"/>
          </a:p>
          <a:p>
            <a:pPr marL="420687" lvl="1" indent="-342900">
              <a:spcAft>
                <a:spcPts val="200"/>
              </a:spcAft>
            </a:pPr>
            <a:endParaRPr lang="en-US" altLang="ko-KR" dirty="0"/>
          </a:p>
          <a:p>
            <a:pPr marL="420687" lvl="1" indent="-342900">
              <a:spcAft>
                <a:spcPts val="200"/>
              </a:spcAft>
            </a:pPr>
            <a:endParaRPr lang="en-US" altLang="ko-KR" dirty="0" smtClean="0"/>
          </a:p>
          <a:p>
            <a:pPr marL="420687" lvl="1" indent="-342900">
              <a:spcAft>
                <a:spcPts val="200"/>
              </a:spcAft>
            </a:pPr>
            <a:endParaRPr lang="en-US" altLang="ko-KR" dirty="0"/>
          </a:p>
          <a:p>
            <a:pPr marL="420687" lvl="1" indent="-342900">
              <a:spcAft>
                <a:spcPts val="200"/>
              </a:spcAft>
            </a:pPr>
            <a:endParaRPr lang="en-US" altLang="ko-KR" dirty="0" smtClean="0"/>
          </a:p>
          <a:p>
            <a:pPr marL="180075" indent="-342900">
              <a:lnSpc>
                <a:spcPct val="100000"/>
              </a:lnSpc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1D29-70A3-4759-9D6D-98753CD5BF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_8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999426" y="944673"/>
            <a:ext cx="4038959" cy="48492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37275" lvl="1" indent="-342900">
              <a:lnSpc>
                <a:spcPct val="100000"/>
              </a:lnSpc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56569" y="3369322"/>
            <a:ext cx="8959999" cy="1988891"/>
            <a:chOff x="958848" y="3017456"/>
            <a:chExt cx="9256307" cy="1807063"/>
          </a:xfrm>
        </p:grpSpPr>
        <p:grpSp>
          <p:nvGrpSpPr>
            <p:cNvPr id="18" name="그룹 17"/>
            <p:cNvGrpSpPr/>
            <p:nvPr/>
          </p:nvGrpSpPr>
          <p:grpSpPr>
            <a:xfrm>
              <a:off x="958848" y="3017456"/>
              <a:ext cx="9256307" cy="1368220"/>
              <a:chOff x="1128664" y="2936538"/>
              <a:chExt cx="9256307" cy="1368220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28664" y="2936538"/>
                <a:ext cx="9256307" cy="1368220"/>
              </a:xfrm>
              <a:prstGeom prst="rect">
                <a:avLst/>
              </a:prstGeom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1188336" y="2938195"/>
                <a:ext cx="886326" cy="2730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/>
            <a:srcRect t="49626" b="23791"/>
            <a:stretch/>
          </p:blipFill>
          <p:spPr>
            <a:xfrm>
              <a:off x="958848" y="4345239"/>
              <a:ext cx="9256307" cy="479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27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cap="none" dirty="0">
                <a:latin typeface="+mn-ea"/>
                <a:ea typeface="+mn-ea"/>
              </a:rPr>
              <a:t>document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객체 </a:t>
            </a:r>
            <a:r>
              <a:rPr lang="en-US" altLang="ko-KR" dirty="0" smtClean="0">
                <a:latin typeface="+mn-ea"/>
                <a:ea typeface="+mn-ea"/>
              </a:rPr>
              <a:t>– </a:t>
            </a:r>
            <a:r>
              <a:rPr lang="ko-KR" altLang="en-US" dirty="0" smtClean="0">
                <a:latin typeface="+mn-ea"/>
                <a:ea typeface="+mn-ea"/>
              </a:rPr>
              <a:t>문서 객체 선택</a:t>
            </a:r>
            <a:endParaRPr lang="ko-KR" altLang="en-US" sz="3200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90" y="871483"/>
            <a:ext cx="11852301" cy="5620871"/>
          </a:xfrm>
        </p:spPr>
        <p:txBody>
          <a:bodyPr>
            <a:noAutofit/>
          </a:bodyPr>
          <a:lstStyle/>
          <a:p>
            <a:pPr marL="420687" lvl="1" indent="-342900">
              <a:lnSpc>
                <a:spcPct val="100000"/>
              </a:lnSpc>
              <a:spcAft>
                <a:spcPts val="200"/>
              </a:spcAft>
            </a:pPr>
            <a:r>
              <a:rPr lang="ko-KR" altLang="en-US" dirty="0" smtClean="0">
                <a:latin typeface="+mn-ea"/>
              </a:rPr>
              <a:t>다중 문서 객체 가져 오기</a:t>
            </a:r>
            <a:endParaRPr lang="en-US" altLang="ko-KR" dirty="0" smtClean="0">
              <a:latin typeface="+mn-ea"/>
            </a:endParaRPr>
          </a:p>
          <a:p>
            <a:pPr marL="877887" lvl="2" indent="-342900">
              <a:lnSpc>
                <a:spcPct val="100000"/>
              </a:lnSpc>
              <a:spcAft>
                <a:spcPts val="200"/>
              </a:spcAft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document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객체의 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getElementById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 )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메서드는 한 번에 한 개의 문서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객체만을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가져올 수 있는 반면에 다음과 같은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document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객체의 메서드를 사용하면 이미 웹 페이지에 존재하는 한 번에 여러 개의 문서 객체를 가져올 수 있다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 </a:t>
            </a:r>
          </a:p>
          <a:p>
            <a:pPr marL="877887" lvl="2" indent="-342900">
              <a:lnSpc>
                <a:spcPct val="100000"/>
              </a:lnSpc>
              <a:spcAft>
                <a:spcPts val="200"/>
              </a:spcAft>
            </a:pPr>
            <a:endParaRPr lang="en-US" altLang="ko-KR" dirty="0">
              <a:latin typeface="+mn-ea"/>
            </a:endParaRPr>
          </a:p>
          <a:p>
            <a:pPr marL="420687" lvl="1" indent="-342900">
              <a:lnSpc>
                <a:spcPct val="100000"/>
              </a:lnSpc>
              <a:spcAft>
                <a:spcPts val="200"/>
              </a:spcAft>
            </a:pPr>
            <a:endParaRPr lang="en-US" altLang="ko-KR" dirty="0" smtClean="0">
              <a:latin typeface="+mn-ea"/>
            </a:endParaRPr>
          </a:p>
          <a:p>
            <a:pPr marL="420687" lvl="1" indent="-342900">
              <a:lnSpc>
                <a:spcPct val="100000"/>
              </a:lnSpc>
              <a:spcAft>
                <a:spcPts val="200"/>
              </a:spcAft>
            </a:pPr>
            <a:endParaRPr lang="en-US" altLang="ko-KR" dirty="0">
              <a:latin typeface="+mn-ea"/>
            </a:endParaRPr>
          </a:p>
          <a:p>
            <a:pPr marL="420687" lvl="1" indent="-342900">
              <a:lnSpc>
                <a:spcPct val="100000"/>
              </a:lnSpc>
              <a:spcAft>
                <a:spcPts val="200"/>
              </a:spcAft>
            </a:pPr>
            <a:endParaRPr lang="en-US" altLang="ko-KR" dirty="0" smtClean="0">
              <a:latin typeface="+mn-ea"/>
            </a:endParaRPr>
          </a:p>
          <a:p>
            <a:pPr marL="180075" indent="-342900">
              <a:lnSpc>
                <a:spcPct val="100000"/>
              </a:lnSpc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1D29-70A3-4759-9D6D-98753CD5BF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_8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999426" y="944673"/>
            <a:ext cx="4038959" cy="48492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37275" lvl="1" indent="-342900">
              <a:lnSpc>
                <a:spcPct val="100000"/>
              </a:lnSpc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13954" y="2834640"/>
            <a:ext cx="11038115" cy="3107522"/>
            <a:chOff x="613954" y="2834640"/>
            <a:chExt cx="11038115" cy="3107522"/>
          </a:xfrm>
        </p:grpSpPr>
        <p:grpSp>
          <p:nvGrpSpPr>
            <p:cNvPr id="6" name="그룹 5"/>
            <p:cNvGrpSpPr/>
            <p:nvPr/>
          </p:nvGrpSpPr>
          <p:grpSpPr>
            <a:xfrm>
              <a:off x="654489" y="2846561"/>
              <a:ext cx="10997580" cy="3095601"/>
              <a:chOff x="1092824" y="2698395"/>
              <a:chExt cx="9489921" cy="2595538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92824" y="2698395"/>
                <a:ext cx="8194868" cy="2133200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/>
              <a:srcRect t="72216"/>
              <a:stretch/>
            </p:blipFill>
            <p:spPr>
              <a:xfrm>
                <a:off x="1171202" y="4781000"/>
                <a:ext cx="9411543" cy="512933"/>
              </a:xfrm>
              <a:prstGeom prst="rect">
                <a:avLst/>
              </a:prstGeom>
            </p:spPr>
          </p:pic>
        </p:grpSp>
        <p:sp>
          <p:nvSpPr>
            <p:cNvPr id="8" name="직사각형 7"/>
            <p:cNvSpPr/>
            <p:nvPr/>
          </p:nvSpPr>
          <p:spPr>
            <a:xfrm>
              <a:off x="613954" y="2834640"/>
              <a:ext cx="1018903" cy="378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82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590" y="139498"/>
            <a:ext cx="11905163" cy="583795"/>
          </a:xfrm>
        </p:spPr>
        <p:txBody>
          <a:bodyPr>
            <a:noAutofit/>
          </a:bodyPr>
          <a:lstStyle/>
          <a:p>
            <a:r>
              <a:rPr lang="en-US" altLang="ko-KR" sz="2800" cap="none" dirty="0">
                <a:latin typeface="+mn-ea"/>
              </a:rPr>
              <a:t>document</a:t>
            </a:r>
            <a:r>
              <a:rPr lang="en-US" altLang="ko-KR" sz="2800" dirty="0">
                <a:latin typeface="+mn-ea"/>
              </a:rPr>
              <a:t> </a:t>
            </a:r>
            <a:r>
              <a:rPr lang="ko-KR" altLang="en-US" sz="2800" dirty="0">
                <a:latin typeface="+mn-ea"/>
              </a:rPr>
              <a:t>객체 </a:t>
            </a:r>
            <a:r>
              <a:rPr lang="en-US" altLang="ko-KR" sz="2800" dirty="0" smtClean="0">
                <a:latin typeface="+mn-ea"/>
              </a:rPr>
              <a:t>- </a:t>
            </a:r>
            <a:r>
              <a:rPr lang="en-US" altLang="ko-KR" sz="2800" cap="none" dirty="0" err="1" smtClean="0">
                <a:latin typeface="+mn-ea"/>
              </a:rPr>
              <a:t>innerHTML</a:t>
            </a:r>
            <a:r>
              <a:rPr lang="en-US" altLang="ko-KR" sz="2800" dirty="0" smtClean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속성 </a:t>
            </a:r>
            <a:r>
              <a:rPr lang="en-US" altLang="ko-KR" sz="2800" dirty="0" smtClean="0">
                <a:latin typeface="+mn-ea"/>
              </a:rPr>
              <a:t>&amp; </a:t>
            </a:r>
            <a:r>
              <a:rPr lang="en-US" altLang="ko-KR" sz="2800" cap="none" dirty="0" smtClean="0">
                <a:latin typeface="+mn-ea"/>
              </a:rPr>
              <a:t>id</a:t>
            </a:r>
            <a:r>
              <a:rPr lang="ko-KR" altLang="en-US" sz="2800" dirty="0" smtClean="0">
                <a:latin typeface="+mn-ea"/>
              </a:rPr>
              <a:t>를 사용하여 문서 객체 가져오기</a:t>
            </a:r>
            <a:r>
              <a:rPr lang="en-US" altLang="ko-KR" sz="2800" dirty="0" smtClean="0">
                <a:latin typeface="+mn-ea"/>
              </a:rPr>
              <a:t>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225" y="893880"/>
            <a:ext cx="10950964" cy="5620871"/>
          </a:xfr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800000"/>
                </a:solidFill>
                <a:latin typeface="+mn-ea"/>
              </a:rPr>
              <a:t>&lt;head&gt;</a:t>
            </a:r>
            <a:endParaRPr lang="en-US" altLang="ko-KR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1800" dirty="0" smtClean="0">
                <a:solidFill>
                  <a:srgbClr val="800000"/>
                </a:solidFill>
                <a:latin typeface="+mn-ea"/>
              </a:rPr>
              <a:t>&lt;title&gt; </a:t>
            </a:r>
            <a:r>
              <a:rPr lang="ko-KR" altLang="en-US" sz="1800" dirty="0" smtClean="0">
                <a:latin typeface="+mn-ea"/>
              </a:rPr>
              <a:t>문서 객체 속성 변경 </a:t>
            </a:r>
            <a:r>
              <a:rPr lang="en-US" altLang="ko-KR" sz="1800" dirty="0" smtClean="0">
                <a:solidFill>
                  <a:srgbClr val="800000"/>
                </a:solidFill>
                <a:latin typeface="+mn-ea"/>
              </a:rPr>
              <a:t>&lt;/</a:t>
            </a:r>
            <a:r>
              <a:rPr lang="en-US" altLang="ko-KR" sz="1800" dirty="0">
                <a:solidFill>
                  <a:srgbClr val="800000"/>
                </a:solidFill>
                <a:latin typeface="+mn-ea"/>
              </a:rPr>
              <a:t>title&gt;</a:t>
            </a:r>
            <a:endParaRPr lang="en-US" altLang="ko-KR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1800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window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onload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1800" dirty="0" smtClean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ele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getElementById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"header</a:t>
            </a:r>
            <a:r>
              <a:rPr lang="en-US" altLang="ko-KR" sz="1800" dirty="0" smtClean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); </a:t>
            </a: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한 개의 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</a:rPr>
              <a:t>문서객체를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 가져옴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800" dirty="0">
                <a:solidFill>
                  <a:srgbClr val="001080"/>
                </a:solidFill>
                <a:latin typeface="+mn-ea"/>
              </a:rPr>
              <a:t>event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getElementById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"change</a:t>
            </a:r>
            <a:r>
              <a:rPr lang="en-US" altLang="ko-KR" sz="1800" dirty="0" smtClean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); </a:t>
            </a: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한 개의 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</a:rPr>
              <a:t>문서객체를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 가져옴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event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onclick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                 </a:t>
            </a: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//innerHTML 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속성을 사용하여 </a:t>
            </a: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HTML 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태그 내부 내용 변경 </a:t>
            </a: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: 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자바스크립트 </a:t>
            </a: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-&gt; 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환영합니다</a:t>
            </a:r>
            <a:endParaRPr lang="en-US" altLang="ko-KR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       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ele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innerHTML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+mn-ea"/>
              </a:rPr>
              <a:t>환영 합니다</a:t>
            </a:r>
            <a:r>
              <a:rPr lang="en-US" altLang="ko-KR" sz="1800" dirty="0" smtClean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;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</a:t>
            </a:r>
            <a:endParaRPr lang="en-US" altLang="ko-KR" sz="1800" dirty="0" smtClean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     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1800" dirty="0">
                <a:solidFill>
                  <a:srgbClr val="800000"/>
                </a:solidFill>
                <a:latin typeface="+mn-ea"/>
              </a:rPr>
              <a:t>&lt;/script&gt;</a:t>
            </a:r>
            <a:endParaRPr lang="en-US" altLang="ko-KR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800000"/>
                </a:solidFill>
                <a:latin typeface="+mn-ea"/>
              </a:rPr>
              <a:t>&lt;/head&gt;</a:t>
            </a:r>
            <a:endParaRPr lang="en-US" altLang="ko-KR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800000"/>
                </a:solidFill>
                <a:latin typeface="+mn-ea"/>
              </a:rPr>
              <a:t>&lt;body&gt;</a:t>
            </a:r>
            <a:endParaRPr lang="en-US" altLang="ko-KR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1800" dirty="0">
                <a:solidFill>
                  <a:srgbClr val="800000"/>
                </a:solidFill>
                <a:latin typeface="+mn-ea"/>
              </a:rPr>
              <a:t>&lt;h1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id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"header"</a:t>
            </a:r>
            <a:r>
              <a:rPr lang="en-US" altLang="ko-KR" sz="1800" dirty="0">
                <a:solidFill>
                  <a:srgbClr val="800000"/>
                </a:solidFill>
                <a:latin typeface="+mn-ea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자바 스크립트 </a:t>
            </a:r>
            <a:r>
              <a:rPr lang="en-US" altLang="ko-KR" sz="1800" dirty="0">
                <a:solidFill>
                  <a:srgbClr val="800000"/>
                </a:solidFill>
                <a:latin typeface="+mn-ea"/>
              </a:rPr>
              <a:t>&lt;/h1&gt;</a:t>
            </a:r>
            <a:endParaRPr lang="en-US" altLang="ko-KR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1800" dirty="0">
                <a:solidFill>
                  <a:srgbClr val="800000"/>
                </a:solidFill>
                <a:latin typeface="+mn-ea"/>
              </a:rPr>
              <a:t>&lt;input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"button"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id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"change"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value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"h1 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내용 변경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"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800" dirty="0">
                <a:solidFill>
                  <a:srgbClr val="800000"/>
                </a:solidFill>
                <a:latin typeface="+mn-ea"/>
              </a:rPr>
              <a:t>/&gt;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ko-KR" sz="1800" dirty="0">
                <a:solidFill>
                  <a:srgbClr val="800000"/>
                </a:solidFill>
                <a:latin typeface="+mn-ea"/>
              </a:rPr>
              <a:t>&lt;/body</a:t>
            </a:r>
            <a:r>
              <a:rPr lang="en-US" altLang="ko-KR" sz="1800" dirty="0" smtClean="0">
                <a:solidFill>
                  <a:srgbClr val="800000"/>
                </a:solidFill>
                <a:latin typeface="+mn-ea"/>
              </a:rPr>
              <a:t>&gt;</a:t>
            </a:r>
            <a:endParaRPr lang="ko-KR" altLang="en-US" sz="18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_8</a:t>
            </a:r>
            <a:r>
              <a:rPr lang="ko-KR" altLang="en-US" smtClean="0"/>
              <a:t>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43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cap="none" dirty="0">
                <a:latin typeface="+mn-ea"/>
              </a:rPr>
              <a:t>document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객체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err="1" smtClean="0">
                <a:latin typeface="+mn-ea"/>
                <a:ea typeface="+mn-ea"/>
              </a:rPr>
              <a:t>선택자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사용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&amp; </a:t>
            </a:r>
            <a:r>
              <a:rPr lang="ko-KR" altLang="en-US" dirty="0" smtClean="0">
                <a:latin typeface="+mn-ea"/>
                <a:ea typeface="+mn-ea"/>
              </a:rPr>
              <a:t>문서 </a:t>
            </a:r>
            <a:r>
              <a:rPr lang="en-US" altLang="ko-KR" cap="none" dirty="0" smtClean="0">
                <a:latin typeface="+mn-ea"/>
                <a:ea typeface="+mn-ea"/>
              </a:rPr>
              <a:t>style</a:t>
            </a:r>
            <a:r>
              <a:rPr lang="ko-KR" altLang="en-US" dirty="0" smtClean="0">
                <a:latin typeface="+mn-ea"/>
                <a:ea typeface="+mn-ea"/>
              </a:rPr>
              <a:t> 변경하기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3721" y="873785"/>
            <a:ext cx="10493765" cy="5620871"/>
          </a:xfr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&lt;head</a:t>
            </a:r>
            <a:r>
              <a:rPr lang="en-US" altLang="ko-KR" sz="1600" dirty="0" smtClean="0">
                <a:solidFill>
                  <a:srgbClr val="800000"/>
                </a:solidFill>
                <a:latin typeface="+mn-ea"/>
              </a:rPr>
              <a:t>&gt;&lt;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title&gt;</a:t>
            </a:r>
            <a:r>
              <a:rPr lang="ko-KR" altLang="en-US" sz="1600" dirty="0" err="1" smtClean="0">
                <a:solidFill>
                  <a:srgbClr val="000000"/>
                </a:solidFill>
                <a:latin typeface="+mn-ea"/>
              </a:rPr>
              <a:t>선택자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</a:rPr>
              <a:t> 사용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1 &amp;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 스타일 변경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&lt;/title&gt;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window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600" dirty="0" err="1">
                <a:solidFill>
                  <a:srgbClr val="795E26"/>
                </a:solidFill>
                <a:latin typeface="+mn-ea"/>
              </a:rPr>
              <a:t>onload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ele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600" dirty="0" err="1">
                <a:solidFill>
                  <a:srgbClr val="795E26"/>
                </a:solidFill>
                <a:latin typeface="+mn-ea"/>
              </a:rPr>
              <a:t>querySelectorAll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"h1</a:t>
            </a:r>
            <a:r>
              <a:rPr lang="en-US" altLang="ko-KR" sz="1600" dirty="0" smtClean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);  </a:t>
            </a:r>
            <a:r>
              <a:rPr lang="en-US" altLang="ko-KR" sz="16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1600" dirty="0" err="1">
                <a:solidFill>
                  <a:srgbClr val="008000"/>
                </a:solidFill>
                <a:latin typeface="+mn-ea"/>
              </a:rPr>
              <a:t>선택자로</a:t>
            </a:r>
            <a:r>
              <a:rPr lang="ko-KR" altLang="en-US" sz="1600" dirty="0">
                <a:solidFill>
                  <a:srgbClr val="008000"/>
                </a:solidFill>
                <a:latin typeface="+mn-ea"/>
              </a:rPr>
              <a:t> 여러 개의 문서 객체를 </a:t>
            </a:r>
            <a:r>
              <a:rPr lang="ko-KR" altLang="en-US" sz="1600" dirty="0" smtClean="0">
                <a:solidFill>
                  <a:srgbClr val="008000"/>
                </a:solidFill>
                <a:latin typeface="+mn-ea"/>
              </a:rPr>
              <a:t>배열로 가져옴</a:t>
            </a:r>
            <a:endParaRPr lang="en-US" altLang="ko-KR" sz="1600" dirty="0">
              <a:solidFill>
                <a:srgbClr val="0080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 smtClean="0">
                <a:solidFill>
                  <a:srgbClr val="001080"/>
                </a:solidFill>
                <a:latin typeface="+mn-ea"/>
              </a:rPr>
              <a:t>event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 err="1" smtClean="0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600" dirty="0" err="1" smtClean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600" dirty="0" err="1" smtClean="0">
                <a:solidFill>
                  <a:srgbClr val="795E26"/>
                </a:solidFill>
                <a:latin typeface="+mn-ea"/>
              </a:rPr>
              <a:t>getElementById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 smtClean="0">
                <a:solidFill>
                  <a:srgbClr val="A31515"/>
                </a:solidFill>
                <a:latin typeface="+mn-ea"/>
              </a:rPr>
              <a:t>＂change＂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);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message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267F99"/>
                </a:solidFill>
                <a:latin typeface="+mn-ea"/>
              </a:rPr>
              <a:t>Array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 smtClean="0">
                <a:solidFill>
                  <a:srgbClr val="A31515"/>
                </a:solidFill>
                <a:latin typeface="+mn-ea"/>
              </a:rPr>
              <a:t>＂</a:t>
            </a:r>
            <a:r>
              <a:rPr lang="ko-KR" altLang="en-US" sz="1600" dirty="0" smtClean="0">
                <a:solidFill>
                  <a:srgbClr val="A31515"/>
                </a:solidFill>
                <a:latin typeface="+mn-ea"/>
              </a:rPr>
              <a:t>환영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 </a:t>
            </a:r>
            <a:r>
              <a:rPr lang="ko-KR" altLang="en-US" sz="1600" dirty="0" smtClean="0">
                <a:solidFill>
                  <a:srgbClr val="A31515"/>
                </a:solidFill>
                <a:latin typeface="+mn-ea"/>
              </a:rPr>
              <a:t>합니다</a:t>
            </a:r>
            <a:r>
              <a:rPr lang="en-US" altLang="ko-KR" sz="1600" dirty="0" smtClean="0">
                <a:solidFill>
                  <a:srgbClr val="A31515"/>
                </a:solidFill>
                <a:latin typeface="+mn-ea"/>
              </a:rPr>
              <a:t>＂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,</a:t>
            </a:r>
            <a:r>
              <a:rPr lang="en-US" altLang="ko-KR" sz="1600" dirty="0" smtClean="0">
                <a:solidFill>
                  <a:srgbClr val="A31515"/>
                </a:solidFill>
                <a:latin typeface="+mn-ea"/>
              </a:rPr>
              <a:t>＂</a:t>
            </a:r>
            <a:r>
              <a:rPr lang="ko-KR" altLang="en-US" sz="1600" dirty="0" smtClean="0">
                <a:solidFill>
                  <a:srgbClr val="A31515"/>
                </a:solidFill>
                <a:latin typeface="+mn-ea"/>
              </a:rPr>
              <a:t>스타일을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 </a:t>
            </a:r>
            <a:r>
              <a:rPr lang="ko-KR" altLang="en-US" sz="1600" dirty="0" smtClean="0">
                <a:solidFill>
                  <a:srgbClr val="A31515"/>
                </a:solidFill>
                <a:latin typeface="+mn-ea"/>
              </a:rPr>
              <a:t>변경했습니다</a:t>
            </a:r>
            <a:r>
              <a:rPr lang="en-US" altLang="ko-KR" sz="1600" dirty="0" smtClean="0">
                <a:solidFill>
                  <a:srgbClr val="A31515"/>
                </a:solidFill>
                <a:latin typeface="+mn-ea"/>
              </a:rPr>
              <a:t>＂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,</a:t>
            </a:r>
            <a:r>
              <a:rPr lang="en-US" altLang="ko-KR" sz="1600" dirty="0" smtClean="0">
                <a:solidFill>
                  <a:srgbClr val="A31515"/>
                </a:solidFill>
                <a:latin typeface="+mn-ea"/>
              </a:rPr>
              <a:t>＂</a:t>
            </a:r>
            <a:r>
              <a:rPr lang="ko-KR" altLang="en-US" sz="1600" dirty="0" smtClean="0">
                <a:solidFill>
                  <a:srgbClr val="A31515"/>
                </a:solidFill>
                <a:latin typeface="+mn-ea"/>
              </a:rPr>
              <a:t>내용을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 </a:t>
            </a:r>
            <a:r>
              <a:rPr lang="ko-KR" altLang="en-US" sz="1600" dirty="0" smtClean="0">
                <a:solidFill>
                  <a:srgbClr val="A31515"/>
                </a:solidFill>
                <a:latin typeface="+mn-ea"/>
              </a:rPr>
              <a:t>변경했습니다</a:t>
            </a:r>
            <a:r>
              <a:rPr lang="en-US" altLang="ko-KR" sz="1600" dirty="0" smtClean="0">
                <a:solidFill>
                  <a:srgbClr val="A31515"/>
                </a:solidFill>
                <a:latin typeface="+mn-ea"/>
              </a:rPr>
              <a:t>＂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)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event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600" dirty="0" err="1">
                <a:solidFill>
                  <a:srgbClr val="795E26"/>
                </a:solidFill>
                <a:latin typeface="+mn-ea"/>
              </a:rPr>
              <a:t>onclick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1600" dirty="0" smtClean="0">
                <a:solidFill>
                  <a:srgbClr val="AF00DB"/>
                </a:solidFill>
                <a:latin typeface="+mn-ea"/>
              </a:rPr>
              <a:t>for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09885A"/>
                </a:solidFill>
                <a:latin typeface="+mn-ea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; 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&lt;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ele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length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;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++){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            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value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ele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[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            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value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innerHTML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message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[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]; 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value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style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color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sz="1600" dirty="0" smtClean="0">
                <a:solidFill>
                  <a:srgbClr val="A31515"/>
                </a:solidFill>
                <a:latin typeface="+mn-ea"/>
              </a:rPr>
              <a:t>＂red＂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; </a:t>
            </a:r>
            <a:r>
              <a:rPr lang="en-US" altLang="ko-KR" sz="16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+mn-ea"/>
              </a:rPr>
              <a:t>스타일 변경</a:t>
            </a:r>
            <a:endParaRPr lang="ko-KR" altLang="en-US" sz="1600" dirty="0">
              <a:solidFill>
                <a:srgbClr val="0000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  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&lt;/script&gt;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&lt;/head&gt;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&lt;body&gt;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&lt;h1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id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＂h1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"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&gt;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자바 스크립트 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&lt;/h1</a:t>
            </a:r>
            <a:r>
              <a:rPr lang="en-US" altLang="ko-KR" sz="1600" dirty="0" smtClean="0">
                <a:solidFill>
                  <a:srgbClr val="800000"/>
                </a:solidFill>
                <a:latin typeface="+mn-ea"/>
              </a:rPr>
              <a:t>&gt;&lt;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h1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id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"h2"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&gt;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문서 객체 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&lt;/h1</a:t>
            </a:r>
            <a:r>
              <a:rPr lang="en-US" altLang="ko-KR" sz="1600" dirty="0" smtClean="0">
                <a:solidFill>
                  <a:srgbClr val="800000"/>
                </a:solidFill>
                <a:latin typeface="+mn-ea"/>
              </a:rPr>
              <a:t>&gt;&lt;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h1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id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"h3"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&gt;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속성 변경 하기 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&lt;/h1&gt;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&lt;input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type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"button"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id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"change"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value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"h1 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내용 변경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"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/&gt;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&lt;/body&gt;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_8</a:t>
            </a:r>
            <a:r>
              <a:rPr lang="ko-KR" altLang="en-US" smtClean="0"/>
              <a:t>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4350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2861</TotalTime>
  <Words>543</Words>
  <Application>Microsoft Office PowerPoint</Application>
  <PresentationFormat>와이드스크린</PresentationFormat>
  <Paragraphs>164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Gill Sans MT</vt:lpstr>
      <vt:lpstr>Wingdings</vt:lpstr>
      <vt:lpstr>Gallery</vt:lpstr>
      <vt:lpstr>Chapt8. 웹 브라우저 객체 모델</vt:lpstr>
      <vt:lpstr>웹 브라우저 객체 모델 이해하기</vt:lpstr>
      <vt:lpstr>웹 브라우저 객체 모델 이해하기</vt:lpstr>
      <vt:lpstr>document 객체</vt:lpstr>
      <vt:lpstr>document 객체 – 문서 객체 속성 변경</vt:lpstr>
      <vt:lpstr>document 객체 – 문서 객체 선택</vt:lpstr>
      <vt:lpstr>document 객체 – 문서 객체 선택</vt:lpstr>
      <vt:lpstr>document 객체 - innerHTML 속성 &amp; id를 사용하여 문서 객체 가져오기 </vt:lpstr>
      <vt:lpstr>document 객체 - 선택자 사용1 &amp; 문서 style 변경하기</vt:lpstr>
      <vt:lpstr>document 객체 - 선택자 사용 2 &amp; 문서 style 변경하기</vt:lpstr>
      <vt:lpstr>document 객체 – 문서 객체 생성과 연결</vt:lpstr>
      <vt:lpstr>document 객체 – 문서 객체 생성과 연결 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Chapt1. 자바스트립트 소개</dc:title>
  <dc:creator>hallym</dc:creator>
  <cp:lastModifiedBy>hallym</cp:lastModifiedBy>
  <cp:revision>510</cp:revision>
  <dcterms:created xsi:type="dcterms:W3CDTF">2019-08-19T07:59:21Z</dcterms:created>
  <dcterms:modified xsi:type="dcterms:W3CDTF">2019-11-19T08:52:51Z</dcterms:modified>
</cp:coreProperties>
</file>