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6" r:id="rId10"/>
    <p:sldId id="267" r:id="rId11"/>
    <p:sldId id="268" r:id="rId12"/>
    <p:sldId id="265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767"/>
    <a:srgbClr val="0059AC"/>
    <a:srgbClr val="EFA500"/>
    <a:srgbClr val="00B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233E2-659C-4524-BED5-A96F15A192A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A8A6B-91B3-41FF-BD92-30CCAD39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3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550A-C6D7-4172-B966-152E03D29E7F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5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D0E6-90C2-4E4D-BA99-0D48E714B1F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BEAD5D-B67B-4D9C-864D-15CBA7FA056B}"/>
              </a:ext>
            </a:extLst>
          </p:cNvPr>
          <p:cNvSpPr/>
          <p:nvPr userDrawn="1"/>
        </p:nvSpPr>
        <p:spPr>
          <a:xfrm>
            <a:off x="838200" y="1378183"/>
            <a:ext cx="1051200" cy="155767"/>
          </a:xfrm>
          <a:prstGeom prst="rect">
            <a:avLst/>
          </a:prstGeom>
          <a:solidFill>
            <a:srgbClr val="00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8534D-C288-4E97-ACA3-963B30337BBC}"/>
              </a:ext>
            </a:extLst>
          </p:cNvPr>
          <p:cNvSpPr/>
          <p:nvPr userDrawn="1"/>
        </p:nvSpPr>
        <p:spPr>
          <a:xfrm>
            <a:off x="3989278" y="1378183"/>
            <a:ext cx="3153600" cy="155767"/>
          </a:xfrm>
          <a:prstGeom prst="rect">
            <a:avLst/>
          </a:prstGeom>
          <a:solidFill>
            <a:srgbClr val="005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5B93ED-DCFD-4403-9AAF-A88838EE6F14}"/>
              </a:ext>
            </a:extLst>
          </p:cNvPr>
          <p:cNvSpPr/>
          <p:nvPr userDrawn="1"/>
        </p:nvSpPr>
        <p:spPr>
          <a:xfrm>
            <a:off x="7142878" y="1378183"/>
            <a:ext cx="4204800" cy="155767"/>
          </a:xfrm>
          <a:prstGeom prst="rect">
            <a:avLst/>
          </a:prstGeom>
          <a:solidFill>
            <a:srgbClr val="F9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B8DB06-B4B3-4AA6-B7E5-40C3F29AA103}"/>
              </a:ext>
            </a:extLst>
          </p:cNvPr>
          <p:cNvSpPr/>
          <p:nvPr userDrawn="1"/>
        </p:nvSpPr>
        <p:spPr>
          <a:xfrm>
            <a:off x="1889399" y="1378183"/>
            <a:ext cx="2102400" cy="155767"/>
          </a:xfrm>
          <a:prstGeom prst="rect">
            <a:avLst/>
          </a:prstGeom>
          <a:solidFill>
            <a:srgbClr val="E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867162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49D9-EF70-4EA7-B20F-8ABD95A9B590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61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61377"/>
            <a:ext cx="10515600" cy="11688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9992"/>
            <a:ext cx="10515600" cy="46496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8B46-17CD-4458-BB88-4C07C8D14A14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BEAD5D-B67B-4D9C-864D-15CBA7FA056B}"/>
              </a:ext>
            </a:extLst>
          </p:cNvPr>
          <p:cNvSpPr/>
          <p:nvPr userDrawn="1"/>
        </p:nvSpPr>
        <p:spPr>
          <a:xfrm>
            <a:off x="838200" y="1378183"/>
            <a:ext cx="1051200" cy="155767"/>
          </a:xfrm>
          <a:prstGeom prst="rect">
            <a:avLst/>
          </a:prstGeom>
          <a:solidFill>
            <a:srgbClr val="00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8534D-C288-4E97-ACA3-963B30337BBC}"/>
              </a:ext>
            </a:extLst>
          </p:cNvPr>
          <p:cNvSpPr/>
          <p:nvPr userDrawn="1"/>
        </p:nvSpPr>
        <p:spPr>
          <a:xfrm>
            <a:off x="3989278" y="1378183"/>
            <a:ext cx="3153600" cy="155767"/>
          </a:xfrm>
          <a:prstGeom prst="rect">
            <a:avLst/>
          </a:prstGeom>
          <a:solidFill>
            <a:srgbClr val="005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5B93ED-DCFD-4403-9AAF-A88838EE6F14}"/>
              </a:ext>
            </a:extLst>
          </p:cNvPr>
          <p:cNvSpPr/>
          <p:nvPr userDrawn="1"/>
        </p:nvSpPr>
        <p:spPr>
          <a:xfrm>
            <a:off x="7142878" y="1378183"/>
            <a:ext cx="4204800" cy="155767"/>
          </a:xfrm>
          <a:prstGeom prst="rect">
            <a:avLst/>
          </a:prstGeom>
          <a:solidFill>
            <a:srgbClr val="F9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B8DB06-B4B3-4AA6-B7E5-40C3F29AA103}"/>
              </a:ext>
            </a:extLst>
          </p:cNvPr>
          <p:cNvSpPr/>
          <p:nvPr userDrawn="1"/>
        </p:nvSpPr>
        <p:spPr>
          <a:xfrm>
            <a:off x="1889399" y="1378183"/>
            <a:ext cx="2102400" cy="155767"/>
          </a:xfrm>
          <a:prstGeom prst="rect">
            <a:avLst/>
          </a:prstGeom>
          <a:solidFill>
            <a:srgbClr val="E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117202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A58-B4D4-4D49-913A-255FFF01DE78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06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7C55-F6EF-43A0-93B2-512CC3820D1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BEAD5D-B67B-4D9C-864D-15CBA7FA056B}"/>
              </a:ext>
            </a:extLst>
          </p:cNvPr>
          <p:cNvSpPr/>
          <p:nvPr userDrawn="1"/>
        </p:nvSpPr>
        <p:spPr>
          <a:xfrm>
            <a:off x="838200" y="1378183"/>
            <a:ext cx="1051200" cy="155767"/>
          </a:xfrm>
          <a:prstGeom prst="rect">
            <a:avLst/>
          </a:prstGeom>
          <a:solidFill>
            <a:srgbClr val="00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8534D-C288-4E97-ACA3-963B30337BBC}"/>
              </a:ext>
            </a:extLst>
          </p:cNvPr>
          <p:cNvSpPr/>
          <p:nvPr userDrawn="1"/>
        </p:nvSpPr>
        <p:spPr>
          <a:xfrm>
            <a:off x="3989278" y="1378183"/>
            <a:ext cx="3153600" cy="155767"/>
          </a:xfrm>
          <a:prstGeom prst="rect">
            <a:avLst/>
          </a:prstGeom>
          <a:solidFill>
            <a:srgbClr val="005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5B93ED-DCFD-4403-9AAF-A88838EE6F14}"/>
              </a:ext>
            </a:extLst>
          </p:cNvPr>
          <p:cNvSpPr/>
          <p:nvPr userDrawn="1"/>
        </p:nvSpPr>
        <p:spPr>
          <a:xfrm>
            <a:off x="7142878" y="1378183"/>
            <a:ext cx="4204800" cy="155767"/>
          </a:xfrm>
          <a:prstGeom prst="rect">
            <a:avLst/>
          </a:prstGeom>
          <a:solidFill>
            <a:srgbClr val="F9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B8DB06-B4B3-4AA6-B7E5-40C3F29AA103}"/>
              </a:ext>
            </a:extLst>
          </p:cNvPr>
          <p:cNvSpPr/>
          <p:nvPr userDrawn="1"/>
        </p:nvSpPr>
        <p:spPr>
          <a:xfrm>
            <a:off x="1889399" y="1378183"/>
            <a:ext cx="2102400" cy="155767"/>
          </a:xfrm>
          <a:prstGeom prst="rect">
            <a:avLst/>
          </a:prstGeom>
          <a:solidFill>
            <a:srgbClr val="E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164311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C67E-B45A-460D-9864-F09B42798E3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BEAD5D-B67B-4D9C-864D-15CBA7FA056B}"/>
              </a:ext>
            </a:extLst>
          </p:cNvPr>
          <p:cNvSpPr/>
          <p:nvPr userDrawn="1"/>
        </p:nvSpPr>
        <p:spPr>
          <a:xfrm>
            <a:off x="838200" y="1378183"/>
            <a:ext cx="1051200" cy="155767"/>
          </a:xfrm>
          <a:prstGeom prst="rect">
            <a:avLst/>
          </a:prstGeom>
          <a:solidFill>
            <a:srgbClr val="00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38534D-C288-4E97-ACA3-963B30337BBC}"/>
              </a:ext>
            </a:extLst>
          </p:cNvPr>
          <p:cNvSpPr/>
          <p:nvPr userDrawn="1"/>
        </p:nvSpPr>
        <p:spPr>
          <a:xfrm>
            <a:off x="3989278" y="1378183"/>
            <a:ext cx="3153600" cy="155767"/>
          </a:xfrm>
          <a:prstGeom prst="rect">
            <a:avLst/>
          </a:prstGeom>
          <a:solidFill>
            <a:srgbClr val="005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5B93ED-DCFD-4403-9AAF-A88838EE6F14}"/>
              </a:ext>
            </a:extLst>
          </p:cNvPr>
          <p:cNvSpPr/>
          <p:nvPr userDrawn="1"/>
        </p:nvSpPr>
        <p:spPr>
          <a:xfrm>
            <a:off x="7142878" y="1378183"/>
            <a:ext cx="4204800" cy="155767"/>
          </a:xfrm>
          <a:prstGeom prst="rect">
            <a:avLst/>
          </a:prstGeom>
          <a:solidFill>
            <a:srgbClr val="F9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B8DB06-B4B3-4AA6-B7E5-40C3F29AA103}"/>
              </a:ext>
            </a:extLst>
          </p:cNvPr>
          <p:cNvSpPr/>
          <p:nvPr userDrawn="1"/>
        </p:nvSpPr>
        <p:spPr>
          <a:xfrm>
            <a:off x="1889399" y="1378183"/>
            <a:ext cx="2102400" cy="155767"/>
          </a:xfrm>
          <a:prstGeom prst="rect">
            <a:avLst/>
          </a:prstGeom>
          <a:solidFill>
            <a:srgbClr val="E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141394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B5A-C950-4C22-97AE-B8550B8F0A8A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BEAD5D-B67B-4D9C-864D-15CBA7FA056B}"/>
              </a:ext>
            </a:extLst>
          </p:cNvPr>
          <p:cNvSpPr/>
          <p:nvPr userDrawn="1"/>
        </p:nvSpPr>
        <p:spPr>
          <a:xfrm>
            <a:off x="838200" y="1378183"/>
            <a:ext cx="1051200" cy="155767"/>
          </a:xfrm>
          <a:prstGeom prst="rect">
            <a:avLst/>
          </a:prstGeom>
          <a:solidFill>
            <a:srgbClr val="00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38534D-C288-4E97-ACA3-963B30337BBC}"/>
              </a:ext>
            </a:extLst>
          </p:cNvPr>
          <p:cNvSpPr/>
          <p:nvPr userDrawn="1"/>
        </p:nvSpPr>
        <p:spPr>
          <a:xfrm>
            <a:off x="3989278" y="1378183"/>
            <a:ext cx="3153600" cy="155767"/>
          </a:xfrm>
          <a:prstGeom prst="rect">
            <a:avLst/>
          </a:prstGeom>
          <a:solidFill>
            <a:srgbClr val="005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B93ED-DCFD-4403-9AAF-A88838EE6F14}"/>
              </a:ext>
            </a:extLst>
          </p:cNvPr>
          <p:cNvSpPr/>
          <p:nvPr userDrawn="1"/>
        </p:nvSpPr>
        <p:spPr>
          <a:xfrm>
            <a:off x="7142878" y="1378183"/>
            <a:ext cx="4204800" cy="155767"/>
          </a:xfrm>
          <a:prstGeom prst="rect">
            <a:avLst/>
          </a:prstGeom>
          <a:solidFill>
            <a:srgbClr val="F9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B8DB06-B4B3-4AA6-B7E5-40C3F29AA103}"/>
              </a:ext>
            </a:extLst>
          </p:cNvPr>
          <p:cNvSpPr/>
          <p:nvPr userDrawn="1"/>
        </p:nvSpPr>
        <p:spPr>
          <a:xfrm>
            <a:off x="1889399" y="1378183"/>
            <a:ext cx="2102400" cy="155767"/>
          </a:xfrm>
          <a:prstGeom prst="rect">
            <a:avLst/>
          </a:prstGeom>
          <a:solidFill>
            <a:srgbClr val="E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285907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1B31-DCA0-49BD-96E6-AFF65C751A60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7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7B4A-40B8-4365-8844-9D35011F81E7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36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EC7A-C7DC-4A5D-A69D-5066D97B859D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00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3" y="5245768"/>
            <a:ext cx="4149573" cy="2071127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7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60D6-E34B-4711-966A-494D9F9CCB53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86F6D-A03D-4DEA-9023-F0E6C973308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4466" b="52138" l="12605" r="77479">
                        <a14:foregroundMark x1="55294" y1="31591" x2="48067" y2="36461"/>
                        <a14:foregroundMark x1="58992" y1="35036" x2="49412" y2="40499"/>
                        <a14:foregroundMark x1="27227" y1="35273" x2="31765" y2="37648"/>
                        <a14:backgroundMark x1="69580" y1="27316" x2="69580" y2="27316"/>
                        <a14:backgroundMark x1="70588" y1="27316" x2="74454" y2="292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70" t="23158" r="20870" b="48070"/>
          <a:stretch/>
        </p:blipFill>
        <p:spPr>
          <a:xfrm>
            <a:off x="10253755" y="49673"/>
            <a:ext cx="1938245" cy="113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8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1" hangingPunct="1">
        <a:lnSpc>
          <a:spcPct val="120000"/>
        </a:lnSpc>
        <a:spcBef>
          <a:spcPts val="1000"/>
        </a:spcBef>
        <a:buClr>
          <a:srgbClr val="00B5AC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rgbClr val="EFA5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rgbClr val="0059AC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rgbClr val="F96767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Hello C World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김재석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소속 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라온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3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형식 지정자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3000" b="1" dirty="0" smtClean="0">
                <a:solidFill>
                  <a:srgbClr val="FF0000"/>
                </a:solidFill>
              </a:rPr>
              <a:t>%</a:t>
            </a:r>
            <a:r>
              <a:rPr lang="en-US" altLang="ko-KR" sz="3000" b="1" dirty="0">
                <a:solidFill>
                  <a:srgbClr val="FF0000"/>
                </a:solidFill>
              </a:rPr>
              <a:t>d 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  <a:r>
              <a:rPr lang="en-US" altLang="ko-KR" dirty="0"/>
              <a:t>(10</a:t>
            </a:r>
            <a:r>
              <a:rPr lang="ko-KR" altLang="en-US" dirty="0"/>
              <a:t>진수</a:t>
            </a:r>
            <a:r>
              <a:rPr lang="en-US" altLang="ko-KR" dirty="0" smtClean="0"/>
              <a:t>)		</a:t>
            </a:r>
            <a:r>
              <a:rPr lang="en-US" altLang="ko-KR" sz="3000" b="1" dirty="0" smtClean="0">
                <a:solidFill>
                  <a:srgbClr val="FF0000"/>
                </a:solidFill>
              </a:rPr>
              <a:t>%</a:t>
            </a:r>
            <a:r>
              <a:rPr lang="en-US" altLang="ko-KR" sz="3000" b="1" dirty="0" err="1">
                <a:solidFill>
                  <a:srgbClr val="FF0000"/>
                </a:solidFill>
              </a:rPr>
              <a:t>ld</a:t>
            </a:r>
            <a:r>
              <a:rPr lang="en-US" altLang="ko-KR" sz="3000" b="1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변수형</a:t>
            </a:r>
            <a:r>
              <a:rPr lang="ko-KR" altLang="en-US" dirty="0"/>
              <a:t> 중 </a:t>
            </a:r>
            <a:r>
              <a:rPr lang="en-US" altLang="ko-KR" dirty="0"/>
              <a:t>long</a:t>
            </a:r>
            <a:r>
              <a:rPr lang="ko-KR" altLang="en-US" dirty="0"/>
              <a:t>형</a:t>
            </a:r>
          </a:p>
          <a:p>
            <a:pPr marL="0" indent="0">
              <a:buNone/>
            </a:pPr>
            <a:r>
              <a:rPr lang="en-US" altLang="ko-KR" sz="3000" b="1" dirty="0">
                <a:solidFill>
                  <a:srgbClr val="FF0000"/>
                </a:solidFill>
              </a:rPr>
              <a:t>%c </a:t>
            </a:r>
            <a:r>
              <a:rPr lang="en-US" altLang="ko-KR" dirty="0"/>
              <a:t>: </a:t>
            </a:r>
            <a:r>
              <a:rPr lang="ko-KR" altLang="en-US" dirty="0"/>
              <a:t>문자</a:t>
            </a:r>
            <a:r>
              <a:rPr lang="en-US" altLang="ko-KR" dirty="0"/>
              <a:t>(</a:t>
            </a:r>
            <a:r>
              <a:rPr lang="ko-KR" altLang="en-US" dirty="0"/>
              <a:t>문자 하나</a:t>
            </a:r>
            <a:r>
              <a:rPr lang="en-US" altLang="ko-KR" dirty="0" smtClean="0"/>
              <a:t>)	</a:t>
            </a:r>
            <a:r>
              <a:rPr lang="en-US" altLang="ko-KR" sz="3000" b="1" dirty="0" smtClean="0">
                <a:solidFill>
                  <a:srgbClr val="FF0000"/>
                </a:solidFill>
              </a:rPr>
              <a:t>%</a:t>
            </a:r>
            <a:r>
              <a:rPr lang="en-US" altLang="ko-KR" sz="3000" b="1" dirty="0">
                <a:solidFill>
                  <a:srgbClr val="FF0000"/>
                </a:solidFill>
              </a:rPr>
              <a:t>s </a:t>
            </a:r>
            <a:r>
              <a:rPr lang="en-US" altLang="ko-KR" dirty="0"/>
              <a:t>: </a:t>
            </a:r>
            <a:r>
              <a:rPr lang="ko-KR" altLang="en-US" dirty="0"/>
              <a:t>문자열</a:t>
            </a:r>
            <a:r>
              <a:rPr lang="en-US" altLang="ko-KR" dirty="0"/>
              <a:t>("apple" </a:t>
            </a:r>
            <a:r>
              <a:rPr lang="ko-KR" altLang="en-US" dirty="0"/>
              <a:t>같이 </a:t>
            </a:r>
            <a:r>
              <a:rPr lang="ko-KR" altLang="en-US" dirty="0" err="1"/>
              <a:t>여러문자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3000" b="1" dirty="0">
                <a:solidFill>
                  <a:srgbClr val="FF0000"/>
                </a:solidFill>
              </a:rPr>
              <a:t>%f </a:t>
            </a:r>
            <a:r>
              <a:rPr lang="en-US" altLang="ko-KR" dirty="0"/>
              <a:t>: </a:t>
            </a:r>
            <a:r>
              <a:rPr lang="ko-KR" altLang="en-US" dirty="0"/>
              <a:t>실수</a:t>
            </a:r>
            <a:r>
              <a:rPr lang="en-US" altLang="ko-KR" dirty="0"/>
              <a:t>(10</a:t>
            </a:r>
            <a:r>
              <a:rPr lang="ko-KR" altLang="en-US" dirty="0"/>
              <a:t>진수</a:t>
            </a:r>
            <a:r>
              <a:rPr lang="en-US" altLang="ko-KR" dirty="0"/>
              <a:t>, 11.34</a:t>
            </a:r>
            <a:r>
              <a:rPr lang="ko-KR" altLang="en-US" dirty="0"/>
              <a:t>와 같이 소수점 이하에 값이 </a:t>
            </a:r>
            <a:r>
              <a:rPr lang="ko-KR" altLang="en-US" dirty="0" err="1"/>
              <a:t>있는경우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3000" b="1" dirty="0">
                <a:solidFill>
                  <a:srgbClr val="FF0000"/>
                </a:solidFill>
              </a:rPr>
              <a:t>%lf </a:t>
            </a:r>
            <a:r>
              <a:rPr lang="en-US" altLang="ko-KR" dirty="0"/>
              <a:t>: </a:t>
            </a:r>
            <a:r>
              <a:rPr lang="ko-KR" altLang="en-US" dirty="0" err="1"/>
              <a:t>변수형</a:t>
            </a:r>
            <a:r>
              <a:rPr lang="ko-KR" altLang="en-US" dirty="0"/>
              <a:t> 중 </a:t>
            </a:r>
            <a:r>
              <a:rPr lang="en-US" altLang="ko-KR" dirty="0"/>
              <a:t>double</a:t>
            </a:r>
            <a:r>
              <a:rPr lang="ko-KR" altLang="en-US" dirty="0"/>
              <a:t>형</a:t>
            </a:r>
            <a:r>
              <a:rPr lang="en-US" altLang="ko-KR" dirty="0"/>
              <a:t>(8byte</a:t>
            </a:r>
            <a:r>
              <a:rPr lang="en-US" altLang="ko-KR" dirty="0" smtClean="0"/>
              <a:t>)	</a:t>
            </a:r>
            <a:r>
              <a:rPr lang="en-US" altLang="ko-KR" sz="3300" b="1" dirty="0" smtClean="0">
                <a:solidFill>
                  <a:srgbClr val="FF0000"/>
                </a:solidFill>
              </a:rPr>
              <a:t>%e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부동소수점 실수 지수 표현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3000" b="1" dirty="0" smtClean="0">
                <a:solidFill>
                  <a:srgbClr val="FF0000"/>
                </a:solidFill>
              </a:rPr>
              <a:t>%u </a:t>
            </a:r>
            <a:r>
              <a:rPr lang="en-US" altLang="ko-KR" dirty="0" smtClean="0"/>
              <a:t>: unsigned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같이 </a:t>
            </a:r>
            <a:r>
              <a:rPr lang="ko-KR" altLang="en-US" dirty="0" err="1" smtClean="0"/>
              <a:t>부호없는</a:t>
            </a:r>
            <a:r>
              <a:rPr lang="ko-KR" altLang="en-US" dirty="0" smtClean="0"/>
              <a:t> 정수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3000" b="1" dirty="0" smtClean="0">
                <a:solidFill>
                  <a:srgbClr val="FF0000"/>
                </a:solidFill>
              </a:rPr>
              <a:t>%</a:t>
            </a:r>
            <a:r>
              <a:rPr lang="en-US" altLang="ko-KR" sz="3000" b="1" dirty="0" err="1" smtClean="0">
                <a:solidFill>
                  <a:srgbClr val="FF0000"/>
                </a:solidFill>
              </a:rPr>
              <a:t>lu</a:t>
            </a:r>
            <a:r>
              <a:rPr lang="en-US" altLang="ko-KR" sz="3000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: unsigned long	</a:t>
            </a:r>
            <a:r>
              <a:rPr lang="en-US" altLang="ko-KR" sz="3000" b="1" dirty="0" smtClean="0">
                <a:solidFill>
                  <a:srgbClr val="FF0000"/>
                </a:solidFill>
              </a:rPr>
              <a:t>%</a:t>
            </a:r>
            <a:r>
              <a:rPr lang="en-US" altLang="ko-KR" sz="3000" b="1" dirty="0">
                <a:solidFill>
                  <a:srgbClr val="FF0000"/>
                </a:solidFill>
              </a:rPr>
              <a:t>o, %lo </a:t>
            </a:r>
            <a:r>
              <a:rPr lang="en-US" altLang="ko-KR" dirty="0"/>
              <a:t>: </a:t>
            </a:r>
            <a:r>
              <a:rPr lang="ko-KR" altLang="en-US" dirty="0" err="1"/>
              <a:t>부호없는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진수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3000" b="1" dirty="0" smtClean="0">
                <a:solidFill>
                  <a:srgbClr val="FF0000"/>
                </a:solidFill>
              </a:rPr>
              <a:t>%</a:t>
            </a:r>
            <a:r>
              <a:rPr lang="en-US" altLang="ko-KR" sz="3000" b="1" dirty="0">
                <a:solidFill>
                  <a:srgbClr val="FF0000"/>
                </a:solidFill>
              </a:rPr>
              <a:t>x, %X, %lx, %</a:t>
            </a:r>
            <a:r>
              <a:rPr lang="en-US" altLang="ko-KR" sz="3000" b="1" dirty="0" err="1">
                <a:solidFill>
                  <a:srgbClr val="FF0000"/>
                </a:solidFill>
              </a:rPr>
              <a:t>lX</a:t>
            </a:r>
            <a:r>
              <a:rPr lang="en-US" altLang="ko-KR" sz="3000" b="1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부호없는</a:t>
            </a:r>
            <a:r>
              <a:rPr lang="en-US" altLang="ko-KR" dirty="0"/>
              <a:t>(unsigned) 16</a:t>
            </a:r>
            <a:r>
              <a:rPr lang="ko-KR" altLang="en-US" dirty="0"/>
              <a:t>진수</a:t>
            </a:r>
          </a:p>
          <a:p>
            <a:pPr marL="0" indent="0">
              <a:buNone/>
            </a:pPr>
            <a:r>
              <a:rPr lang="en-US" altLang="ko-KR" dirty="0" smtClean="0"/>
              <a:t>				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정수 실수 상수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842" y="1507958"/>
            <a:ext cx="5241757" cy="42858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934" y="4170947"/>
            <a:ext cx="3046719" cy="15881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842" y="1507958"/>
            <a:ext cx="5241757" cy="42511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789" y="4475747"/>
            <a:ext cx="2594810" cy="12418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910" y="1542691"/>
            <a:ext cx="5241757" cy="42511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196" y="4459415"/>
            <a:ext cx="2396289" cy="13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5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문자 문자열 상수 출</a:t>
            </a:r>
            <a:r>
              <a:rPr lang="ko-KR" altLang="en-US" dirty="0" smtClean="0"/>
              <a:t>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296" y="1630201"/>
            <a:ext cx="8919408" cy="39845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40" y="3028894"/>
            <a:ext cx="4315764" cy="258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6PAGE</a:t>
            </a:r>
            <a:r>
              <a:rPr lang="ko-KR" altLang="en-US" dirty="0" smtClean="0"/>
              <a:t>에서 추가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522" y="1808113"/>
            <a:ext cx="5772956" cy="37152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854" y="2289263"/>
            <a:ext cx="6376292" cy="8671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448" y="2289263"/>
            <a:ext cx="7703137" cy="21198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335" y="1863090"/>
            <a:ext cx="6677330" cy="351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2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아스키코드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9992"/>
            <a:ext cx="5506830" cy="4649620"/>
          </a:xfrm>
        </p:spPr>
        <p:txBody>
          <a:bodyPr/>
          <a:lstStyle/>
          <a:p>
            <a:r>
              <a:rPr lang="en-US" altLang="ko-KR" b="1" dirty="0"/>
              <a:t>ASCII</a:t>
            </a:r>
          </a:p>
          <a:p>
            <a:pPr lvl="1"/>
            <a:r>
              <a:rPr lang="en-US" altLang="ko-KR" dirty="0"/>
              <a:t>American Standard Code for Information</a:t>
            </a:r>
          </a:p>
          <a:p>
            <a:pPr lvl="1"/>
            <a:r>
              <a:rPr lang="en-US" altLang="ko-KR" dirty="0"/>
              <a:t>ANSI(American National Standards Institute)</a:t>
            </a:r>
            <a:r>
              <a:rPr lang="ko-KR" altLang="en-US" dirty="0"/>
              <a:t>에서 제정한 </a:t>
            </a:r>
            <a:r>
              <a:rPr lang="ko-KR" altLang="en-US" dirty="0" err="1"/>
              <a:t>정보교환용</a:t>
            </a:r>
            <a:r>
              <a:rPr lang="ko-KR" altLang="en-US" dirty="0"/>
              <a:t> </a:t>
            </a:r>
            <a:r>
              <a:rPr lang="ko-KR" altLang="en-US" dirty="0" err="1"/>
              <a:t>표준코드</a:t>
            </a:r>
            <a:endParaRPr lang="en-US" altLang="ko-KR" dirty="0"/>
          </a:p>
          <a:p>
            <a:pPr lvl="1"/>
            <a:r>
              <a:rPr lang="ko-KR" altLang="en-US" dirty="0"/>
              <a:t>총 </a:t>
            </a:r>
            <a:r>
              <a:rPr lang="en-US" altLang="ko-KR" dirty="0"/>
              <a:t>127 </a:t>
            </a:r>
            <a:r>
              <a:rPr lang="ko-KR" altLang="en-US" dirty="0"/>
              <a:t>개의 문자로 구성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5030" y="28518"/>
            <a:ext cx="5184576" cy="6829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문자의 저장과 출력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863" y="1597501"/>
            <a:ext cx="7516274" cy="455358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32" y="1299412"/>
            <a:ext cx="2907905" cy="5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4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자료형의</a:t>
            </a:r>
            <a:r>
              <a:rPr lang="ko-KR" altLang="en-US" dirty="0" smtClean="0"/>
              <a:t>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637385" y="2218618"/>
            <a:ext cx="7344815" cy="3312368"/>
            <a:chOff x="755576" y="1916832"/>
            <a:chExt cx="8070897" cy="3748944"/>
          </a:xfrm>
        </p:grpSpPr>
        <p:pic>
          <p:nvPicPr>
            <p:cNvPr id="15" name="Picture 3" descr="D:\2011 1 2 3 4월\02 2011 01 21 C 저술\2011 07 18 그림 파일\image\3장\페이지86 표3-5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1916832"/>
              <a:ext cx="8064896" cy="13571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6" name="Picture 4" descr="D:\2011 1 2 3 4월\02 2011 01 21 C 저술\2011 07 18 그림 파일\image\3장\페이지87 표3-5c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6972" y="3272458"/>
              <a:ext cx="8059501" cy="239331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837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자료형의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최대최소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731" y="1921396"/>
            <a:ext cx="8154538" cy="390579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179" y="3609474"/>
            <a:ext cx="5152090" cy="221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입력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형식제어문자</a:t>
            </a:r>
            <a:endParaRPr lang="en-US" altLang="ko-KR" dirty="0"/>
          </a:p>
          <a:p>
            <a:pPr lvl="1"/>
            <a:r>
              <a:rPr lang="en-US" altLang="ko-KR" dirty="0"/>
              <a:t>%d, %c, %lf, %f</a:t>
            </a:r>
          </a:p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 err="1"/>
              <a:t>입력값을</a:t>
            </a:r>
            <a:r>
              <a:rPr lang="ko-KR" altLang="en-US" dirty="0"/>
              <a:t> 저장할 </a:t>
            </a:r>
            <a:r>
              <a:rPr lang="ko-KR" altLang="en-US" dirty="0" err="1"/>
              <a:t>변수명</a:t>
            </a:r>
            <a:r>
              <a:rPr lang="ko-KR" altLang="en-US" dirty="0"/>
              <a:t> 앞에는 변수의 주소</a:t>
            </a:r>
            <a:r>
              <a:rPr lang="en-US" altLang="ko-KR" dirty="0"/>
              <a:t>(address)</a:t>
            </a:r>
            <a:r>
              <a:rPr lang="ko-KR" altLang="en-US" dirty="0"/>
              <a:t>를 의미하는 문자 </a:t>
            </a:r>
            <a:r>
              <a:rPr lang="en-US" altLang="ko-KR" dirty="0"/>
              <a:t>&amp;</a:t>
            </a:r>
            <a:r>
              <a:rPr lang="ko-KR" altLang="en-US" dirty="0"/>
              <a:t>를 반드시 삽입</a:t>
            </a:r>
            <a:r>
              <a:rPr lang="en-US" altLang="ko-KR" dirty="0"/>
              <a:t> </a:t>
            </a:r>
            <a:endParaRPr lang="ko-KR" altLang="en-US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Picture 2" descr="D:\2011 1 2 3 4월\02 2011 01 21 C 저술\2011 07 18 그림 파일\image\3장\페이지104 그림3-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6558" y="1786940"/>
            <a:ext cx="6369951" cy="3520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96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입력 실습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681" y="1630203"/>
            <a:ext cx="4572638" cy="408743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09071" y="2967335"/>
            <a:ext cx="6373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실행이 </a:t>
            </a:r>
            <a:r>
              <a:rPr lang="ko-KR" alt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안될것이다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!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202"/>
            <a:ext cx="4715533" cy="40486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733" y="1630202"/>
            <a:ext cx="5191850" cy="40874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724" y="4404946"/>
            <a:ext cx="5121859" cy="12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0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언어란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키워드</a:t>
            </a:r>
            <a:endParaRPr lang="en-US" altLang="ko-KR" dirty="0" smtClean="0"/>
          </a:p>
          <a:p>
            <a:r>
              <a:rPr lang="ko-KR" altLang="en-US" dirty="0" smtClean="0"/>
              <a:t>소스의 기본 구성</a:t>
            </a:r>
            <a:endParaRPr lang="en-US" altLang="ko-KR" dirty="0" smtClean="0"/>
          </a:p>
          <a:p>
            <a:r>
              <a:rPr lang="ko-KR" altLang="en-US" dirty="0" smtClean="0"/>
              <a:t>입출력</a:t>
            </a:r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ko-KR" altLang="en-US" dirty="0" err="1" smtClean="0"/>
              <a:t>제어문자</a:t>
            </a:r>
            <a:endParaRPr lang="en-US" altLang="ko-KR" dirty="0" smtClean="0"/>
          </a:p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최대 최소 상수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실수의 입력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103" y="1549400"/>
            <a:ext cx="4525793" cy="464978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036" y="2088559"/>
            <a:ext cx="5946433" cy="12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문자의 입력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6085" y="1549400"/>
            <a:ext cx="3719830" cy="464978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915" y="3165542"/>
            <a:ext cx="2909393" cy="119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4400" b="1" dirty="0"/>
          </a:p>
          <a:p>
            <a:pPr marL="0" indent="0" algn="ctr">
              <a:buNone/>
            </a:pPr>
            <a:endParaRPr lang="en-US" altLang="ko-KR" sz="4400" b="1" dirty="0"/>
          </a:p>
          <a:p>
            <a:pPr algn="ctr"/>
            <a:r>
              <a:rPr lang="ko-KR" altLang="en-US" sz="4400" b="1" dirty="0" smtClean="0"/>
              <a:t>수고하셨어요</a:t>
            </a:r>
            <a:endParaRPr lang="ko-KR" altLang="en-US" sz="4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200px-Dennis_Ritch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8920" y="3837412"/>
            <a:ext cx="1600200" cy="2048256"/>
          </a:xfrm>
          <a:prstGeom prst="rect">
            <a:avLst/>
          </a:prstGeom>
        </p:spPr>
      </p:pic>
      <p:pic>
        <p:nvPicPr>
          <p:cNvPr id="6" name="그림 5" descr="DennisRitchi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24660" y="3874802"/>
            <a:ext cx="2115080" cy="27193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</a:t>
            </a:r>
            <a:r>
              <a:rPr lang="ko-KR" altLang="en-US" dirty="0" smtClean="0"/>
              <a:t>언어란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프로그래밍언어 중 막강한 기능과 폭 넓은 활용을 가지고 다른 언어에 많은 영향을 미친 </a:t>
            </a:r>
            <a:r>
              <a:rPr lang="en-US" altLang="ko-KR" dirty="0"/>
              <a:t>C </a:t>
            </a:r>
            <a:r>
              <a:rPr lang="ko-KR" altLang="en-US" dirty="0"/>
              <a:t>언어에 대하여 학습한다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C </a:t>
            </a:r>
            <a:r>
              <a:rPr lang="ko-KR" altLang="en-US" dirty="0"/>
              <a:t>언어는 저 수준의 프로그래밍 분야와 고급 프로그래밍 분야에 이르기 까지 널리 사용될 수 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C </a:t>
            </a:r>
            <a:r>
              <a:rPr lang="ko-KR" altLang="en-US" dirty="0"/>
              <a:t>언어의 영향을 받은 다른 많은 언어를 배우기 위한 토대를 마련할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b="26223"/>
          <a:stretch/>
        </p:blipFill>
        <p:spPr bwMode="auto">
          <a:xfrm>
            <a:off x="2480564" y="1674358"/>
            <a:ext cx="7230872" cy="2595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5421085" y="3175907"/>
            <a:ext cx="1094015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21084" y="3821826"/>
            <a:ext cx="1094015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221433" y="2477540"/>
            <a:ext cx="1094015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41668" y="3816756"/>
            <a:ext cx="1094015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421084" y="1801182"/>
            <a:ext cx="1094015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27022" y="3175907"/>
            <a:ext cx="1094015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27022" y="2833007"/>
            <a:ext cx="1094015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89414" y="4498184"/>
            <a:ext cx="7413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ko-KR" altLang="ko-KR" sz="2400" b="1" dirty="0"/>
              <a:t>프로그래밍 언어에서 문법적으로 의미 있는 단어로 사용하기 위해 미리 정의해 놓은 단어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7028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9983"/>
            <a:ext cx="4124901" cy="29817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소스의 기본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450771" y="2090053"/>
            <a:ext cx="2645229" cy="2449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32007" y="1889351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표준입출력</a:t>
            </a:r>
            <a:r>
              <a:rPr lang="ko-KR" altLang="en-US" dirty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ko-KR" altLang="en-US" dirty="0" smtClean="0"/>
              <a:t>일명 </a:t>
            </a:r>
            <a:r>
              <a:rPr lang="ko-KR" altLang="en-US" dirty="0" err="1" smtClean="0"/>
              <a:t>헤더파일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이라고한다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 rot="331761">
            <a:off x="3543929" y="2623732"/>
            <a:ext cx="2645229" cy="2449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32007" y="2672367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 설정 </a:t>
            </a:r>
            <a:r>
              <a:rPr lang="ko-KR" altLang="en-US" dirty="0" err="1" smtClean="0"/>
              <a:t>헤더파일</a:t>
            </a:r>
            <a:r>
              <a:rPr lang="ko-KR" altLang="en-US" dirty="0" smtClean="0"/>
              <a:t> 이라고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8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017"/>
          <a:stretch/>
        </p:blipFill>
        <p:spPr>
          <a:xfrm>
            <a:off x="838200" y="1996008"/>
            <a:ext cx="4124901" cy="19972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Main</a:t>
            </a:r>
            <a:r>
              <a:rPr lang="ko-KR" altLang="en-US" dirty="0" smtClean="0"/>
              <a:t>문 원형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881458" y="2081889"/>
            <a:ext cx="996828" cy="2449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2042" y="1996008"/>
            <a:ext cx="616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ko-KR" altLang="en-US" dirty="0"/>
              <a:t> </a:t>
            </a:r>
            <a:r>
              <a:rPr lang="en-US" altLang="ko-KR" dirty="0" err="1" smtClean="0"/>
              <a:t>argc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메인함수에</a:t>
            </a:r>
            <a:r>
              <a:rPr lang="ko-KR" altLang="en-US" dirty="0" smtClean="0"/>
              <a:t> 전달되는 정보의 개수를 의미한다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[] : </a:t>
            </a:r>
            <a:r>
              <a:rPr lang="ko-KR" altLang="en-US" dirty="0" err="1" smtClean="0"/>
              <a:t>메인함수에</a:t>
            </a:r>
            <a:r>
              <a:rPr lang="ko-KR" altLang="en-US" dirty="0" smtClean="0"/>
              <a:t> 전달되는 실질적인 정보로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문자열의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배열을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0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660" y="1768975"/>
            <a:ext cx="6354062" cy="42106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67" y="1768975"/>
            <a:ext cx="6354062" cy="42106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967" y="1768975"/>
            <a:ext cx="6354063" cy="42106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968" y="1768976"/>
            <a:ext cx="635406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3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Hello C World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874" y="1630202"/>
            <a:ext cx="6192252" cy="356825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901" y="1630201"/>
            <a:ext cx="6185455" cy="39353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15" y="1630200"/>
            <a:ext cx="6178225" cy="39353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669" y="3024826"/>
            <a:ext cx="6630325" cy="1936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886" y="1630202"/>
            <a:ext cx="6199482" cy="39353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6275" y="3528378"/>
            <a:ext cx="2393692" cy="157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1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변수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b="1" dirty="0"/>
              <a:t>변수</a:t>
            </a:r>
            <a:r>
              <a:rPr lang="en-US" altLang="ko-KR" b="1" dirty="0"/>
              <a:t>(variables)</a:t>
            </a:r>
            <a:r>
              <a:rPr lang="ko-KR" altLang="en-US" b="1" dirty="0"/>
              <a:t>는 </a:t>
            </a:r>
            <a:r>
              <a:rPr lang="ko-KR" altLang="en-US" b="1" dirty="0" err="1"/>
              <a:t>자료값을</a:t>
            </a:r>
            <a:r>
              <a:rPr lang="ko-KR" altLang="en-US" b="1" dirty="0"/>
              <a:t> 저장하는 공간</a:t>
            </a:r>
            <a:endParaRPr lang="en-US" altLang="ko-KR" b="1" dirty="0"/>
          </a:p>
          <a:p>
            <a:r>
              <a:rPr lang="ko-KR" altLang="en-US" dirty="0"/>
              <a:t>변수 선언</a:t>
            </a:r>
            <a:r>
              <a:rPr lang="en-US" altLang="ko-KR" b="1" dirty="0"/>
              <a:t>(variables declaration)</a:t>
            </a:r>
          </a:p>
          <a:p>
            <a:pPr lvl="1"/>
            <a:r>
              <a:rPr lang="ko-KR" altLang="en-US" dirty="0"/>
              <a:t>변수 </a:t>
            </a:r>
            <a:r>
              <a:rPr lang="ko-KR" altLang="en-US" dirty="0" err="1"/>
              <a:t>자료형</a:t>
            </a:r>
            <a:r>
              <a:rPr lang="en-US" altLang="ko-KR" dirty="0"/>
              <a:t>(variable data type)</a:t>
            </a:r>
            <a:r>
              <a:rPr lang="ko-KR" altLang="en-US" dirty="0"/>
              <a:t>과 변수 이름</a:t>
            </a:r>
            <a:r>
              <a:rPr lang="en-US" altLang="ko-KR" dirty="0"/>
              <a:t>(variable name)</a:t>
            </a:r>
            <a:r>
              <a:rPr lang="ko-KR" altLang="en-US" dirty="0"/>
              <a:t>을 나열하여 표시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F6D-A03D-4DEA-9023-F0E6C973308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0626" y="2330585"/>
            <a:ext cx="48006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1226" y="2330585"/>
            <a:ext cx="39624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820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281</Words>
  <Application>Microsoft Office PowerPoint</Application>
  <PresentationFormat>와이드스크린</PresentationFormat>
  <Paragraphs>86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Hello C World</vt:lpstr>
      <vt:lpstr>목차</vt:lpstr>
      <vt:lpstr>C언어란?</vt:lpstr>
      <vt:lpstr>키워드</vt:lpstr>
      <vt:lpstr>소스의 기본 구성</vt:lpstr>
      <vt:lpstr>Main문 원형</vt:lpstr>
      <vt:lpstr>프로젝트 생성</vt:lpstr>
      <vt:lpstr>Hello C World</vt:lpstr>
      <vt:lpstr>변수 선언</vt:lpstr>
      <vt:lpstr>형식 지정자</vt:lpstr>
      <vt:lpstr>정수 실수 상수 출력</vt:lpstr>
      <vt:lpstr>문자 문자열 상수 출력</vt:lpstr>
      <vt:lpstr>6PAGE에서 추가 설명</vt:lpstr>
      <vt:lpstr>아스키코드</vt:lpstr>
      <vt:lpstr>문자의 저장과 출력</vt:lpstr>
      <vt:lpstr>자료형의 크기</vt:lpstr>
      <vt:lpstr>자료형의 최대최소</vt:lpstr>
      <vt:lpstr>입력 scanf()</vt:lpstr>
      <vt:lpstr>입력 실습</vt:lpstr>
      <vt:lpstr>실수의 입력</vt:lpstr>
      <vt:lpstr>문자의 입력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Yennny</dc:creator>
  <cp:lastModifiedBy>Jae Seok</cp:lastModifiedBy>
  <cp:revision>33</cp:revision>
  <dcterms:created xsi:type="dcterms:W3CDTF">2018-12-17T15:22:41Z</dcterms:created>
  <dcterms:modified xsi:type="dcterms:W3CDTF">2019-05-07T08:50:54Z</dcterms:modified>
</cp:coreProperties>
</file>