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5" r:id="rId17"/>
    <p:sldId id="316" r:id="rId18"/>
    <p:sldId id="319" r:id="rId19"/>
    <p:sldId id="321" r:id="rId20"/>
    <p:sldId id="322" r:id="rId21"/>
    <p:sldId id="323" r:id="rId2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 varScale="1">
        <p:scale>
          <a:sx n="71" d="100"/>
          <a:sy n="71" d="100"/>
        </p:scale>
        <p:origin x="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2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8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400800"/>
            <a:ext cx="19812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8600" y="6400800"/>
            <a:ext cx="3810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592E54E9-F988-4640-B5E3-EC74347315E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667000"/>
            <a:ext cx="6400800" cy="942975"/>
          </a:xfrm>
        </p:spPr>
        <p:txBody>
          <a:bodyPr/>
          <a:lstStyle>
            <a:lvl1pPr algn="ctr">
              <a:defRPr sz="4000" b="1" cap="none" spc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362200"/>
            <a:ext cx="5791200" cy="304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15D0FE-FAB6-494B-A119-34BDEE1C18C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503238"/>
            <a:ext cx="20478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03238"/>
            <a:ext cx="59912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08F57-D242-48A9-B332-477EAED611F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503238"/>
            <a:ext cx="7086600" cy="4873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8191500" cy="51054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505575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8609A945-C277-4850-A80A-0605CCC50A78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</p:spPr>
        <p:txBody>
          <a:bodyPr/>
          <a:lstStyle>
            <a:lvl1pPr>
              <a:defRPr sz="36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</p:spPr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4191000" y="6603126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56DCCA-D801-4D8B-A5E7-10646B4EB894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3796F0-503C-4B9A-91CD-075273AC025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390379-B883-47B2-A2B3-3B15BDE6A0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7F4DD-FE61-43A3-B8D5-D9426CA8346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903431-CEA0-4BD1-B3BA-48E2A9AE678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D7AB77-F3D4-4685-B3B4-3AA6F3EEA30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573B80-9A2C-441F-B504-2C07039CC92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12411" y="1065369"/>
            <a:ext cx="8292037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charset="-127"/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803834" y="479488"/>
            <a:ext cx="70866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125" name="Picture 101" descr="arro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04664"/>
            <a:ext cx="609600" cy="609600"/>
          </a:xfrm>
          <a:prstGeom prst="rect">
            <a:avLst/>
          </a:prstGeom>
          <a:noFill/>
        </p:spPr>
      </p:pic>
      <p:pic>
        <p:nvPicPr>
          <p:cNvPr id="86018" name="Picture 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en-US" altLang="ko-KR" sz="3600" b="1" dirty="0" smtClean="0">
          <a:solidFill>
            <a:schemeClr val="tx2"/>
          </a:solidFill>
          <a:latin typeface="HY얕은샘물M" pitchFamily="18" charset="-127"/>
          <a:ea typeface="HY얕은샘물M" pitchFamily="18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lang="ko-KR" altLang="en-US" sz="2000" b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1800" baseline="0" dirty="0" smtClean="0">
          <a:solidFill>
            <a:srgbClr val="0070C0"/>
          </a:solidFill>
          <a:latin typeface="HY중고딕" pitchFamily="18" charset="-127"/>
          <a:ea typeface="HY중고딕" pitchFamily="18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b="1" baseline="0">
          <a:solidFill>
            <a:srgbClr val="7030A0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jang.io/course/view.php?id=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18456" y="2486025"/>
            <a:ext cx="6400800" cy="942975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ko-KR" altLang="en-US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1600" dirty="0">
                <a:ea typeface="굴림" charset="-127"/>
              </a:rPr>
              <a:t>[ </a:t>
            </a:r>
            <a:r>
              <a:rPr lang="ko-KR" altLang="en-US" sz="1600" dirty="0">
                <a:ea typeface="굴림" charset="-127"/>
              </a:rPr>
              <a:t>단원 </a:t>
            </a:r>
            <a:r>
              <a:rPr lang="en-US" altLang="ko-KR" sz="1600" dirty="0">
                <a:ea typeface="굴림" charset="-127"/>
              </a:rPr>
              <a:t>06 ]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861048"/>
            <a:ext cx="22860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3497403" cy="5328592"/>
          </a:xfrm>
        </p:spPr>
        <p:txBody>
          <a:bodyPr/>
          <a:lstStyle/>
          <a:p>
            <a:r>
              <a:rPr lang="en-US" altLang="ko-KR" dirty="0"/>
              <a:t>functionadd2.c</a:t>
            </a:r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findMin2()</a:t>
            </a:r>
            <a:r>
              <a:rPr lang="ko-KR" altLang="en-US" dirty="0"/>
              <a:t>는 함수 정의는 구현되었지만 함수 호출이 없어 실행되지 않음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88640"/>
            <a:ext cx="4373353" cy="6281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함수를 호출하는 부분에서 함수몸체로 값을 전달</a:t>
            </a:r>
            <a:endParaRPr lang="en-US" altLang="ko-KR" dirty="0"/>
          </a:p>
          <a:p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필요한 경우 자료형과 변수명의 목록으로 나타내며</a:t>
            </a:r>
            <a:endParaRPr lang="en-US" altLang="ko-KR" dirty="0"/>
          </a:p>
          <a:p>
            <a:pPr lvl="1"/>
            <a:r>
              <a:rPr lang="ko-KR" altLang="en-US" dirty="0"/>
              <a:t>필요 없으면 키워드 </a:t>
            </a:r>
            <a:r>
              <a:rPr lang="en-US" altLang="ko-KR" dirty="0"/>
              <a:t>void</a:t>
            </a:r>
            <a:r>
              <a:rPr lang="ko-KR" altLang="en-US" dirty="0"/>
              <a:t> 기술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5754" y="3126457"/>
            <a:ext cx="516255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형식매개변수와 </a:t>
            </a:r>
            <a:r>
              <a:rPr lang="ko-KR" altLang="en-US" dirty="0" err="1"/>
              <a:t>실매개변수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형식매개변수</a:t>
            </a:r>
            <a:r>
              <a:rPr lang="en-US" altLang="ko-KR" dirty="0"/>
              <a:t>(formal parameters) </a:t>
            </a:r>
            <a:r>
              <a:rPr lang="ko-KR" altLang="en-US" dirty="0"/>
              <a:t>또는 형식인자</a:t>
            </a:r>
            <a:r>
              <a:rPr lang="en-US" altLang="ko-KR" dirty="0"/>
              <a:t>(formal arguments) </a:t>
            </a:r>
          </a:p>
          <a:p>
            <a:pPr lvl="1"/>
            <a:r>
              <a:rPr lang="ko-KR" altLang="en-US" dirty="0"/>
              <a:t>함수 정의에서 기술되는 매개변수 목록</a:t>
            </a:r>
            <a:endParaRPr lang="en-US" altLang="ko-KR" dirty="0"/>
          </a:p>
          <a:p>
            <a:pPr lvl="1"/>
            <a:r>
              <a:rPr lang="ko-KR" altLang="en-US" dirty="0"/>
              <a:t>형식매개변수는 함수 내부에서만 사용할 수 있는 변수</a:t>
            </a:r>
          </a:p>
          <a:p>
            <a:r>
              <a:rPr lang="ko-KR" altLang="en-US" dirty="0" err="1"/>
              <a:t>실매개변수</a:t>
            </a:r>
            <a:r>
              <a:rPr lang="en-US" altLang="ko-KR" dirty="0"/>
              <a:t>(real parameters) </a:t>
            </a:r>
            <a:r>
              <a:rPr lang="ko-KR" altLang="en-US" dirty="0"/>
              <a:t>또는 </a:t>
            </a:r>
            <a:r>
              <a:rPr lang="ko-KR" altLang="en-US" dirty="0" err="1"/>
              <a:t>실인자</a:t>
            </a:r>
            <a:r>
              <a:rPr lang="en-US" altLang="ko-KR" dirty="0"/>
              <a:t>(real argument)</a:t>
            </a:r>
          </a:p>
          <a:p>
            <a:pPr lvl="1"/>
            <a:r>
              <a:rPr lang="ko-KR" altLang="en-US" dirty="0"/>
              <a:t>함수를 호출할 때 기술되는 변수 또는 값</a:t>
            </a:r>
          </a:p>
          <a:p>
            <a:pPr lvl="1"/>
            <a:r>
              <a:rPr lang="ko-KR" altLang="en-US" dirty="0" err="1"/>
              <a:t>실매개변수를</a:t>
            </a:r>
            <a:r>
              <a:rPr lang="ko-KR" altLang="en-US" dirty="0"/>
              <a:t> 기술할 때는 함수머리에 정의된 자료형과 순서가 일치하도록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437915"/>
            <a:ext cx="5361062" cy="287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특성</a:t>
            </a:r>
            <a:endParaRPr lang="en-US" altLang="ko-KR" dirty="0"/>
          </a:p>
          <a:p>
            <a:pPr lvl="1"/>
            <a:r>
              <a:rPr lang="ko-KR" altLang="en-US" dirty="0"/>
              <a:t>재귀적 특성을 표현하는 알고리즘에서 재귀 함수를 이용하면 문제를 쉽게 해결 가능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의 계승</a:t>
            </a:r>
            <a:r>
              <a:rPr lang="en-US" altLang="ko-KR" dirty="0"/>
              <a:t>(n factorial)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재귀 함수</a:t>
            </a:r>
            <a:r>
              <a:rPr lang="en-US" altLang="ko-KR" dirty="0"/>
              <a:t>(recursive function) </a:t>
            </a:r>
          </a:p>
          <a:p>
            <a:pPr lvl="1"/>
            <a:r>
              <a:rPr lang="ko-KR" altLang="en-US" dirty="0"/>
              <a:t>함수 구현에서 자신의 함수를 호출하는 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132856"/>
            <a:ext cx="320040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149080"/>
            <a:ext cx="603885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함수의 장단점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문제에 따라 재귀 방법이 반복 방법보다 휠씬 쉽게 구현 가능</a:t>
            </a:r>
            <a:endParaRPr lang="en-US" altLang="ko-KR" dirty="0"/>
          </a:p>
          <a:p>
            <a:pPr lvl="1"/>
            <a:r>
              <a:rPr lang="ko-KR" altLang="en-US" dirty="0"/>
              <a:t>재귀 방법으로 구현한 함수는 대부분 반복 구문으로 구현이 가능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재귀방법은 함수의 호출이 계속되면 시간도 오래 걸리고 메모리의 사용도 많음</a:t>
            </a:r>
            <a:endParaRPr lang="en-US" altLang="ko-KR" dirty="0"/>
          </a:p>
          <a:p>
            <a:r>
              <a:rPr lang="ko-KR" altLang="en-US" dirty="0"/>
              <a:t>재귀 함수의 이용</a:t>
            </a:r>
            <a:endParaRPr lang="en-US" altLang="ko-KR" dirty="0"/>
          </a:p>
          <a:p>
            <a:pPr lvl="1"/>
            <a:r>
              <a:rPr lang="ko-KR" altLang="en-US" dirty="0"/>
              <a:t>재귀 함수의 이용이 효율적이지 않고</a:t>
            </a:r>
            <a:endParaRPr lang="en-US" altLang="ko-KR" dirty="0"/>
          </a:p>
          <a:p>
            <a:pPr lvl="1"/>
            <a:r>
              <a:rPr lang="ko-KR" altLang="en-US" dirty="0"/>
              <a:t>반복 구문으로 비슷한 난이도로 구현이 가능하다면 반복문을 이용하는 것이 </a:t>
            </a:r>
            <a:r>
              <a:rPr lang="ko-KR" altLang="en-US" dirty="0" err="1"/>
              <a:t>바람직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/>
              <a:t>rand()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</a:t>
            </a:r>
            <a:r>
              <a:rPr lang="en-US" altLang="ko-KR" dirty="0"/>
              <a:t>(random number)</a:t>
            </a:r>
          </a:p>
          <a:p>
            <a:pPr lvl="1"/>
            <a:r>
              <a:rPr lang="ko-KR" altLang="en-US" dirty="0"/>
              <a:t>특정한 나열 순서나 규칙을 가지지 않는 연속적인 임의의 수</a:t>
            </a:r>
            <a:endParaRPr lang="en-US" altLang="ko-KR" dirty="0"/>
          </a:p>
          <a:p>
            <a:r>
              <a:rPr lang="ko-KR" altLang="en-US" dirty="0" err="1"/>
              <a:t>난수</a:t>
            </a:r>
            <a:r>
              <a:rPr lang="ko-KR" altLang="en-US" dirty="0"/>
              <a:t> 발생</a:t>
            </a:r>
            <a:r>
              <a:rPr lang="en-US" altLang="ko-KR" dirty="0"/>
              <a:t> </a:t>
            </a:r>
            <a:r>
              <a:rPr lang="ko-KR" altLang="en-US" dirty="0"/>
              <a:t>함수 </a:t>
            </a:r>
            <a:r>
              <a:rPr lang="en-US" altLang="ko-KR" dirty="0"/>
              <a:t>rand()</a:t>
            </a:r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32767</a:t>
            </a:r>
            <a:r>
              <a:rPr lang="ko-KR" altLang="en-US" dirty="0"/>
              <a:t>사이의 정수 중에서 임의로 하나의 정수를 반환</a:t>
            </a:r>
            <a:endParaRPr lang="en-US" altLang="ko-KR" dirty="0"/>
          </a:p>
          <a:p>
            <a:pPr lvl="1"/>
            <a:r>
              <a:rPr lang="ko-KR" altLang="en-US" dirty="0"/>
              <a:t>최대값으로 기호 상수 </a:t>
            </a:r>
            <a:r>
              <a:rPr lang="en-US" altLang="ko-KR" sz="1600" dirty="0"/>
              <a:t>RAND_MAX</a:t>
            </a:r>
            <a:r>
              <a:rPr lang="ko-KR" altLang="en-US" dirty="0"/>
              <a:t>를 </a:t>
            </a:r>
            <a:r>
              <a:rPr lang="en-US" altLang="ko-KR" dirty="0"/>
              <a:t>16</a:t>
            </a:r>
            <a:r>
              <a:rPr lang="ko-KR" altLang="en-US" dirty="0"/>
              <a:t>진수로 </a:t>
            </a:r>
            <a:r>
              <a:rPr lang="en-US" altLang="ko-KR" sz="1600" dirty="0"/>
              <a:t>0x7fff</a:t>
            </a:r>
            <a:r>
              <a:rPr lang="ko-KR" altLang="en-US" dirty="0"/>
              <a:t>로 정의</a:t>
            </a:r>
            <a:endParaRPr lang="en-US" altLang="ko-KR" dirty="0"/>
          </a:p>
          <a:p>
            <a:pPr lvl="1"/>
            <a:r>
              <a:rPr lang="ko-KR" altLang="en-US" dirty="0"/>
              <a:t>함수원형은 헤더 파일 </a:t>
            </a:r>
            <a:r>
              <a:rPr lang="en-US" altLang="ko-KR" sz="1400" dirty="0" err="1"/>
              <a:t>stdlib.h</a:t>
            </a:r>
            <a:r>
              <a:rPr lang="ko-KR" altLang="en-US" dirty="0"/>
              <a:t>에 정의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501008"/>
            <a:ext cx="6884987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srand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시드값과</a:t>
            </a:r>
            <a:r>
              <a:rPr lang="ko-KR" altLang="en-US" dirty="0"/>
              <a:t> 함수 </a:t>
            </a:r>
            <a:r>
              <a:rPr lang="en-US" altLang="ko-KR" dirty="0" err="1"/>
              <a:t>srand</a:t>
            </a:r>
            <a:r>
              <a:rPr lang="en-US" altLang="ko-KR" dirty="0"/>
              <a:t>()</a:t>
            </a:r>
            <a:endParaRPr lang="ko-KR" altLang="en-US" dirty="0"/>
          </a:p>
          <a:p>
            <a:pPr lvl="1"/>
            <a:r>
              <a:rPr lang="ko-KR" altLang="en-US" dirty="0" err="1"/>
              <a:t>난수를</a:t>
            </a:r>
            <a:r>
              <a:rPr lang="ko-KR" altLang="en-US" dirty="0"/>
              <a:t> 다르게 만들기 위해 처음에 지정하는 수</a:t>
            </a:r>
            <a:endParaRPr lang="en-US" altLang="ko-KR" dirty="0"/>
          </a:p>
          <a:p>
            <a:pPr lvl="1"/>
            <a:r>
              <a:rPr lang="ko-KR" altLang="en-US" dirty="0" err="1"/>
              <a:t>시드값이</a:t>
            </a:r>
            <a:r>
              <a:rPr lang="ko-KR" altLang="en-US" dirty="0"/>
              <a:t> 다르면 </a:t>
            </a:r>
            <a:r>
              <a:rPr lang="ko-KR" altLang="en-US" dirty="0" err="1"/>
              <a:t>난수가</a:t>
            </a:r>
            <a:r>
              <a:rPr lang="ko-KR" altLang="en-US" dirty="0"/>
              <a:t> 달라짐</a:t>
            </a:r>
            <a:endParaRPr lang="en-US" altLang="ko-KR" dirty="0"/>
          </a:p>
          <a:p>
            <a:pPr lvl="1"/>
            <a:r>
              <a:rPr lang="ko-KR" altLang="en-US" dirty="0"/>
              <a:t>서로 다른 </a:t>
            </a:r>
            <a:r>
              <a:rPr lang="ko-KR" altLang="en-US" dirty="0" err="1"/>
              <a:t>시드값인</a:t>
            </a:r>
            <a:r>
              <a:rPr lang="ko-KR" altLang="en-US" dirty="0"/>
              <a:t> </a:t>
            </a:r>
            <a:r>
              <a:rPr lang="en-US" altLang="ko-KR" dirty="0"/>
              <a:t>seed</a:t>
            </a:r>
            <a:r>
              <a:rPr lang="ko-KR" altLang="en-US" dirty="0"/>
              <a:t>를 이용하여 함수 </a:t>
            </a:r>
            <a:r>
              <a:rPr lang="en-US" altLang="ko-KR" dirty="0" err="1"/>
              <a:t>srand</a:t>
            </a:r>
            <a:r>
              <a:rPr lang="en-US" altLang="ko-KR" dirty="0"/>
              <a:t>(seed)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ko-KR" altLang="en-US" dirty="0"/>
              <a:t>이후 함수 </a:t>
            </a:r>
            <a:r>
              <a:rPr lang="en-US" altLang="ko-KR" dirty="0"/>
              <a:t>rand()</a:t>
            </a:r>
            <a:r>
              <a:rPr lang="ko-KR" altLang="en-US" dirty="0"/>
              <a:t>에서 호출하면 서로 다른 난수가 생성</a:t>
            </a:r>
            <a:endParaRPr lang="en-US" altLang="ko-KR" dirty="0"/>
          </a:p>
          <a:p>
            <a:r>
              <a:rPr lang="ko-KR" altLang="en-US" dirty="0"/>
              <a:t>함수 </a:t>
            </a:r>
            <a:r>
              <a:rPr lang="en-US" altLang="ko-KR" dirty="0"/>
              <a:t>time()</a:t>
            </a:r>
          </a:p>
          <a:p>
            <a:pPr lvl="1"/>
            <a:r>
              <a:rPr lang="ko-KR" altLang="en-US" dirty="0"/>
              <a:t>항상 서로 다른 </a:t>
            </a:r>
            <a:r>
              <a:rPr lang="ko-KR" altLang="en-US" dirty="0" err="1"/>
              <a:t>시드값을</a:t>
            </a:r>
            <a:r>
              <a:rPr lang="ko-KR" altLang="en-US" dirty="0"/>
              <a:t> 지정하기 위해 함수 </a:t>
            </a:r>
            <a:r>
              <a:rPr lang="en-US" altLang="ko-KR" dirty="0"/>
              <a:t>time()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time(NULL)</a:t>
            </a:r>
            <a:r>
              <a:rPr lang="ko-KR" altLang="en-US" dirty="0"/>
              <a:t>은 </a:t>
            </a:r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이후 현재까지 경과된 시간을 초 단위로 반환하는 함수</a:t>
            </a:r>
            <a:endParaRPr lang="en-US" altLang="ko-KR" dirty="0"/>
          </a:p>
          <a:p>
            <a:pPr lvl="1"/>
            <a:r>
              <a:rPr lang="ko-KR" altLang="en-US" dirty="0"/>
              <a:t>헤더 파일 </a:t>
            </a:r>
            <a:r>
              <a:rPr lang="en-US" altLang="ko-KR" dirty="0" err="1"/>
              <a:t>time.h</a:t>
            </a:r>
            <a:r>
              <a:rPr lang="ko-KR" altLang="en-US" dirty="0"/>
              <a:t>를 삽입</a:t>
            </a:r>
            <a:endParaRPr lang="en-US" altLang="ko-KR" dirty="0"/>
          </a:p>
          <a:p>
            <a:pPr lvl="1"/>
            <a:r>
              <a:rPr lang="ko-KR" altLang="en-US" dirty="0" err="1"/>
              <a:t>난수에</a:t>
            </a:r>
            <a:r>
              <a:rPr lang="ko-KR" altLang="en-US" dirty="0"/>
              <a:t> </a:t>
            </a:r>
            <a:r>
              <a:rPr lang="ko-KR" altLang="en-US" dirty="0" err="1"/>
              <a:t>시드를</a:t>
            </a:r>
            <a:r>
              <a:rPr lang="ko-KR" altLang="en-US" dirty="0"/>
              <a:t> 지정하기 위해 함수 </a:t>
            </a:r>
            <a:r>
              <a:rPr lang="en-US" altLang="ko-KR" dirty="0" err="1"/>
              <a:t>srand</a:t>
            </a:r>
            <a:r>
              <a:rPr lang="en-US" altLang="ko-KR" dirty="0"/>
              <a:t>((long) time(NULL))</a:t>
            </a:r>
            <a:r>
              <a:rPr lang="ko-KR" altLang="en-US" dirty="0"/>
              <a:t>을 호출</a:t>
            </a:r>
            <a:endParaRPr lang="en-US" altLang="ko-KR" dirty="0"/>
          </a:p>
          <a:p>
            <a:pPr lvl="1"/>
            <a:r>
              <a:rPr lang="ko-KR" altLang="en-US" dirty="0"/>
              <a:t>이후부터 함수 </a:t>
            </a:r>
            <a:r>
              <a:rPr lang="en-US" altLang="ko-KR" dirty="0"/>
              <a:t>rand()</a:t>
            </a:r>
            <a:r>
              <a:rPr lang="ko-KR" altLang="en-US" dirty="0"/>
              <a:t>로 </a:t>
            </a:r>
            <a:r>
              <a:rPr lang="ko-KR" altLang="en-US" dirty="0" err="1"/>
              <a:t>난수를</a:t>
            </a:r>
            <a:r>
              <a:rPr lang="ko-KR" altLang="en-US" dirty="0"/>
              <a:t> 생성하면 서로 다른 </a:t>
            </a:r>
            <a:r>
              <a:rPr lang="ko-KR" altLang="en-US" dirty="0" err="1"/>
              <a:t>난수를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수식 </a:t>
            </a:r>
            <a:r>
              <a:rPr lang="en-US" altLang="ko-KR" dirty="0"/>
              <a:t>rand()% n + 1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까지의 </a:t>
            </a:r>
            <a:r>
              <a:rPr lang="ko-KR" altLang="en-US" dirty="0" err="1"/>
              <a:t>난수를</a:t>
            </a:r>
            <a:r>
              <a:rPr lang="ko-KR" altLang="en-US" dirty="0"/>
              <a:t> 발생 하는 수식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사이의 </a:t>
            </a:r>
            <a:r>
              <a:rPr lang="ko-KR" altLang="en-US" dirty="0" err="1"/>
              <a:t>난수를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srand.c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085767"/>
            <a:ext cx="4320478" cy="4575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661248"/>
            <a:ext cx="4320480" cy="64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7" y="2492896"/>
            <a:ext cx="3992981" cy="2363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 파일 </a:t>
            </a:r>
            <a:r>
              <a:rPr lang="en-US" altLang="ko-KR" b="1" dirty="0" err="1"/>
              <a:t>ctype.h</a:t>
            </a:r>
            <a:endParaRPr lang="en-US" altLang="ko-KR" b="1" dirty="0"/>
          </a:p>
          <a:p>
            <a:pPr lvl="1"/>
            <a:r>
              <a:rPr lang="ko-KR" altLang="en-US" dirty="0"/>
              <a:t>검사 함수는 </a:t>
            </a:r>
            <a:r>
              <a:rPr lang="en-US" altLang="ko-KR" dirty="0"/>
              <a:t>0(false)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이 아닌 정수값 </a:t>
            </a:r>
            <a:r>
              <a:rPr lang="en-US" altLang="ko-KR" dirty="0"/>
              <a:t>(true)</a:t>
            </a:r>
            <a:r>
              <a:rPr lang="ko-KR" altLang="en-US" dirty="0"/>
              <a:t>을 반환</a:t>
            </a:r>
            <a:endParaRPr lang="en-US" altLang="ko-KR" dirty="0"/>
          </a:p>
          <a:p>
            <a:pPr lvl="1"/>
            <a:r>
              <a:rPr lang="ko-KR" altLang="en-US" dirty="0"/>
              <a:t>변환 함수는 변환된 문자를 반환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964" y="2325937"/>
            <a:ext cx="4681260" cy="398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헤더 파일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라이브러리 함수를 제공</a:t>
            </a:r>
            <a:endParaRPr lang="en-US" altLang="ko-KR" dirty="0"/>
          </a:p>
          <a:p>
            <a:pPr lvl="1"/>
            <a:r>
              <a:rPr lang="ko-KR" altLang="en-US" dirty="0"/>
              <a:t>여러 라이브러리 함수를 위한 함수원형과 상수</a:t>
            </a:r>
            <a:r>
              <a:rPr lang="en-US" altLang="ko-KR" dirty="0"/>
              <a:t>, </a:t>
            </a:r>
            <a:r>
              <a:rPr lang="ko-KR" altLang="en-US" dirty="0"/>
              <a:t>그리고 매크로가 여러 헤더 파일로 제공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4575" y="2333625"/>
            <a:ext cx="4514850" cy="2190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이해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개념</a:t>
            </a:r>
            <a:endParaRPr lang="en-US" altLang="ko-KR" dirty="0"/>
          </a:p>
          <a:p>
            <a:pPr lvl="1"/>
            <a:r>
              <a:rPr lang="ko-KR" altLang="en-US" dirty="0"/>
              <a:t>필요한 입력을 받아 원하는 어떤 기능을 수행한 후 결과를 반환</a:t>
            </a:r>
            <a:r>
              <a:rPr lang="en-US" altLang="ko-KR" dirty="0"/>
              <a:t>(return)</a:t>
            </a:r>
            <a:r>
              <a:rPr lang="ko-KR" altLang="en-US" dirty="0"/>
              <a:t>하는 프로그램 단위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즉 함수는 프로그램에서 원하는 특정한 작업을 수행하도록 설계된 독립된 프로그램 단위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프로그램</a:t>
            </a:r>
            <a:endParaRPr lang="en-US" altLang="ko-KR" dirty="0"/>
          </a:p>
          <a:p>
            <a:pPr lvl="1"/>
            <a:r>
              <a:rPr lang="ko-KR" altLang="en-US" dirty="0"/>
              <a:t>결국 </a:t>
            </a:r>
            <a:r>
              <a:rPr lang="en-US" altLang="ko-KR" dirty="0"/>
              <a:t>C </a:t>
            </a:r>
            <a:r>
              <a:rPr lang="ko-KR" altLang="en-US" dirty="0"/>
              <a:t>프로그램이란 여러 함수의 집합으로 구성되는 프로그램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main()</a:t>
            </a:r>
            <a:r>
              <a:rPr lang="ko-KR" altLang="en-US" dirty="0"/>
              <a:t>도 이미 이름이 지정된 함수로서 프로그램의 실행이 시작되는 특수한 함수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프로그램은 최소한 </a:t>
            </a:r>
            <a:r>
              <a:rPr lang="en-US" altLang="ko-KR" dirty="0"/>
              <a:t>main() </a:t>
            </a:r>
            <a:r>
              <a:rPr lang="ko-KR" altLang="en-US" dirty="0"/>
              <a:t>함수와 다른 함수로 구성되는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4581128"/>
            <a:ext cx="515302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FFB1D-2D54-45A5-B0E6-CC5D870A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!</a:t>
            </a:r>
            <a:r>
              <a:rPr lang="ko-KR" altLang="en-US" dirty="0"/>
              <a:t>과제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BA15D-C1A1-4949-A969-6448C9DB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Q1) </a:t>
            </a:r>
            <a:r>
              <a:rPr lang="ko-KR" altLang="en-US" dirty="0"/>
              <a:t>사용자로부터 </a:t>
            </a:r>
            <a:r>
              <a:rPr lang="en-US" altLang="ko-KR" dirty="0"/>
              <a:t>2</a:t>
            </a:r>
            <a:r>
              <a:rPr lang="ko-KR" altLang="en-US" dirty="0"/>
              <a:t>개의 문자를 </a:t>
            </a:r>
            <a:r>
              <a:rPr lang="ko-KR" altLang="en-US" dirty="0" err="1"/>
              <a:t>입력받아</a:t>
            </a:r>
            <a:r>
              <a:rPr lang="ko-KR" altLang="en-US" dirty="0"/>
              <a:t> 그 문자의 </a:t>
            </a:r>
            <a:r>
              <a:rPr lang="ko-KR" altLang="en-US" dirty="0" err="1"/>
              <a:t>차이값을</a:t>
            </a:r>
            <a:r>
              <a:rPr lang="ko-KR" altLang="en-US" dirty="0"/>
              <a:t>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en-US" altLang="ko-KR" dirty="0" err="1"/>
              <a:t>scanf_s</a:t>
            </a:r>
            <a:r>
              <a:rPr lang="en-US" altLang="ko-KR" dirty="0"/>
              <a:t>();</a:t>
            </a:r>
            <a:br>
              <a:rPr lang="ko-KR" altLang="en-US" dirty="0"/>
            </a:br>
            <a:r>
              <a:rPr lang="en-US" altLang="ko-KR" dirty="0"/>
              <a:t>Q2) 2</a:t>
            </a:r>
            <a:r>
              <a:rPr lang="ko-KR" altLang="en-US" dirty="0"/>
              <a:t>개의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큰 수를 작은 수로 나눈 몫과 나머지를 각각 출력하는</a:t>
            </a:r>
            <a:br>
              <a:rPr lang="ko-KR" altLang="en-US" dirty="0"/>
            </a:br>
            <a:r>
              <a:rPr lang="ko-KR" altLang="en-US" dirty="0"/>
              <a:t>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( </a:t>
            </a:r>
            <a:r>
              <a:rPr lang="ko-KR" altLang="en-US" dirty="0"/>
              <a:t>몫을 반환하는 함수</a:t>
            </a:r>
            <a:r>
              <a:rPr lang="en-US" altLang="ko-KR" dirty="0"/>
              <a:t>, </a:t>
            </a:r>
            <a:r>
              <a:rPr lang="ko-KR" altLang="en-US" dirty="0"/>
              <a:t>나머지를 반환하는 함수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Q3) </a:t>
            </a:r>
            <a:r>
              <a:rPr lang="ko-KR" altLang="en-US" dirty="0"/>
              <a:t>프로그램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1~100 </a:t>
            </a:r>
            <a:r>
              <a:rPr lang="ko-KR" altLang="en-US" dirty="0"/>
              <a:t>사이의 난수를 변수 </a:t>
            </a:r>
            <a:r>
              <a:rPr lang="en-US" altLang="ko-KR" dirty="0"/>
              <a:t>num 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그 값을 사용자가 추적하여</a:t>
            </a:r>
            <a:br>
              <a:rPr lang="ko-KR" altLang="en-US" dirty="0"/>
            </a:br>
            <a:r>
              <a:rPr lang="ko-KR" altLang="en-US" dirty="0"/>
              <a:t>맞추는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 ( </a:t>
            </a:r>
            <a:r>
              <a:rPr lang="ko-KR" altLang="en-US" dirty="0"/>
              <a:t>기회는 </a:t>
            </a:r>
            <a:r>
              <a:rPr lang="en-US" altLang="ko-KR" dirty="0"/>
              <a:t>7</a:t>
            </a:r>
            <a:r>
              <a:rPr lang="ko-KR" altLang="en-US" dirty="0"/>
              <a:t>번으로 상수처리 </a:t>
            </a:r>
            <a:r>
              <a:rPr lang="en-US" altLang="ko-KR" dirty="0"/>
              <a:t>)</a:t>
            </a:r>
            <a:br>
              <a:rPr lang="ko-KR" altLang="en-US" dirty="0"/>
            </a:br>
            <a:r>
              <a:rPr lang="en-US" altLang="ko-KR" dirty="0"/>
              <a:t>Q4) </a:t>
            </a:r>
            <a:r>
              <a:rPr lang="en-US" altLang="ko-KR" dirty="0" err="1"/>
              <a:t>ctype.h</a:t>
            </a:r>
            <a:r>
              <a:rPr lang="en-US" altLang="ko-KR" dirty="0"/>
              <a:t> </a:t>
            </a:r>
            <a:r>
              <a:rPr lang="ko-KR" altLang="en-US" dirty="0"/>
              <a:t>에 있는 </a:t>
            </a:r>
            <a:r>
              <a:rPr lang="en-US" altLang="ko-KR" dirty="0" err="1"/>
              <a:t>toupper</a:t>
            </a:r>
            <a:r>
              <a:rPr lang="en-US" altLang="ko-KR" dirty="0"/>
              <a:t> </a:t>
            </a:r>
            <a:r>
              <a:rPr lang="ko-KR" altLang="en-US" dirty="0"/>
              <a:t>의 기능을 하는 함수 </a:t>
            </a:r>
            <a:r>
              <a:rPr lang="en-US" altLang="ko-KR" dirty="0" err="1"/>
              <a:t>my_toupper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작성하시오</a:t>
            </a:r>
            <a:r>
              <a:rPr lang="en-US" altLang="ko-KR" dirty="0"/>
              <a:t>. ASCII </a:t>
            </a:r>
            <a:r>
              <a:rPr lang="ko-KR" altLang="en-US" dirty="0" err="1"/>
              <a:t>코드표</a:t>
            </a:r>
            <a:r>
              <a:rPr lang="ko-KR" altLang="en-US" dirty="0"/>
              <a:t> 참고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Q5) </a:t>
            </a:r>
            <a:r>
              <a:rPr lang="ko-KR" altLang="en-US" dirty="0" err="1"/>
              <a:t>팩토리얼을</a:t>
            </a:r>
            <a:r>
              <a:rPr lang="ko-KR" altLang="en-US" dirty="0"/>
              <a:t> 재귀함수로 </a:t>
            </a:r>
            <a:r>
              <a:rPr lang="ko-KR" altLang="en-US" dirty="0" err="1"/>
              <a:t>작성하시오</a:t>
            </a:r>
            <a:r>
              <a:rPr lang="en-US" altLang="ko-KR" dirty="0"/>
              <a:t>. ( </a:t>
            </a:r>
            <a:r>
              <a:rPr lang="ko-KR" altLang="en-US" dirty="0"/>
              <a:t>사용자로부터 임의의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정수를 </a:t>
            </a:r>
            <a:r>
              <a:rPr lang="ko-KR" altLang="en-US" dirty="0" err="1"/>
              <a:t>입력받음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구글링</a:t>
            </a:r>
            <a:r>
              <a:rPr lang="ko-KR" altLang="en-US" dirty="0"/>
              <a:t> 활용해서 최대한 해 오시고</a:t>
            </a:r>
            <a:r>
              <a:rPr lang="en-US" altLang="ko-KR" dirty="0"/>
              <a:t>, </a:t>
            </a:r>
            <a:r>
              <a:rPr lang="ko-KR" altLang="en-US" dirty="0"/>
              <a:t>주석 달아 오세요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556DE3-86B8-46A0-A2E2-1B2AF826E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93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3334-E364-4313-B514-86678583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자습공부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19DBB-040B-49D4-AE6A-3C9071EE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https://dojang.io/course/view.php?id=2</a:t>
            </a:r>
            <a:endParaRPr lang="en-US" altLang="ko-KR" dirty="0"/>
          </a:p>
          <a:p>
            <a:r>
              <a:rPr lang="ko-KR" altLang="en-US" dirty="0"/>
              <a:t>의욕이 넘치고</a:t>
            </a:r>
            <a:r>
              <a:rPr lang="en-US" altLang="ko-KR" dirty="0"/>
              <a:t>,</a:t>
            </a:r>
            <a:r>
              <a:rPr lang="ko-KR" altLang="en-US" dirty="0"/>
              <a:t> 공부하고 싶다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콘솔창</a:t>
            </a:r>
            <a:r>
              <a:rPr lang="ko-KR" altLang="en-US" dirty="0"/>
              <a:t> 유지방법</a:t>
            </a:r>
            <a:endParaRPr lang="en-US" altLang="ko-KR" dirty="0"/>
          </a:p>
          <a:p>
            <a:r>
              <a:rPr lang="ko-KR" altLang="en-US" dirty="0"/>
              <a:t>프로젝트 </a:t>
            </a:r>
            <a:r>
              <a:rPr lang="en-US" altLang="ko-KR" dirty="0"/>
              <a:t>-&gt; “</a:t>
            </a:r>
            <a:r>
              <a:rPr lang="ko-KR" altLang="en-US" dirty="0"/>
              <a:t>프로젝트명</a:t>
            </a:r>
            <a:r>
              <a:rPr lang="en-US" altLang="ko-KR" dirty="0"/>
              <a:t>”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구성속성</a:t>
            </a:r>
            <a:r>
              <a:rPr lang="en-US" altLang="ko-KR" dirty="0"/>
              <a:t>/</a:t>
            </a:r>
            <a:r>
              <a:rPr lang="ko-KR" altLang="en-US" dirty="0" err="1"/>
              <a:t>링커</a:t>
            </a:r>
            <a:r>
              <a:rPr lang="en-US" altLang="ko-KR" dirty="0"/>
              <a:t>/</a:t>
            </a:r>
            <a:r>
              <a:rPr lang="ko-KR" altLang="en-US" dirty="0"/>
              <a:t>시스템 </a:t>
            </a:r>
            <a:r>
              <a:rPr lang="en-US" altLang="ko-KR" dirty="0"/>
              <a:t>-&gt; </a:t>
            </a:r>
            <a:r>
              <a:rPr lang="ko-KR" altLang="en-US" dirty="0"/>
              <a:t>하위시스템 </a:t>
            </a:r>
            <a:r>
              <a:rPr lang="en-US" altLang="ko-KR" dirty="0"/>
              <a:t>:</a:t>
            </a:r>
            <a:r>
              <a:rPr lang="ko-KR" altLang="en-US" dirty="0"/>
              <a:t>콘솔</a:t>
            </a:r>
            <a:r>
              <a:rPr lang="en-US" altLang="ko-KR"/>
              <a:t>(/SUBSYSTEM:CONSOLE)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81969-7F3E-44D6-A549-B53211DD3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047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라이브러리와 사용자 정의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라이브러리 함수</a:t>
            </a:r>
            <a:r>
              <a:rPr lang="en-US" altLang="ko-KR" dirty="0"/>
              <a:t>(library function)</a:t>
            </a:r>
          </a:p>
          <a:p>
            <a:pPr lvl="1"/>
            <a:r>
              <a:rPr lang="ko-KR" altLang="en-US" dirty="0"/>
              <a:t>라이브러리</a:t>
            </a:r>
            <a:r>
              <a:rPr lang="en-US" altLang="ko-KR" dirty="0"/>
              <a:t>(library) </a:t>
            </a:r>
            <a:r>
              <a:rPr lang="ko-KR" altLang="en-US" dirty="0"/>
              <a:t>또는 표준 함수</a:t>
            </a:r>
            <a:r>
              <a:rPr lang="en-US" altLang="ko-KR" dirty="0"/>
              <a:t>(standard function)</a:t>
            </a:r>
            <a:r>
              <a:rPr lang="ko-KR" altLang="en-US" dirty="0"/>
              <a:t>라고도 부름</a:t>
            </a:r>
            <a:endParaRPr lang="en-US" altLang="ko-KR" dirty="0"/>
          </a:p>
          <a:p>
            <a:pPr lvl="1"/>
            <a:r>
              <a:rPr lang="ko-KR" altLang="en-US" dirty="0"/>
              <a:t>라이브러리는 </a:t>
            </a:r>
            <a:r>
              <a:rPr lang="en-US" altLang="ko-KR" dirty="0"/>
              <a:t>printf()</a:t>
            </a:r>
            <a:r>
              <a:rPr lang="ko-KR" altLang="en-US" dirty="0"/>
              <a:t>와 </a:t>
            </a:r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와 같이 이미 개발환경에 포함되어 있는 함수</a:t>
            </a:r>
          </a:p>
          <a:p>
            <a:r>
              <a:rPr lang="ko-KR" altLang="en-US" dirty="0"/>
              <a:t>사용자 정의 함수</a:t>
            </a:r>
            <a:r>
              <a:rPr lang="en-US" altLang="ko-KR" dirty="0"/>
              <a:t>(user defined function)</a:t>
            </a:r>
          </a:p>
          <a:p>
            <a:pPr lvl="1"/>
            <a:r>
              <a:rPr lang="ko-KR" altLang="en-US" dirty="0"/>
              <a:t>필요에 의해서 개발자가 직접 개발하는 함수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677" y="3405784"/>
            <a:ext cx="6037659" cy="2831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073467" cy="5328592"/>
          </a:xfrm>
        </p:spPr>
        <p:txBody>
          <a:bodyPr/>
          <a:lstStyle/>
          <a:p>
            <a:r>
              <a:rPr lang="ko-KR" altLang="en-US" dirty="0"/>
              <a:t>절차적 프로그래밍</a:t>
            </a:r>
            <a:r>
              <a:rPr lang="en-US" altLang="ko-KR" dirty="0"/>
              <a:t>(procedural programming)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ko-KR" altLang="en-US" dirty="0"/>
              <a:t>함수 중심의 프로그래밍 방식</a:t>
            </a:r>
            <a:endParaRPr lang="en-US" altLang="ko-KR" dirty="0"/>
          </a:p>
          <a:p>
            <a:pPr lvl="1"/>
            <a:r>
              <a:rPr lang="ko-KR" altLang="en-US" dirty="0"/>
              <a:t>모듈화 프로그램 </a:t>
            </a:r>
            <a:endParaRPr lang="en-US" altLang="ko-KR" dirty="0"/>
          </a:p>
          <a:p>
            <a:pPr lvl="2"/>
            <a:r>
              <a:rPr lang="ko-KR" altLang="en-US" dirty="0"/>
              <a:t>적절한 함수로 잘 구성된 프로그램을 모듈화 프로그램</a:t>
            </a:r>
            <a:r>
              <a:rPr lang="en-US" altLang="ko-KR" dirty="0"/>
              <a:t>(modular program)</a:t>
            </a:r>
          </a:p>
          <a:p>
            <a:pPr lvl="2"/>
            <a:r>
              <a:rPr lang="ko-KR" altLang="en-US" dirty="0"/>
              <a:t>또는 구조화된 프로그램</a:t>
            </a:r>
            <a:r>
              <a:rPr lang="en-US" altLang="ko-KR" dirty="0"/>
              <a:t>(structured program)</a:t>
            </a:r>
          </a:p>
          <a:p>
            <a:pPr lvl="2"/>
            <a:r>
              <a:rPr lang="ko-KR" altLang="en-US" dirty="0"/>
              <a:t>한번 정의된 함수는 여러 번 호출이 가능하므로 소스의 중복을 최소화하여 프로그램의 양을 줄이는 효과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3914210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361499" cy="5328592"/>
          </a:xfrm>
        </p:spPr>
        <p:txBody>
          <a:bodyPr/>
          <a:lstStyle/>
          <a:p>
            <a:r>
              <a:rPr lang="ko-KR" altLang="en-US" dirty="0"/>
              <a:t>함수 정의 구문</a:t>
            </a:r>
            <a:endParaRPr lang="en-US" altLang="ko-KR" dirty="0"/>
          </a:p>
          <a:p>
            <a:pPr lvl="1"/>
            <a:r>
              <a:rPr lang="ko-KR" altLang="en-US" dirty="0"/>
              <a:t>함수 정의</a:t>
            </a:r>
            <a:r>
              <a:rPr lang="en-US" altLang="ko-KR" dirty="0"/>
              <a:t>(function definition)</a:t>
            </a:r>
            <a:r>
              <a:rPr lang="ko-KR" altLang="en-US" dirty="0"/>
              <a:t>는 함수머리</a:t>
            </a:r>
            <a:r>
              <a:rPr lang="en-US" altLang="ko-KR" dirty="0"/>
              <a:t>(function header)</a:t>
            </a:r>
            <a:r>
              <a:rPr lang="ko-KR" altLang="en-US" dirty="0"/>
              <a:t>와 함수몸체</a:t>
            </a:r>
            <a:r>
              <a:rPr lang="en-US" altLang="ko-KR" dirty="0"/>
              <a:t>(function body)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ko-KR" altLang="en-US" dirty="0"/>
              <a:t>함수몸체에서 변수 선언 문장이 먼저 나오고 일반 문장들이 이어 나옴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7222" y="1254226"/>
            <a:ext cx="2645138" cy="2390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149080"/>
            <a:ext cx="5544616" cy="1729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4577523" cy="5328592"/>
          </a:xfrm>
        </p:spPr>
        <p:txBody>
          <a:bodyPr/>
          <a:lstStyle/>
          <a:p>
            <a:r>
              <a:rPr lang="ko-KR" altLang="en-US" dirty="0"/>
              <a:t>반환형과 </a:t>
            </a:r>
            <a:r>
              <a:rPr lang="en-US" altLang="ko-KR" dirty="0"/>
              <a:t>return</a:t>
            </a:r>
          </a:p>
          <a:p>
            <a:pPr lvl="1"/>
            <a:r>
              <a:rPr lang="ko-KR" altLang="en-US" dirty="0"/>
              <a:t>함수 이름 앞에 반환형 기술</a:t>
            </a:r>
            <a:endParaRPr lang="en-US" altLang="ko-KR" dirty="0"/>
          </a:p>
          <a:p>
            <a:pPr lvl="2"/>
            <a:r>
              <a:rPr lang="ko-KR" altLang="en-US" dirty="0"/>
              <a:t>만일 함수가 반환값이 없다면 반환형으로 </a:t>
            </a:r>
            <a:r>
              <a:rPr lang="en-US" altLang="ko-KR" sz="1200" dirty="0"/>
              <a:t>void</a:t>
            </a:r>
            <a:r>
              <a:rPr lang="ko-KR" altLang="en-US" dirty="0"/>
              <a:t>를 기술</a:t>
            </a:r>
            <a:endParaRPr lang="en-US" altLang="ko-KR" dirty="0"/>
          </a:p>
          <a:p>
            <a:pPr lvl="2"/>
            <a:r>
              <a:rPr lang="ko-KR" altLang="en-US" dirty="0"/>
              <a:t>반환형을 아예 생략하는 것은 반환형을 </a:t>
            </a:r>
            <a:r>
              <a:rPr lang="en-US" altLang="ko-KR" sz="1200" dirty="0"/>
              <a:t>int </a:t>
            </a:r>
            <a:r>
              <a:rPr lang="ko-KR" altLang="en-US" dirty="0"/>
              <a:t>라고 해석</a:t>
            </a:r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문장은 함수에서 반환값을 전달하는 목적과 함께 함수의 작업 종료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933056"/>
            <a:ext cx="5123627" cy="208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210" y="1700808"/>
            <a:ext cx="320721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599578" y="2481467"/>
            <a:ext cx="22421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100" dirty="0"/>
              <a:t>PI</a:t>
            </a:r>
            <a:endParaRPr lang="ko-KR" altLang="en-US" dirty="0"/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호출과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호출 </a:t>
            </a:r>
            <a:endParaRPr lang="en-US" altLang="ko-KR" dirty="0"/>
          </a:p>
          <a:p>
            <a:pPr lvl="1"/>
            <a:r>
              <a:rPr lang="ko-KR" altLang="en-US" dirty="0"/>
              <a:t>정의된 함수를 실행하려면 프로그램 실행 중에 함수 호출</a:t>
            </a:r>
            <a:r>
              <a:rPr lang="en-US" altLang="ko-KR" dirty="0"/>
              <a:t>(function call)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/>
            <a:r>
              <a:rPr lang="ko-KR" altLang="en-US" dirty="0"/>
              <a:t>즉 함수는 정의만 되었다고 실행되는 것은 아님</a:t>
            </a:r>
            <a:endParaRPr lang="en-US" altLang="ko-KR" dirty="0"/>
          </a:p>
          <a:p>
            <a:r>
              <a:rPr lang="ko-KR" altLang="en-US" dirty="0"/>
              <a:t>매개변수</a:t>
            </a:r>
            <a:endParaRPr lang="en-US" altLang="ko-KR" dirty="0"/>
          </a:p>
          <a:p>
            <a:pPr lvl="1"/>
            <a:r>
              <a:rPr lang="ko-KR" altLang="en-US" dirty="0"/>
              <a:t>함수를 호출하려면 함수 이름과 함께 괄호 안에 적절한 매개변수가 필요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863" y="3691483"/>
            <a:ext cx="5707441" cy="1753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원형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원형</a:t>
            </a:r>
            <a:r>
              <a:rPr lang="en-US" altLang="ko-KR" dirty="0"/>
              <a:t>(function prototype)</a:t>
            </a:r>
          </a:p>
          <a:p>
            <a:pPr lvl="1"/>
            <a:r>
              <a:rPr lang="ko-KR" altLang="en-US" dirty="0"/>
              <a:t>함수를 선언하는 문장</a:t>
            </a:r>
            <a:endParaRPr lang="en-US" altLang="ko-KR" dirty="0"/>
          </a:p>
          <a:p>
            <a:pPr lvl="2"/>
            <a:r>
              <a:rPr lang="ko-KR" altLang="en-US" dirty="0"/>
              <a:t>함수머리에 세미콜론을 넣은 문장</a:t>
            </a:r>
            <a:endParaRPr lang="en-US" altLang="ko-KR" dirty="0"/>
          </a:p>
          <a:p>
            <a:pPr lvl="1"/>
            <a:r>
              <a:rPr lang="ko-KR" altLang="en-US" dirty="0"/>
              <a:t>즉 함수 </a:t>
            </a:r>
            <a:r>
              <a:rPr lang="en-US" altLang="ko-KR" dirty="0"/>
              <a:t>add2</a:t>
            </a:r>
            <a:r>
              <a:rPr lang="ko-KR" altLang="en-US" dirty="0"/>
              <a:t>의 함수 원형은 </a:t>
            </a:r>
            <a:r>
              <a:rPr lang="en-US" altLang="ko-KR" dirty="0"/>
              <a:t>int add2(int a, int b);</a:t>
            </a:r>
          </a:p>
          <a:p>
            <a:pPr lvl="2"/>
            <a:r>
              <a:rPr lang="ko-KR" altLang="en-US" dirty="0"/>
              <a:t>함수 원형 구문에서 매개변수의 변수 이름은 생략 가능</a:t>
            </a:r>
            <a:endParaRPr lang="en-US" altLang="ko-KR" dirty="0"/>
          </a:p>
          <a:p>
            <a:pPr lvl="2"/>
            <a:r>
              <a:rPr lang="ko-KR" altLang="en-US" dirty="0"/>
              <a:t>즉 </a:t>
            </a:r>
            <a:r>
              <a:rPr lang="en-US" altLang="ko-KR" dirty="0"/>
              <a:t>int add2(int, int);</a:t>
            </a:r>
            <a:r>
              <a:rPr lang="ko-KR" altLang="en-US" dirty="0"/>
              <a:t>도 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573016"/>
            <a:ext cx="5391150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원형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2921339" cy="5328592"/>
          </a:xfrm>
        </p:spPr>
        <p:txBody>
          <a:bodyPr/>
          <a:lstStyle/>
          <a:p>
            <a:r>
              <a:rPr lang="ko-KR" altLang="en-US" dirty="0"/>
              <a:t>함수원형은 함수 선언으로 함수를 호출하기 전에 반드시 선언</a:t>
            </a:r>
            <a:endParaRPr lang="en-US" altLang="ko-KR" dirty="0"/>
          </a:p>
          <a:p>
            <a:pPr lvl="1"/>
            <a:r>
              <a:rPr lang="ko-KR" altLang="en-US" dirty="0"/>
              <a:t>함수 선언은 함수의 사용을 미리 컴파일러에게 알리며 또한 프로그램을 이해하기 쉽게 도와주는 역할</a:t>
            </a:r>
            <a:endParaRPr lang="en-US" altLang="ko-KR" dirty="0"/>
          </a:p>
          <a:p>
            <a:pPr lvl="1"/>
            <a:r>
              <a:rPr lang="ko-KR" altLang="en-US" dirty="0"/>
              <a:t>함수원형의 위치는 다음과 같이 함수가 호출되는 함수 </a:t>
            </a:r>
            <a:r>
              <a:rPr lang="en-US" altLang="ko-KR" sz="1400" dirty="0"/>
              <a:t>main() </a:t>
            </a:r>
            <a:r>
              <a:rPr lang="ko-KR" altLang="en-US" dirty="0"/>
              <a:t>위에 배치하거나 변수 선언 부분에 배치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340768"/>
            <a:ext cx="5281784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split dir="in"/>
  </p:transition>
</p:sld>
</file>

<file path=ppt/theme/theme1.xml><?xml version="1.0" encoding="utf-8"?>
<a:theme xmlns:a="http://schemas.openxmlformats.org/drawingml/2006/main" name="206TGp_window_light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206TGp_window_light</Template>
  <TotalTime>8092</TotalTime>
  <Words>853</Words>
  <Application>Microsoft Office PowerPoint</Application>
  <PresentationFormat>화면 슬라이드 쇼(4:3)</PresentationFormat>
  <Paragraphs>150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HY얕은샘물M</vt:lpstr>
      <vt:lpstr>HY중고딕</vt:lpstr>
      <vt:lpstr>맑은 고딕</vt:lpstr>
      <vt:lpstr>Arial</vt:lpstr>
      <vt:lpstr>Wingdings</vt:lpstr>
      <vt:lpstr>206TGp_window_light</vt:lpstr>
      <vt:lpstr>함수</vt:lpstr>
      <vt:lpstr>함수의 이해</vt:lpstr>
      <vt:lpstr>라이브러리와 사용자 정의 함수</vt:lpstr>
      <vt:lpstr>구조화 프로그램</vt:lpstr>
      <vt:lpstr>함수 정의</vt:lpstr>
      <vt:lpstr>함수 정의</vt:lpstr>
      <vt:lpstr>함수 호출과 실행</vt:lpstr>
      <vt:lpstr>함수 원형</vt:lpstr>
      <vt:lpstr>함수 원형 위치</vt:lpstr>
      <vt:lpstr>함수의 이용</vt:lpstr>
      <vt:lpstr>매개변수 </vt:lpstr>
      <vt:lpstr>형식매개변수와 실매개변수</vt:lpstr>
      <vt:lpstr>재귀함수 개요</vt:lpstr>
      <vt:lpstr>재귀 함수의 장단점</vt:lpstr>
      <vt:lpstr>함수 rand()</vt:lpstr>
      <vt:lpstr>함수 srand()</vt:lpstr>
      <vt:lpstr>1에서 100사이의 난수를 생성</vt:lpstr>
      <vt:lpstr>문자 관련 함수</vt:lpstr>
      <vt:lpstr>다양한 헤더 파일 </vt:lpstr>
      <vt:lpstr>!과제!</vt:lpstr>
      <vt:lpstr>자습공부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park youngbeom</cp:lastModifiedBy>
  <cp:revision>78</cp:revision>
  <dcterms:created xsi:type="dcterms:W3CDTF">2011-07-02T09:05:44Z</dcterms:created>
  <dcterms:modified xsi:type="dcterms:W3CDTF">2019-05-09T09:15:59Z</dcterms:modified>
</cp:coreProperties>
</file>