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6" r:id="rId20"/>
    <p:sldId id="274" r:id="rId21"/>
    <p:sldId id="275" r:id="rId22"/>
  </p:sldIdLst>
  <p:sldSz cx="9144000" cy="6858000" type="screen4x3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3B7"/>
    <a:srgbClr val="343331"/>
    <a:srgbClr val="00B5E6"/>
    <a:srgbClr val="00C4FA"/>
    <a:srgbClr val="00BEF2"/>
    <a:srgbClr val="00A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70" autoAdjust="0"/>
  </p:normalViewPr>
  <p:slideViewPr>
    <p:cSldViewPr>
      <p:cViewPr varScale="1">
        <p:scale>
          <a:sx n="79" d="100"/>
          <a:sy n="79" d="100"/>
        </p:scale>
        <p:origin x="108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172" y="114"/>
      </p:cViewPr>
      <p:guideLst>
        <p:guide orient="horz" pos="305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BBB61-B425-4473-B6BD-DB2C139992C9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00898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200898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BACB-7EEB-43AD-898C-2D891B694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95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EE211-121A-42FF-8A84-05319B522F4B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1875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601290"/>
            <a:ext cx="5486400" cy="43591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00898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200898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1FBB5-00B0-4D87-9702-5C89A3FC6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8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제어문이 </a:t>
            </a:r>
            <a:r>
              <a:rPr lang="ko-KR" altLang="en-US" dirty="0" err="1"/>
              <a:t>뭔지</a:t>
            </a:r>
            <a:r>
              <a:rPr lang="en-US" altLang="ko-KR" dirty="0"/>
              <a:t>, </a:t>
            </a:r>
            <a:r>
              <a:rPr lang="ko-KR" altLang="en-US" dirty="0"/>
              <a:t>어떤 종류가 있는지 설명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1FBB5-00B0-4D87-9702-5C89A3FC62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7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조건문부터</a:t>
            </a:r>
            <a:r>
              <a:rPr lang="en-US" altLang="ko-KR" dirty="0"/>
              <a:t>, </a:t>
            </a:r>
            <a:r>
              <a:rPr lang="ko-KR" altLang="en-US" dirty="0"/>
              <a:t>조건문이 무엇인지 그 중에 </a:t>
            </a:r>
            <a:r>
              <a:rPr lang="en-US" altLang="ko-KR" dirty="0"/>
              <a:t>if </a:t>
            </a:r>
            <a:r>
              <a:rPr lang="ko-KR" altLang="en-US" dirty="0"/>
              <a:t>문에 대해서 설명 </a:t>
            </a:r>
            <a:endParaRPr lang="en-US" altLang="ko-KR" dirty="0"/>
          </a:p>
          <a:p>
            <a:r>
              <a:rPr lang="ko-KR" altLang="en-US" dirty="0"/>
              <a:t>첫번째 그림 설명하고</a:t>
            </a:r>
            <a:r>
              <a:rPr lang="en-US" altLang="ko-KR" dirty="0"/>
              <a:t> </a:t>
            </a:r>
            <a:r>
              <a:rPr lang="ko-KR" altLang="en-US" dirty="0"/>
              <a:t>두번째 그림에서 주의사항 설명하기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1FBB5-00B0-4D87-9702-5C89A3FC62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8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else </a:t>
            </a:r>
            <a:r>
              <a:rPr lang="ko-KR" altLang="en-US" dirty="0"/>
              <a:t>문 설명 </a:t>
            </a:r>
            <a:r>
              <a:rPr lang="en-US" altLang="ko-KR" dirty="0"/>
              <a:t>( </a:t>
            </a:r>
            <a:r>
              <a:rPr lang="ko-KR" altLang="en-US" dirty="0"/>
              <a:t>여러 조건을 설정할 때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1FBB5-00B0-4D87-9702-5C89A3FC62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0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예제 작성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1FBB5-00B0-4D87-9702-5C89A3FC62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8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어떠한 조건에도 맞지 않는 경우 </a:t>
            </a:r>
            <a:r>
              <a:rPr lang="en-US" altLang="ko-KR" dirty="0"/>
              <a:t>default </a:t>
            </a:r>
            <a:r>
              <a:rPr lang="ko-KR" altLang="en-US" dirty="0"/>
              <a:t>가 실행 </a:t>
            </a:r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숫자형이나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숫자로 변환할 수 있는 자료형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조건으로 지정할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break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용도 설명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1FBB5-00B0-4D87-9702-5C89A3FC62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6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00B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13664" y="1916832"/>
            <a:ext cx="6624736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 userDrawn="1"/>
        </p:nvSpPr>
        <p:spPr>
          <a:xfrm>
            <a:off x="7147582" y="188082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>
            <a:off x="7443473" y="188982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>
            <a:off x="7731505" y="188982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7992380" y="188982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8244408" y="1889203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8496436" y="1889203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02803" y="135006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457793" y="4442733"/>
            <a:ext cx="3185616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440416" y="6093296"/>
            <a:ext cx="3185616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40415" y="4499712"/>
            <a:ext cx="316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이름</a:t>
            </a:r>
            <a:r>
              <a:rPr lang="en-US" altLang="ko-KR" sz="1600" b="1" baseline="0" dirty="0">
                <a:solidFill>
                  <a:schemeClr val="bg1"/>
                </a:solidFill>
              </a:rPr>
              <a:t>  </a:t>
            </a:r>
            <a:r>
              <a:rPr lang="ko-KR" altLang="en-US" sz="1600" b="1" dirty="0">
                <a:solidFill>
                  <a:schemeClr val="bg1"/>
                </a:solidFill>
              </a:rPr>
              <a:t>이용하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25608" y="5332083"/>
            <a:ext cx="316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학과  스마트 </a:t>
            </a:r>
            <a:r>
              <a:rPr lang="en-US" altLang="ko-KR" sz="1600" b="1" dirty="0">
                <a:solidFill>
                  <a:schemeClr val="bg1"/>
                </a:solidFill>
              </a:rPr>
              <a:t>IOT </a:t>
            </a:r>
            <a:endParaRPr lang="ko-KR" altLang="en-US" sz="1600" b="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32000" y="5724000"/>
            <a:ext cx="316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메일  </a:t>
            </a:r>
            <a:r>
              <a:rPr lang="en-US" altLang="ko-KR" sz="1600" b="1" dirty="0">
                <a:solidFill>
                  <a:schemeClr val="bg1"/>
                </a:solidFill>
              </a:rPr>
              <a:t>yong77aa@naver.com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431879" y="4923214"/>
            <a:ext cx="31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학번 </a:t>
            </a:r>
            <a:r>
              <a:rPr lang="en-US" altLang="ko-KR" sz="1600" b="1" baseline="0" dirty="0">
                <a:solidFill>
                  <a:schemeClr val="bg1"/>
                </a:solidFill>
              </a:rPr>
              <a:t> 20155149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8" name="직선 연결선 27"/>
          <p:cNvCxnSpPr/>
          <p:nvPr userDrawn="1"/>
        </p:nvCxnSpPr>
        <p:spPr>
          <a:xfrm>
            <a:off x="431879" y="4860000"/>
            <a:ext cx="3194153" cy="7200"/>
          </a:xfrm>
          <a:prstGeom prst="line">
            <a:avLst/>
          </a:prstGeom>
          <a:ln w="158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457793" y="5284849"/>
            <a:ext cx="3194153" cy="7200"/>
          </a:xfrm>
          <a:prstGeom prst="line">
            <a:avLst/>
          </a:prstGeom>
          <a:ln w="158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 userDrawn="1"/>
        </p:nvCxnSpPr>
        <p:spPr>
          <a:xfrm>
            <a:off x="431878" y="5716800"/>
            <a:ext cx="3194153" cy="7200"/>
          </a:xfrm>
          <a:prstGeom prst="line">
            <a:avLst/>
          </a:prstGeom>
          <a:ln w="158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70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8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ee\Desktop\한림대학교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5" y="6186325"/>
            <a:ext cx="14287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020272" y="643605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pc="300" dirty="0">
                <a:solidFill>
                  <a:schemeClr val="bg1"/>
                </a:solidFill>
              </a:rPr>
              <a:t>20155149</a:t>
            </a:r>
            <a:r>
              <a:rPr lang="en-US" altLang="ko-KR" sz="800" b="1" spc="300" baseline="0" dirty="0">
                <a:solidFill>
                  <a:schemeClr val="bg1"/>
                </a:solidFill>
              </a:rPr>
              <a:t> </a:t>
            </a:r>
            <a:r>
              <a:rPr lang="ko-KR" altLang="en-US" sz="800" b="1" spc="300" baseline="0" dirty="0">
                <a:solidFill>
                  <a:schemeClr val="bg1"/>
                </a:solidFill>
              </a:rPr>
              <a:t>이용하</a:t>
            </a:r>
            <a:endParaRPr lang="ko-KR" altLang="en-US" sz="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1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00B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55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ee\Desktop\한림대학교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5" y="6186325"/>
            <a:ext cx="14287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7020272" y="643605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pc="300" dirty="0">
                <a:solidFill>
                  <a:schemeClr val="bg1"/>
                </a:solidFill>
              </a:rPr>
              <a:t>20155149</a:t>
            </a:r>
            <a:r>
              <a:rPr lang="en-US" altLang="ko-KR" sz="800" b="1" spc="300" baseline="0" dirty="0">
                <a:solidFill>
                  <a:schemeClr val="bg1"/>
                </a:solidFill>
              </a:rPr>
              <a:t> </a:t>
            </a:r>
            <a:r>
              <a:rPr lang="ko-KR" altLang="en-US" sz="800" b="1" spc="300" baseline="0" dirty="0">
                <a:solidFill>
                  <a:schemeClr val="bg1"/>
                </a:solidFill>
              </a:rPr>
              <a:t>이용하</a:t>
            </a:r>
            <a:endParaRPr lang="ko-KR" altLang="en-US" sz="800" b="1" spc="3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289555" y="1412776"/>
            <a:ext cx="6624736" cy="18000"/>
          </a:xfrm>
          <a:prstGeom prst="rect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714758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7421319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769554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7956376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8208404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846043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67544" y="620688"/>
            <a:ext cx="30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목    차</a:t>
            </a:r>
          </a:p>
        </p:txBody>
      </p:sp>
    </p:spTree>
    <p:extLst>
      <p:ext uri="{BB962C8B-B14F-4D97-AF65-F5344CB8AC3E}">
        <p14:creationId xmlns:p14="http://schemas.microsoft.com/office/powerpoint/2010/main" val="421440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 descr="C:\Users\Lee\Desktop\한림대학교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5" y="6186325"/>
            <a:ext cx="14287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289555" y="1412776"/>
            <a:ext cx="6624736" cy="18000"/>
          </a:xfrm>
          <a:prstGeom prst="rect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758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 userDrawn="1"/>
        </p:nvSpPr>
        <p:spPr>
          <a:xfrm>
            <a:off x="7421319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>
            <a:off x="769554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 userDrawn="1"/>
        </p:nvSpPr>
        <p:spPr>
          <a:xfrm>
            <a:off x="7956376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 userDrawn="1"/>
        </p:nvSpPr>
        <p:spPr>
          <a:xfrm>
            <a:off x="8208404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>
            <a:off x="846043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9944" y="1781200"/>
            <a:ext cx="2376264" cy="32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67544" y="1628800"/>
            <a:ext cx="2664296" cy="259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idx="1"/>
          </p:nvPr>
        </p:nvSpPr>
        <p:spPr>
          <a:xfrm>
            <a:off x="467544" y="4365104"/>
            <a:ext cx="2664296" cy="182122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pic>
        <p:nvPicPr>
          <p:cNvPr id="19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7020272" y="643605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pc="300" dirty="0">
                <a:solidFill>
                  <a:schemeClr val="bg1"/>
                </a:solidFill>
              </a:rPr>
              <a:t>20155149</a:t>
            </a:r>
            <a:r>
              <a:rPr lang="en-US" altLang="ko-KR" sz="800" b="1" spc="300" baseline="0" dirty="0">
                <a:solidFill>
                  <a:schemeClr val="bg1"/>
                </a:solidFill>
              </a:rPr>
              <a:t> </a:t>
            </a:r>
            <a:r>
              <a:rPr lang="ko-KR" altLang="en-US" sz="800" b="1" spc="300" baseline="0" dirty="0">
                <a:solidFill>
                  <a:schemeClr val="bg1"/>
                </a:solidFill>
              </a:rPr>
              <a:t>이용하</a:t>
            </a:r>
            <a:endParaRPr lang="ko-KR" altLang="en-US" sz="800" b="1" spc="3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3311853" y="1628800"/>
            <a:ext cx="2664296" cy="259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그림 개체 틀 2"/>
          <p:cNvSpPr>
            <a:spLocks noGrp="1"/>
          </p:cNvSpPr>
          <p:nvPr>
            <p:ph type="pic" idx="10"/>
          </p:nvPr>
        </p:nvSpPr>
        <p:spPr>
          <a:xfrm>
            <a:off x="3311853" y="4365104"/>
            <a:ext cx="2664296" cy="182122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6125175" y="1628800"/>
            <a:ext cx="2551281" cy="259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그림 개체 틀 2"/>
          <p:cNvSpPr>
            <a:spLocks noGrp="1"/>
          </p:cNvSpPr>
          <p:nvPr>
            <p:ph type="pic" idx="11"/>
          </p:nvPr>
        </p:nvSpPr>
        <p:spPr>
          <a:xfrm>
            <a:off x="6125175" y="4365104"/>
            <a:ext cx="2551281" cy="182122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4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60325">
            <a:noFill/>
          </a:ln>
        </p:spPr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ee\Desktop\한림대학교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5" y="6186325"/>
            <a:ext cx="14287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020272" y="643605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pc="300" dirty="0">
                <a:solidFill>
                  <a:schemeClr val="bg1"/>
                </a:solidFill>
              </a:rPr>
              <a:t>20155149</a:t>
            </a:r>
            <a:r>
              <a:rPr lang="en-US" altLang="ko-KR" sz="800" b="1" spc="300" baseline="0" dirty="0">
                <a:solidFill>
                  <a:schemeClr val="bg1"/>
                </a:solidFill>
              </a:rPr>
              <a:t> </a:t>
            </a:r>
            <a:r>
              <a:rPr lang="ko-KR" altLang="en-US" sz="800" b="1" spc="300" baseline="0" dirty="0">
                <a:solidFill>
                  <a:schemeClr val="bg1"/>
                </a:solidFill>
              </a:rPr>
              <a:t>이용하</a:t>
            </a:r>
            <a:endParaRPr lang="ko-KR" altLang="en-US" sz="800" b="1" spc="3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89555" y="1412776"/>
            <a:ext cx="6624736" cy="18000"/>
          </a:xfrm>
          <a:prstGeom prst="rect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714758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7421319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769554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7956376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8208404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846043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8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ee\Desktop\한림대학교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5" y="6186325"/>
            <a:ext cx="14287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020272" y="643605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pc="300" dirty="0">
                <a:solidFill>
                  <a:schemeClr val="bg1"/>
                </a:solidFill>
              </a:rPr>
              <a:t>20155149</a:t>
            </a:r>
            <a:r>
              <a:rPr lang="en-US" altLang="ko-KR" sz="800" b="1" spc="300" baseline="0" dirty="0">
                <a:solidFill>
                  <a:schemeClr val="bg1"/>
                </a:solidFill>
              </a:rPr>
              <a:t> </a:t>
            </a:r>
            <a:r>
              <a:rPr lang="ko-KR" altLang="en-US" sz="800" b="1" spc="300" baseline="0" dirty="0">
                <a:solidFill>
                  <a:schemeClr val="bg1"/>
                </a:solidFill>
              </a:rPr>
              <a:t>이용하</a:t>
            </a:r>
            <a:endParaRPr lang="ko-KR" altLang="en-US" sz="800" b="1" spc="3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9555" y="1412776"/>
            <a:ext cx="6624736" cy="18000"/>
          </a:xfrm>
          <a:prstGeom prst="rect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714758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7421319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769554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7956376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8208404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 userDrawn="1"/>
        </p:nvSpPr>
        <p:spPr>
          <a:xfrm>
            <a:off x="846043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4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ee\Desktop\한림대학교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5" y="6186325"/>
            <a:ext cx="14287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020272" y="643605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pc="300" dirty="0">
                <a:solidFill>
                  <a:schemeClr val="bg1"/>
                </a:solidFill>
              </a:rPr>
              <a:t>20155149</a:t>
            </a:r>
            <a:r>
              <a:rPr lang="en-US" altLang="ko-KR" sz="800" b="1" spc="300" baseline="0" dirty="0">
                <a:solidFill>
                  <a:schemeClr val="bg1"/>
                </a:solidFill>
              </a:rPr>
              <a:t> </a:t>
            </a:r>
            <a:r>
              <a:rPr lang="ko-KR" altLang="en-US" sz="800" b="1" spc="300" baseline="0" dirty="0">
                <a:solidFill>
                  <a:schemeClr val="bg1"/>
                </a:solidFill>
              </a:rPr>
              <a:t>이용하</a:t>
            </a:r>
            <a:endParaRPr lang="ko-KR" altLang="en-US" sz="800" b="1" spc="3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289555" y="1412776"/>
            <a:ext cx="6624736" cy="18000"/>
          </a:xfrm>
          <a:prstGeom prst="rect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 userDrawn="1"/>
        </p:nvSpPr>
        <p:spPr>
          <a:xfrm>
            <a:off x="714758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 userDrawn="1"/>
        </p:nvSpPr>
        <p:spPr>
          <a:xfrm>
            <a:off x="7421319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 userDrawn="1"/>
        </p:nvSpPr>
        <p:spPr>
          <a:xfrm>
            <a:off x="769554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7956376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 userDrawn="1"/>
        </p:nvSpPr>
        <p:spPr>
          <a:xfrm>
            <a:off x="8208404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 userDrawn="1"/>
        </p:nvSpPr>
        <p:spPr>
          <a:xfrm>
            <a:off x="846043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Lee\Desktop\한림대학교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5" y="6186325"/>
            <a:ext cx="14287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020272" y="643605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pc="300" dirty="0">
                <a:solidFill>
                  <a:schemeClr val="bg1"/>
                </a:solidFill>
              </a:rPr>
              <a:t>20155149</a:t>
            </a:r>
            <a:r>
              <a:rPr lang="en-US" altLang="ko-KR" sz="800" b="1" spc="300" baseline="0" dirty="0">
                <a:solidFill>
                  <a:schemeClr val="bg1"/>
                </a:solidFill>
              </a:rPr>
              <a:t> </a:t>
            </a:r>
            <a:r>
              <a:rPr lang="ko-KR" altLang="en-US" sz="800" b="1" spc="300" baseline="0" dirty="0">
                <a:solidFill>
                  <a:schemeClr val="bg1"/>
                </a:solidFill>
              </a:rPr>
              <a:t>이용하</a:t>
            </a:r>
            <a:endParaRPr lang="ko-KR" altLang="en-US" sz="800" b="1" spc="3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89555" y="1412776"/>
            <a:ext cx="6624736" cy="18000"/>
          </a:xfrm>
          <a:prstGeom prst="rect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714758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7421319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769554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7956376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8208404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8460432" y="1403276"/>
            <a:ext cx="72008" cy="72008"/>
          </a:xfrm>
          <a:prstGeom prst="ellipse">
            <a:avLst/>
          </a:prstGeom>
          <a:solidFill>
            <a:srgbClr val="2A7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2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8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ee\Desktop\한림대학교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5" y="6186325"/>
            <a:ext cx="14287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Lee\Desktop\밑줄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62550"/>
            <a:ext cx="7056784" cy="16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7020272" y="6462550"/>
            <a:ext cx="1728192" cy="162446"/>
          </a:xfrm>
          <a:prstGeom prst="rect">
            <a:avLst/>
          </a:prstGeom>
          <a:solidFill>
            <a:srgbClr val="34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020272" y="643605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pc="300" dirty="0">
                <a:solidFill>
                  <a:schemeClr val="bg1"/>
                </a:solidFill>
              </a:rPr>
              <a:t>20155149</a:t>
            </a:r>
            <a:r>
              <a:rPr lang="en-US" altLang="ko-KR" sz="800" b="1" spc="300" baseline="0" dirty="0">
                <a:solidFill>
                  <a:schemeClr val="bg1"/>
                </a:solidFill>
              </a:rPr>
              <a:t> </a:t>
            </a:r>
            <a:r>
              <a:rPr lang="ko-KR" altLang="en-US" sz="800" b="1" spc="300" baseline="0" dirty="0">
                <a:solidFill>
                  <a:schemeClr val="bg1"/>
                </a:solidFill>
              </a:rPr>
              <a:t>이용하</a:t>
            </a:r>
            <a:endParaRPr lang="ko-KR" altLang="en-US" sz="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7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635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821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5" r:id="rId3"/>
    <p:sldLayoutId id="2147483658" r:id="rId4"/>
    <p:sldLayoutId id="2147483650" r:id="rId5"/>
    <p:sldLayoutId id="2147483652" r:id="rId6"/>
    <p:sldLayoutId id="2147483653" r:id="rId7"/>
    <p:sldLayoutId id="2147483654" r:id="rId8"/>
    <p:sldLayoutId id="2147483656" r:id="rId9"/>
    <p:sldLayoutId id="2147483657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E4383-4137-4125-B81E-52873EC7CF3F}"/>
              </a:ext>
            </a:extLst>
          </p:cNvPr>
          <p:cNvSpPr txBox="1"/>
          <p:nvPr/>
        </p:nvSpPr>
        <p:spPr>
          <a:xfrm>
            <a:off x="323528" y="1196752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씨애랑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ko-KR" altLang="en-US" sz="3200" b="1" dirty="0" err="1">
                <a:solidFill>
                  <a:schemeClr val="bg1"/>
                </a:solidFill>
              </a:rPr>
              <a:t>코어팀</a:t>
            </a:r>
            <a:r>
              <a:rPr lang="ko-KR" altLang="en-US" sz="3200" b="1" dirty="0">
                <a:solidFill>
                  <a:schemeClr val="bg1"/>
                </a:solidFill>
              </a:rPr>
              <a:t> 교육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6785F-F9DB-4474-871A-3DF1DD41E991}"/>
              </a:ext>
            </a:extLst>
          </p:cNvPr>
          <p:cNvSpPr txBox="1"/>
          <p:nvPr/>
        </p:nvSpPr>
        <p:spPr>
          <a:xfrm>
            <a:off x="323528" y="2060848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조건</a:t>
            </a:r>
            <a:r>
              <a:rPr lang="en-US" altLang="ko-KR" sz="5400" b="1" dirty="0">
                <a:solidFill>
                  <a:schemeClr val="bg1"/>
                </a:solidFill>
              </a:rPr>
              <a:t>, </a:t>
            </a:r>
            <a:r>
              <a:rPr lang="ko-KR" altLang="en-US" sz="5400" b="1" dirty="0">
                <a:solidFill>
                  <a:schemeClr val="bg1"/>
                </a:solidFill>
              </a:rPr>
              <a:t>반복 </a:t>
            </a:r>
          </a:p>
        </p:txBody>
      </p:sp>
    </p:spTree>
    <p:extLst>
      <p:ext uri="{BB962C8B-B14F-4D97-AF65-F5344CB8AC3E}">
        <p14:creationId xmlns:p14="http://schemas.microsoft.com/office/powerpoint/2010/main" val="393297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3F91990-AE99-4A42-A7A0-9E3346E2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– for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12725-3856-4648-8E92-C12E07243D4D}"/>
              </a:ext>
            </a:extLst>
          </p:cNvPr>
          <p:cNvSpPr/>
          <p:nvPr/>
        </p:nvSpPr>
        <p:spPr>
          <a:xfrm>
            <a:off x="1043608" y="4941168"/>
            <a:ext cx="42484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938BA0-DDC2-41CD-83B0-ECA05846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12" y="1988840"/>
            <a:ext cx="4856576" cy="331236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70C2F-BF4A-416F-BCB7-42933822460F}"/>
              </a:ext>
            </a:extLst>
          </p:cNvPr>
          <p:cNvSpPr/>
          <p:nvPr/>
        </p:nvSpPr>
        <p:spPr>
          <a:xfrm>
            <a:off x="2699792" y="4668738"/>
            <a:ext cx="25922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0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77939A4-0C45-4003-A10E-2C88BA21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– while </a:t>
            </a:r>
            <a:endParaRPr lang="ko-KR" altLang="en-US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FB7AF0-8946-4AC8-9560-758D3057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700808"/>
            <a:ext cx="5253895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DC1B05-E0E4-4C70-A1EE-FB88856FBA89}"/>
              </a:ext>
            </a:extLst>
          </p:cNvPr>
          <p:cNvSpPr/>
          <p:nvPr/>
        </p:nvSpPr>
        <p:spPr>
          <a:xfrm>
            <a:off x="7704348" y="3311725"/>
            <a:ext cx="396044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15366-E9F8-4AC3-84A3-E5D820A43D4C}"/>
              </a:ext>
            </a:extLst>
          </p:cNvPr>
          <p:cNvSpPr txBox="1"/>
          <p:nvPr/>
        </p:nvSpPr>
        <p:spPr>
          <a:xfrm>
            <a:off x="7704348" y="3227086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885E4-7FFD-4BF5-AEEA-B2C83DEB1F5C}"/>
              </a:ext>
            </a:extLst>
          </p:cNvPr>
          <p:cNvSpPr txBox="1"/>
          <p:nvPr/>
        </p:nvSpPr>
        <p:spPr>
          <a:xfrm>
            <a:off x="323528" y="1541339"/>
            <a:ext cx="2844316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5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cond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: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조건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52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5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반복조건인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cond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    평가하여 거짓이면   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while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 종료 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52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5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아니면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while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 안의   내용을 실행하고           다시 조건을 평가하여   종료시까지 반복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23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479CD63-E985-479C-BDDD-F31DDFA6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– while </a:t>
            </a:r>
            <a:r>
              <a:rPr lang="ko-KR" altLang="en-US" b="1" dirty="0"/>
              <a:t>예제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FC3ADF-786C-4F08-BAB1-AB297A07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363272" cy="439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37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93E3410-8ADA-492F-ADEB-327A5AA9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– for </a:t>
            </a:r>
            <a:r>
              <a:rPr lang="ko-KR" altLang="en-US" b="1" dirty="0"/>
              <a:t>문과 </a:t>
            </a:r>
            <a:r>
              <a:rPr lang="en-US" altLang="ko-KR" b="1" dirty="0"/>
              <a:t>while </a:t>
            </a:r>
            <a:r>
              <a:rPr lang="ko-KR" altLang="en-US" b="1" dirty="0"/>
              <a:t>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DFF7A-8C7C-4513-A344-1E18AA806BE6}"/>
              </a:ext>
            </a:extLst>
          </p:cNvPr>
          <p:cNvSpPr txBox="1"/>
          <p:nvPr/>
        </p:nvSpPr>
        <p:spPr>
          <a:xfrm>
            <a:off x="457200" y="162745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주로 반복 횟수를 제어하는 제어변수를 사용하여 초기화와 증감 부분 존재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D205F-0206-47F8-8EE5-4EB33A6054A9}"/>
              </a:ext>
            </a:extLst>
          </p:cNvPr>
          <p:cNvSpPr txBox="1"/>
          <p:nvPr/>
        </p:nvSpPr>
        <p:spPr>
          <a:xfrm>
            <a:off x="457200" y="248359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While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반복 횟수가 정해지지 않고 특정한 조건에 따라 반복을 결정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45067AE-1666-41CE-8BBC-FEF80930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97497"/>
            <a:ext cx="8229600" cy="275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39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EF7DA22-58AD-429A-B61F-96FBDA4D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– do while 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71B75-F015-4C3C-8148-F8A167BB444F}"/>
              </a:ext>
            </a:extLst>
          </p:cNvPr>
          <p:cNvSpPr txBox="1"/>
          <p:nvPr/>
        </p:nvSpPr>
        <p:spPr>
          <a:xfrm>
            <a:off x="457200" y="1627452"/>
            <a:ext cx="822960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do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다음의 반복 몸체를 먼저 수행한 후에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반복 조건을 검사하여 반복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While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이후에 세미콜론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;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반드시 사용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!!!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0398E16-BA97-40DF-9FA0-3DEF797CF107}"/>
              </a:ext>
            </a:extLst>
          </p:cNvPr>
          <p:cNvGrpSpPr/>
          <p:nvPr/>
        </p:nvGrpSpPr>
        <p:grpSpPr>
          <a:xfrm>
            <a:off x="1540342" y="2852936"/>
            <a:ext cx="6063316" cy="2239387"/>
            <a:chOff x="1036243" y="2717977"/>
            <a:chExt cx="6063316" cy="22393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6286E09-CC2E-456D-BA0F-3239E48D3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9579" y="2717977"/>
              <a:ext cx="2634984" cy="173379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9C7C513-C428-432B-91E8-9D8253F0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243" y="4623942"/>
              <a:ext cx="2648320" cy="33342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343FCF-3F5F-49EF-B2AC-BF58F0CD4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976" y="2717977"/>
              <a:ext cx="2743583" cy="173379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F9C64C0-8AC1-4990-BAED-6E32EEA7B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5976" y="4623942"/>
              <a:ext cx="579043" cy="333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13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D418E2A-3059-40B2-AD48-6E7D33B2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err="1"/>
              <a:t>반복문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무한 반복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806F8-758B-435E-B923-B3A671AA7EA3}"/>
              </a:ext>
            </a:extLst>
          </p:cNvPr>
          <p:cNvSpPr txBox="1"/>
          <p:nvPr/>
        </p:nvSpPr>
        <p:spPr>
          <a:xfrm>
            <a:off x="457200" y="1628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반복문에서 무한히 반복이 계속되는 것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AE2E8E8-6F90-41CB-8937-4CFE5D1D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104" y="2209294"/>
            <a:ext cx="8219696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0EE2A-5790-449B-B202-AF9700533A01}"/>
              </a:ext>
            </a:extLst>
          </p:cNvPr>
          <p:cNvSpPr txBox="1"/>
          <p:nvPr/>
        </p:nvSpPr>
        <p:spPr>
          <a:xfrm>
            <a:off x="467104" y="435403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while(true)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사용도 가능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!, for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문에서는 사용 불가 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18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2128D0D-DFCB-4342-A790-7B97F51F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– break </a:t>
            </a:r>
            <a:r>
              <a:rPr lang="ko-KR" altLang="en-US" b="1" dirty="0"/>
              <a:t>의 사용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9F1D6-43ED-4963-8550-7B328655935E}"/>
              </a:ext>
            </a:extLst>
          </p:cNvPr>
          <p:cNvSpPr txBox="1"/>
          <p:nvPr/>
        </p:nvSpPr>
        <p:spPr>
          <a:xfrm>
            <a:off x="457200" y="162745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반복 내부에서 반복을 종료하려면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break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사용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07EB523-D6AE-461A-8489-8CA60069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440" y="2206598"/>
            <a:ext cx="6995120" cy="34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138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0019B19-1DD8-447A-97FA-78605653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– continue </a:t>
            </a:r>
            <a:r>
              <a:rPr lang="ko-KR" altLang="en-US" b="1" dirty="0"/>
              <a:t>의 사용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69F06-7955-4006-89F8-11CF8619D883}"/>
              </a:ext>
            </a:extLst>
          </p:cNvPr>
          <p:cNvSpPr txBox="1"/>
          <p:nvPr/>
        </p:nvSpPr>
        <p:spPr>
          <a:xfrm>
            <a:off x="457200" y="1628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반복 내부에서 나머지 부분을 실행하지 않고 반복을 유지하려면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continue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사용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F554F30-D720-4566-9731-13337E83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644" y="2348880"/>
            <a:ext cx="6408712" cy="3156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638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B2905A4-25E5-4D41-B743-71E89E14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 err="1"/>
              <a:t>반복문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– break, continue </a:t>
            </a:r>
            <a:r>
              <a:rPr lang="ko-KR" altLang="en-US" sz="3600" b="1" dirty="0"/>
              <a:t>사용 예제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EFF035-315D-4F71-A0B9-C563148D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8124" y="1556792"/>
            <a:ext cx="4208676" cy="444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E6CBA95-FC80-4F24-ABC1-AF2943815438}"/>
              </a:ext>
            </a:extLst>
          </p:cNvPr>
          <p:cNvGrpSpPr/>
          <p:nvPr/>
        </p:nvGrpSpPr>
        <p:grpSpPr>
          <a:xfrm>
            <a:off x="337436" y="1556792"/>
            <a:ext cx="4032448" cy="4440432"/>
            <a:chOff x="395536" y="1436839"/>
            <a:chExt cx="4032448" cy="444043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D173F69C-6A01-4156-A8F4-7E83E2CA6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1436839"/>
              <a:ext cx="4032448" cy="379236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F62F71BB-0517-499E-A311-137AFD61D3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t="50100"/>
            <a:stretch/>
          </p:blipFill>
          <p:spPr bwMode="auto">
            <a:xfrm>
              <a:off x="395536" y="5223456"/>
              <a:ext cx="4032448" cy="6538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2149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6E36388-AC0F-4EF4-A15E-0E7EA894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en-US" altLang="ko-KR" b="1" dirty="0" err="1"/>
              <a:t>goto</a:t>
            </a:r>
            <a:r>
              <a:rPr lang="ko-KR" altLang="en-US" b="1" dirty="0"/>
              <a:t> 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3B58B-1F8E-4587-83B4-99D7C2A7E80D}"/>
              </a:ext>
            </a:extLst>
          </p:cNvPr>
          <p:cNvSpPr txBox="1"/>
          <p:nvPr/>
        </p:nvSpPr>
        <p:spPr>
          <a:xfrm>
            <a:off x="457200" y="1628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지정해준 장소로 돌아가서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end(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마침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까지 실행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6" name="그림 5" descr="스크린샷, 전자기기, 모니터이(가) 표시된 사진&#10;&#10;자동 생성된 설명">
            <a:extLst>
              <a:ext uri="{FF2B5EF4-FFF2-40B4-BE49-F238E27FC236}">
                <a16:creationId xmlns:a16="http://schemas.microsoft.com/office/drawing/2014/main" id="{084A1E20-F914-4330-B806-206F302E3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52" y="2420888"/>
            <a:ext cx="5715495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3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0F396-8599-4FD0-A8C8-CC8A9483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err="1"/>
              <a:t>제어문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DA092-7A3C-4508-B17A-61F9A9F2D0ED}"/>
              </a:ext>
            </a:extLst>
          </p:cNvPr>
          <p:cNvSpPr txBox="1"/>
          <p:nvPr/>
        </p:nvSpPr>
        <p:spPr>
          <a:xfrm>
            <a:off x="457200" y="1630541"/>
            <a:ext cx="31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프로그램의 흐름 제어 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Picture 2" descr="D:\2011 1 2 3 4월\02 2011 01 21 C 저술\2011 07 18 그림 파일\image\5장\페이지164 그림5-1.jpg">
            <a:extLst>
              <a:ext uri="{FF2B5EF4-FFF2-40B4-BE49-F238E27FC236}">
                <a16:creationId xmlns:a16="http://schemas.microsoft.com/office/drawing/2014/main" id="{57F189E7-6253-401D-A567-6C696A091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6" y="2158347"/>
            <a:ext cx="8196064" cy="3816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6F1A63-8FB0-48DB-97DD-63B7AE138088}"/>
              </a:ext>
            </a:extLst>
          </p:cNvPr>
          <p:cNvSpPr/>
          <p:nvPr/>
        </p:nvSpPr>
        <p:spPr>
          <a:xfrm>
            <a:off x="683568" y="5157192"/>
            <a:ext cx="1440160" cy="144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2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0E2DED5-05FD-463F-8B19-3E64C78F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/>
              <a:t>과제 </a:t>
            </a:r>
            <a:r>
              <a:rPr lang="en-US" altLang="ko-KR" sz="3600" b="1" dirty="0"/>
              <a:t>!! :D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78972-78B5-4417-902F-BCA19C36949C}"/>
              </a:ext>
            </a:extLst>
          </p:cNvPr>
          <p:cNvSpPr txBox="1"/>
          <p:nvPr/>
        </p:nvSpPr>
        <p:spPr>
          <a:xfrm>
            <a:off x="429816" y="1417638"/>
            <a:ext cx="8229600" cy="490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 과제 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반복문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 for )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와 </a:t>
            </a:r>
            <a:r>
              <a:rPr lang="ko-KR" altLang="en-US" sz="16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조건문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 if )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문을 이용하여 </a:t>
            </a:r>
            <a:endParaRPr lang="en-US" altLang="ko-KR" sz="16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부터 사용자가 입력한 숫자까지의 홀수의 합과 짝수의 합을 각각 출력하세요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이때 각 합계는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sum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함수를 작성해서 구해야 합니다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sum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함수는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값을 리턴하고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첫번째 매개변수는 몇까지의 합을 구할 것인지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두번째 매개변수는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입력하는 경우 짝수의 합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입력하는 경우는 홀수의 합 입니다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742950" lvl="1" indent="-285750" fontAlgn="base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결과 예시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</a:p>
          <a:p>
            <a:pPr lvl="2" fontAlgn="base" latinLnBrk="0">
              <a:lnSpc>
                <a:spcPct val="150000"/>
              </a:lnSpc>
            </a:pP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합을 출력할 마지막 값을 입력 하세요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10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	 1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부터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까지의 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	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짝수의 합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30 // result = sum( n , 2 ); 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	 </a:t>
            </a:r>
            <a:r>
              <a:rPr lang="ko-KR" altLang="en-US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홀수의 합 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25 // result = sum( n , 1 ); </a:t>
            </a:r>
          </a:p>
        </p:txBody>
      </p:sp>
    </p:spTree>
    <p:extLst>
      <p:ext uri="{BB962C8B-B14F-4D97-AF65-F5344CB8AC3E}">
        <p14:creationId xmlns:p14="http://schemas.microsoft.com/office/powerpoint/2010/main" val="429405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056E66F-C0BB-495F-8770-019BE824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ko-KR" altLang="en-US" sz="3600" b="1" dirty="0"/>
              <a:t>과제 </a:t>
            </a:r>
            <a:r>
              <a:rPr lang="en-US" altLang="ko-KR" sz="3600" b="1" dirty="0"/>
              <a:t>!! :D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39B41-0FDD-4475-BE9C-82D686FD5064}"/>
              </a:ext>
            </a:extLst>
          </p:cNvPr>
          <p:cNvSpPr txBox="1"/>
          <p:nvPr/>
        </p:nvSpPr>
        <p:spPr>
          <a:xfrm>
            <a:off x="427534" y="1417638"/>
            <a:ext cx="8229600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 과제 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달력의 월이 몇일인지 알려주는 프로그램을 작성하세요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switch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문을 사용하여 작성해야 합니다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월은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28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일로 계산합니다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(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윤년은 계산하지 않아요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.)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문을 사용하여 반복적으로 입력 받아야 합니다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1~12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외의 값이 입력되는 경우 종료되게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break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문도 사용해야 합니다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67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F5AFCCD-95AD-45FD-8CCF-25031B08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조건문</a:t>
            </a:r>
            <a:r>
              <a:rPr lang="ko-KR" altLang="en-US" b="1" dirty="0"/>
              <a:t> </a:t>
            </a:r>
            <a:r>
              <a:rPr lang="en-US" altLang="ko-KR" b="1" dirty="0"/>
              <a:t>– if 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4" name="Picture 2" descr="D:\2011 1 2 3 4월\02 2011 01 21 C 저술\2011 07 18 그림 파일\image\5장\페이지166 그림5-3.jpg">
            <a:extLst>
              <a:ext uri="{FF2B5EF4-FFF2-40B4-BE49-F238E27FC236}">
                <a16:creationId xmlns:a16="http://schemas.microsoft.com/office/drawing/2014/main" id="{83F55586-5EC6-4844-91FA-91F3C8860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8229600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D:\2011 1 2 3 4월\02 2011 01 21 C 저술\2011 07 18 그림 파일\image\5장\페이지167 그림5-5.jpg">
            <a:extLst>
              <a:ext uri="{FF2B5EF4-FFF2-40B4-BE49-F238E27FC236}">
                <a16:creationId xmlns:a16="http://schemas.microsoft.com/office/drawing/2014/main" id="{42A0F7C8-6BEF-4070-85E0-5D5030C65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104" y="3928194"/>
            <a:ext cx="8225024" cy="1990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8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A33DEFC-B147-4855-95E1-E61698D7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조건문</a:t>
            </a:r>
            <a:r>
              <a:rPr lang="ko-KR" altLang="en-US" b="1" dirty="0"/>
              <a:t> </a:t>
            </a:r>
            <a:r>
              <a:rPr lang="en-US" altLang="ko-KR" b="1" dirty="0"/>
              <a:t>– if else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75210C-0D2B-4376-B7F6-8A1388B9A4BD}"/>
              </a:ext>
            </a:extLst>
          </p:cNvPr>
          <p:cNvGrpSpPr/>
          <p:nvPr/>
        </p:nvGrpSpPr>
        <p:grpSpPr>
          <a:xfrm>
            <a:off x="323528" y="1556792"/>
            <a:ext cx="3465537" cy="4464496"/>
            <a:chOff x="2555776" y="1556793"/>
            <a:chExt cx="3465537" cy="1944216"/>
          </a:xfrm>
        </p:grpSpPr>
        <p:pic>
          <p:nvPicPr>
            <p:cNvPr id="5" name="Picture 2" descr="D:\2011 1 2 3 4월\02 2011 01 21 C 저술\2011 07 18 그림 파일\image\5장\페이지168 그림5-6.jpg">
              <a:extLst>
                <a:ext uri="{FF2B5EF4-FFF2-40B4-BE49-F238E27FC236}">
                  <a16:creationId xmlns:a16="http://schemas.microsoft.com/office/drawing/2014/main" id="{D895AFA3-2BC2-4C3D-82C6-9D620CCA4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1556793"/>
              <a:ext cx="3465537" cy="19442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D11951BE-2963-4DED-9D41-193B6FEF8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092" y="1602512"/>
              <a:ext cx="1872208" cy="1538456"/>
            </a:xfrm>
            <a:prstGeom prst="rect">
              <a:avLst/>
            </a:prstGeom>
            <a:solidFill>
              <a:srgbClr val="D5E8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05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돋움체" pitchFamily="49" charset="-127"/>
                <a:ea typeface="돋움체" pitchFamily="49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noProof="1">
                  <a:ln>
                    <a:noFill/>
                  </a:ln>
                  <a:solidFill>
                    <a:srgbClr val="0000FF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if</a:t>
              </a:r>
              <a:r>
                <a:rPr kumimoji="1" lang="en-US" altLang="ko-KR" sz="1400" b="0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 (n % 2 == 0)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     printf(</a:t>
              </a:r>
              <a:r>
                <a:rPr kumimoji="1" lang="en-US" altLang="ko-KR" sz="1400" b="0" i="0" u="none" strike="noStrike" cap="none" normalizeH="0" baseline="0" noProof="1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"</a:t>
              </a:r>
              <a:r>
                <a:rPr kumimoji="1" lang="ko-KR" sz="1400" b="0" i="0" u="none" strike="noStrike" cap="none" normalizeH="0" baseline="0" noProof="1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짝수</a:t>
              </a:r>
              <a:r>
                <a:rPr kumimoji="1" lang="ko-KR" altLang="ko-KR" sz="1400" b="0" i="0" u="none" strike="noStrike" cap="none" normalizeH="0" baseline="0" noProof="1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"</a:t>
              </a:r>
              <a:r>
                <a:rPr kumimoji="1" lang="ko-KR" altLang="ko-KR" sz="1400" b="0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);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noProof="1">
                  <a:ln>
                    <a:noFill/>
                  </a:ln>
                  <a:solidFill>
                    <a:srgbClr val="0000FF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else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     printf(</a:t>
              </a:r>
              <a:r>
                <a:rPr kumimoji="1" lang="en-US" altLang="ko-KR" sz="1400" b="0" i="0" u="none" strike="noStrike" cap="none" normalizeH="0" baseline="0" noProof="1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"</a:t>
              </a:r>
              <a:r>
                <a:rPr kumimoji="1" lang="ko-KR" sz="1400" b="0" i="0" u="none" strike="noStrike" cap="none" normalizeH="0" baseline="0" noProof="1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홀수</a:t>
              </a:r>
              <a:r>
                <a:rPr kumimoji="1" lang="ko-KR" altLang="ko-KR" sz="1400" b="0" i="0" u="none" strike="noStrike" cap="none" normalizeH="0" baseline="0" noProof="1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"</a:t>
              </a:r>
              <a:r>
                <a:rPr kumimoji="1" lang="ko-KR" altLang="ko-KR" sz="1400" b="0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);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4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printf(</a:t>
              </a:r>
              <a:r>
                <a:rPr kumimoji="1" lang="en-US" altLang="ko-KR" sz="1400" b="0" i="0" u="none" strike="noStrike" cap="none" normalizeH="0" baseline="0" noProof="1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"</a:t>
              </a:r>
              <a:r>
                <a:rPr kumimoji="1" lang="ko-KR" sz="1400" b="0" i="0" u="none" strike="noStrike" cap="none" normalizeH="0" baseline="0" noProof="1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입니다</a:t>
              </a:r>
              <a:r>
                <a:rPr kumimoji="1" lang="en-US" altLang="ko-KR" sz="1400" b="0" i="0" u="none" strike="noStrike" cap="none" normalizeH="0" baseline="0" noProof="1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.\n"</a:t>
              </a:r>
              <a:r>
                <a:rPr kumimoji="1" lang="en-US" altLang="ko-KR" sz="1400" b="0" i="0" u="none" strike="noStrike" cap="none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);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pic>
        <p:nvPicPr>
          <p:cNvPr id="7" name="Picture 2" descr="D:\2011 1 2 3 4월\02 2011 01 21 C 저술\2011 07 18 그림 파일\image\5장\페이지170 그림5-8.jpg">
            <a:extLst>
              <a:ext uri="{FF2B5EF4-FFF2-40B4-BE49-F238E27FC236}">
                <a16:creationId xmlns:a16="http://schemas.microsoft.com/office/drawing/2014/main" id="{CA3C3776-8871-40D7-9201-F2BE1BA2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9424" y="1556792"/>
            <a:ext cx="486104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1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F18A141-E842-48FE-842E-1D17D204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조건문</a:t>
            </a:r>
            <a:r>
              <a:rPr lang="ko-KR" altLang="en-US" b="1" dirty="0"/>
              <a:t> </a:t>
            </a:r>
            <a:r>
              <a:rPr lang="en-US" altLang="ko-KR" b="1" dirty="0"/>
              <a:t>– if else </a:t>
            </a:r>
            <a:r>
              <a:rPr lang="ko-KR" altLang="en-US" b="1" dirty="0"/>
              <a:t>예제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A19B655-BF93-4186-9E95-8DD47856A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1455" r="22369" b="12557"/>
          <a:stretch/>
        </p:blipFill>
        <p:spPr bwMode="auto">
          <a:xfrm>
            <a:off x="1763688" y="1628800"/>
            <a:ext cx="5400600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2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C024E6F-8E32-4389-AA21-40435299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조건문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 err="1"/>
              <a:t>삼항</a:t>
            </a:r>
            <a:r>
              <a:rPr lang="ko-KR" altLang="en-US" b="1" dirty="0"/>
              <a:t> 연산자</a:t>
            </a:r>
          </a:p>
        </p:txBody>
      </p:sp>
      <p:pic>
        <p:nvPicPr>
          <p:cNvPr id="4" name="Picture 3" descr="D:\2011 1 2 3 4월\02 2011 01 21 C 저술\2011 07 18 그림 파일\image\5장\페이지174 표5-3.jpg">
            <a:extLst>
              <a:ext uri="{FF2B5EF4-FFF2-40B4-BE49-F238E27FC236}">
                <a16:creationId xmlns:a16="http://schemas.microsoft.com/office/drawing/2014/main" id="{10FEAD65-7094-404B-AF43-2FAF2761F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363272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79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1F8403-8ACC-42A2-B516-ED3700AC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조건문</a:t>
            </a:r>
            <a:r>
              <a:rPr lang="ko-KR" altLang="en-US" b="1" dirty="0"/>
              <a:t> </a:t>
            </a:r>
            <a:r>
              <a:rPr lang="en-US" altLang="ko-KR" b="1" dirty="0"/>
              <a:t>– switch </a:t>
            </a:r>
            <a:r>
              <a:rPr lang="ko-KR" altLang="en-US" b="1" dirty="0"/>
              <a:t>문</a:t>
            </a:r>
          </a:p>
        </p:txBody>
      </p:sp>
      <p:pic>
        <p:nvPicPr>
          <p:cNvPr id="5" name="Picture 2" descr="D:\2011 1 2 3 4월\02 2011 01 21 C 저술\2011 07 18 그림 파일\image\5장\페이지175 그림5-13.jpg">
            <a:extLst>
              <a:ext uri="{FF2B5EF4-FFF2-40B4-BE49-F238E27FC236}">
                <a16:creationId xmlns:a16="http://schemas.microsoft.com/office/drawing/2014/main" id="{90E6198C-8E08-4BED-9877-32467E86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8363272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25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72C81FA-EBE6-4C99-A9F5-4324C0BB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조건문</a:t>
            </a:r>
            <a:r>
              <a:rPr lang="ko-KR" altLang="en-US" b="1" dirty="0"/>
              <a:t> </a:t>
            </a:r>
            <a:r>
              <a:rPr lang="en-US" altLang="ko-KR" b="1" dirty="0"/>
              <a:t>– switch </a:t>
            </a:r>
            <a:r>
              <a:rPr lang="ko-KR" altLang="en-US" b="1" dirty="0"/>
              <a:t>예제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5270784-F1B5-4DCE-B30B-76525EBDC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6792"/>
            <a:ext cx="3898776" cy="1952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7E636A6-B0B3-4D0A-836F-CEB501DAF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23077"/>
          <a:stretch/>
        </p:blipFill>
        <p:spPr bwMode="auto">
          <a:xfrm>
            <a:off x="4572000" y="1556793"/>
            <a:ext cx="4032448" cy="4680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41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782BF12-CED3-40DB-B603-F63BC19B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– for</a:t>
            </a:r>
            <a:endParaRPr lang="ko-KR" altLang="en-US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7DA3C2E-272D-4B72-A8B7-5C3BBCB0F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564326"/>
            <a:ext cx="4824536" cy="4743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621E21-1E39-4F48-B44A-D8E36EEB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6" y="1564326"/>
            <a:ext cx="3019846" cy="1810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A2DA3-473F-4F63-9070-9C1FDD607FA2}"/>
              </a:ext>
            </a:extLst>
          </p:cNvPr>
          <p:cNvSpPr txBox="1"/>
          <p:nvPr/>
        </p:nvSpPr>
        <p:spPr>
          <a:xfrm>
            <a:off x="611560" y="378904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init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: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초기값 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cond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: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조건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inc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: </a:t>
            </a:r>
            <a:r>
              <a: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증감식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F15E15-D070-4418-8E81-296AFEAE269E}"/>
              </a:ext>
            </a:extLst>
          </p:cNvPr>
          <p:cNvSpPr/>
          <p:nvPr/>
        </p:nvSpPr>
        <p:spPr>
          <a:xfrm>
            <a:off x="539552" y="2276872"/>
            <a:ext cx="216024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4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429</Words>
  <Application>Microsoft Office PowerPoint</Application>
  <PresentationFormat>화면 슬라이드 쇼(4:3)</PresentationFormat>
  <Paragraphs>84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돋움체</vt:lpstr>
      <vt:lpstr>맑은 고딕</vt:lpstr>
      <vt:lpstr>한컴 고딕</vt:lpstr>
      <vt:lpstr>Arial</vt:lpstr>
      <vt:lpstr>Wingdings</vt:lpstr>
      <vt:lpstr>Office 테마</vt:lpstr>
      <vt:lpstr>PowerPoint 프레젠테이션</vt:lpstr>
      <vt:lpstr>제어문  </vt:lpstr>
      <vt:lpstr>조건문 – if   </vt:lpstr>
      <vt:lpstr>조건문 – if else  </vt:lpstr>
      <vt:lpstr>조건문 – if else 예제  </vt:lpstr>
      <vt:lpstr>조건문 – 삼항 연산자</vt:lpstr>
      <vt:lpstr>조건문 – switch 문</vt:lpstr>
      <vt:lpstr>조건문 – switch 예제 </vt:lpstr>
      <vt:lpstr>반복문 – for</vt:lpstr>
      <vt:lpstr>반복문 – for</vt:lpstr>
      <vt:lpstr>반복문 – while </vt:lpstr>
      <vt:lpstr>반복문 – while 예제 </vt:lpstr>
      <vt:lpstr>반복문 – for 문과 while 문 </vt:lpstr>
      <vt:lpstr>반복문 – do while </vt:lpstr>
      <vt:lpstr>반복문 – 무한 반복</vt:lpstr>
      <vt:lpstr>반복문 – break 의 사용 </vt:lpstr>
      <vt:lpstr>반복문 – continue 의 사용 </vt:lpstr>
      <vt:lpstr>반복문 – break, continue 사용 예제</vt:lpstr>
      <vt:lpstr>반복문 – goto 문 </vt:lpstr>
      <vt:lpstr>과제 !! :D</vt:lpstr>
      <vt:lpstr>과제 !! :D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용하 이</cp:lastModifiedBy>
  <cp:revision>65</cp:revision>
  <cp:lastPrinted>2015-05-31T14:12:02Z</cp:lastPrinted>
  <dcterms:created xsi:type="dcterms:W3CDTF">2015-05-31T08:08:51Z</dcterms:created>
  <dcterms:modified xsi:type="dcterms:W3CDTF">2019-05-20T08:56:31Z</dcterms:modified>
</cp:coreProperties>
</file>