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61" r:id="rId3"/>
    <p:sldId id="359" r:id="rId4"/>
    <p:sldId id="310" r:id="rId5"/>
    <p:sldId id="315" r:id="rId6"/>
    <p:sldId id="311" r:id="rId7"/>
    <p:sldId id="314" r:id="rId8"/>
    <p:sldId id="316" r:id="rId9"/>
    <p:sldId id="392" r:id="rId10"/>
    <p:sldId id="393" r:id="rId11"/>
    <p:sldId id="394" r:id="rId12"/>
    <p:sldId id="360" r:id="rId13"/>
    <p:sldId id="317" r:id="rId14"/>
    <p:sldId id="318" r:id="rId15"/>
    <p:sldId id="319" r:id="rId16"/>
    <p:sldId id="362" r:id="rId17"/>
    <p:sldId id="320" r:id="rId18"/>
    <p:sldId id="321" r:id="rId19"/>
    <p:sldId id="322" r:id="rId20"/>
    <p:sldId id="363" r:id="rId21"/>
    <p:sldId id="323" r:id="rId22"/>
    <p:sldId id="324" r:id="rId23"/>
    <p:sldId id="325" r:id="rId24"/>
    <p:sldId id="377" r:id="rId25"/>
    <p:sldId id="386" r:id="rId26"/>
    <p:sldId id="364" r:id="rId27"/>
    <p:sldId id="327" r:id="rId28"/>
    <p:sldId id="328" r:id="rId29"/>
    <p:sldId id="329" r:id="rId30"/>
    <p:sldId id="330" r:id="rId31"/>
    <p:sldId id="331" r:id="rId32"/>
    <p:sldId id="387" r:id="rId33"/>
    <p:sldId id="332" r:id="rId34"/>
    <p:sldId id="334" r:id="rId35"/>
    <p:sldId id="333" r:id="rId36"/>
    <p:sldId id="336" r:id="rId37"/>
    <p:sldId id="326" r:id="rId38"/>
    <p:sldId id="335" r:id="rId39"/>
    <p:sldId id="337" r:id="rId40"/>
    <p:sldId id="380" r:id="rId41"/>
    <p:sldId id="384" r:id="rId42"/>
    <p:sldId id="378" r:id="rId43"/>
    <p:sldId id="365" r:id="rId44"/>
    <p:sldId id="339" r:id="rId45"/>
    <p:sldId id="338" r:id="rId46"/>
    <p:sldId id="366" r:id="rId47"/>
    <p:sldId id="341" r:id="rId48"/>
    <p:sldId id="388" r:id="rId49"/>
    <p:sldId id="342" r:id="rId50"/>
    <p:sldId id="390" r:id="rId51"/>
    <p:sldId id="344" r:id="rId52"/>
    <p:sldId id="346" r:id="rId53"/>
    <p:sldId id="347" r:id="rId54"/>
    <p:sldId id="376" r:id="rId55"/>
    <p:sldId id="381" r:id="rId56"/>
    <p:sldId id="382" r:id="rId57"/>
    <p:sldId id="391" r:id="rId58"/>
    <p:sldId id="385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4601690f625d1c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719DF-7FFD-4A71-AE84-31D260356A60}" v="52" dt="2019-03-20T08:36:53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1716" autoAdjust="0"/>
  </p:normalViewPr>
  <p:slideViewPr>
    <p:cSldViewPr showGuides="1">
      <p:cViewPr varScale="1">
        <p:scale>
          <a:sx n="62" d="100"/>
          <a:sy n="62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159B7-C8AC-40FF-ADCE-DA250991B0E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6766-9C90-4466-BBEC-132538FD9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4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자판기</a:t>
            </a:r>
            <a:r>
              <a:rPr lang="en-US" altLang="ko-KR" dirty="0"/>
              <a:t>: </a:t>
            </a:r>
            <a:r>
              <a:rPr lang="ko-KR" altLang="en-US" dirty="0"/>
              <a:t>돈을 넣고 음료수를 택하고 음료수가 나오는 모든 일련의 과정</a:t>
            </a:r>
            <a:endParaRPr lang="en-US" altLang="ko-KR" dirty="0"/>
          </a:p>
          <a:p>
            <a:r>
              <a:rPr lang="ko-KR" altLang="en-US" dirty="0"/>
              <a:t>엘리베이터</a:t>
            </a:r>
            <a:r>
              <a:rPr lang="en-US" altLang="ko-KR" dirty="0"/>
              <a:t>: </a:t>
            </a:r>
            <a:r>
              <a:rPr lang="ko-KR" altLang="en-US" dirty="0"/>
              <a:t>층을 누르고 그 층으로 이동하고 문이 열리는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766-9C90-4466-BBEC-132538FD96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9E1ED5-9039-48AD-AA5C-B045118974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8C2CAE-7BB6-49E8-8A2E-9371E7A7D147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D2E6C4-86FC-423D-A5A1-B7D6B70F9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c06202@naver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soc06202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신입생 교육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_1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주차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_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파트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고성지</a:t>
            </a:r>
            <a:r>
              <a:rPr lang="en-US" altLang="ko-KR" dirty="0"/>
              <a:t>/</a:t>
            </a:r>
            <a:r>
              <a:rPr lang="ko-KR" altLang="en-US" dirty="0"/>
              <a:t>라온 </a:t>
            </a:r>
            <a:r>
              <a:rPr lang="en-US" altLang="ko-KR" dirty="0"/>
              <a:t>18</a:t>
            </a:r>
            <a:r>
              <a:rPr lang="ko-KR" altLang="en-US" dirty="0"/>
              <a:t>학번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3CDD7-941F-4C0E-982B-33B289873EE4}"/>
              </a:ext>
            </a:extLst>
          </p:cNvPr>
          <p:cNvSpPr txBox="1"/>
          <p:nvPr/>
        </p:nvSpPr>
        <p:spPr>
          <a:xfrm>
            <a:off x="5652120" y="692696"/>
            <a:ext cx="3438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Tel. 010-9778-6482</a:t>
            </a:r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3"/>
              </a:rPr>
              <a:t>soc06202@naver.com</a:t>
            </a:r>
            <a:endParaRPr lang="en-US" altLang="ko-KR" dirty="0"/>
          </a:p>
          <a:p>
            <a:r>
              <a:rPr lang="ko-KR" altLang="en-US" dirty="0"/>
              <a:t>카톡</a:t>
            </a:r>
            <a:r>
              <a:rPr lang="en-US" altLang="ko-KR" dirty="0"/>
              <a:t>ID: soc06202</a:t>
            </a:r>
          </a:p>
          <a:p>
            <a:r>
              <a:rPr lang="ko-KR" altLang="en-US" dirty="0"/>
              <a:t>★많은 연락 환영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89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D422-AF94-4D50-8E28-A0CA18C7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2ACA4-BE01-42D5-B8DD-CFE90C0917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이클립스 </a:t>
            </a:r>
            <a:r>
              <a:rPr lang="en-US" altLang="ko-KR" dirty="0"/>
              <a:t>– Workspace</a:t>
            </a:r>
            <a:r>
              <a:rPr lang="ko-KR" altLang="en-US" dirty="0"/>
              <a:t>지정 후 </a:t>
            </a:r>
            <a:r>
              <a:rPr lang="en-US" altLang="ko-KR" dirty="0"/>
              <a:t>Launch – File – new – Java Project – Project name </a:t>
            </a:r>
            <a:r>
              <a:rPr lang="ko-KR" altLang="en-US" dirty="0"/>
              <a:t>지정 후 </a:t>
            </a:r>
            <a:r>
              <a:rPr lang="en-US" altLang="ko-KR" dirty="0"/>
              <a:t>Finish – Project File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new – class – Name </a:t>
            </a:r>
            <a:r>
              <a:rPr lang="ko-KR" altLang="en-US" dirty="0"/>
              <a:t>지정 후 </a:t>
            </a:r>
            <a:r>
              <a:rPr lang="en-US" altLang="ko-KR" dirty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08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8D364-8503-4E86-A88E-10D17EC8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메인문</a:t>
            </a:r>
            <a:r>
              <a:rPr lang="ko-KR" altLang="en-US" dirty="0"/>
              <a:t> </a:t>
            </a:r>
            <a:r>
              <a:rPr lang="ko-KR" altLang="en-US" dirty="0" err="1"/>
              <a:t>쓰는법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2837-E6BD-45A1-8DBB-D16BEF833D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F49FB-21C7-4983-B438-4594A2B0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47962"/>
            <a:ext cx="6120680" cy="25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출력문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Hello World!!</a:t>
            </a:r>
            <a:r>
              <a:rPr lang="ko-KR" altLang="en-US" dirty="0"/>
              <a:t>를 출력해보자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4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DAE95-7EC5-4F8E-931B-F6FF876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Hello World!!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7FDC6-5114-498B-85D1-EBE5573E89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(“Hello world”);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26DBE24-097C-4B80-9A09-6B7C3D9AB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692156"/>
              </p:ext>
            </p:extLst>
          </p:nvPr>
        </p:nvGraphicFramePr>
        <p:xfrm>
          <a:off x="539552" y="1668023"/>
          <a:ext cx="8229600" cy="4565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456513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Buying {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나의 잔액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사과의 가격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: 500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pearPrice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배의 가격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사과의 개수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pearNum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배의 개수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//1500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bearPrice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bearNum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 1600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남은 잔액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: ” +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남은 잔액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1900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DB626DF-904E-4081-B00D-17995EE68D86}"/>
              </a:ext>
            </a:extLst>
          </p:cNvPr>
          <p:cNvSpPr/>
          <p:nvPr/>
        </p:nvSpPr>
        <p:spPr>
          <a:xfrm>
            <a:off x="1234519" y="4797152"/>
            <a:ext cx="6308434" cy="432048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C52456-8FB5-4DD8-A1A0-80024062C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6D6D-C0FD-4A64-A049-CC214FC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 World!!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E294E-EF17-42A6-883F-1589151491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실행결과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Hello World!!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의 </a:t>
            </a:r>
            <a:r>
              <a:rPr lang="en-US" altLang="ko-KR" dirty="0"/>
              <a:t>‘S’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FF0000"/>
                </a:solidFill>
              </a:rPr>
              <a:t>대문자</a:t>
            </a:r>
            <a:r>
              <a:rPr lang="ko-KR" altLang="en-US" dirty="0"/>
              <a:t>임에 유의하자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 ” </a:t>
            </a:r>
            <a:r>
              <a:rPr lang="ko-KR" altLang="en-US" dirty="0"/>
              <a:t>안의 문장을 자유롭게 바꿔서 실행해보자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A7541634-28FE-4FAD-97C2-95EF9E80A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798468"/>
              </p:ext>
            </p:extLst>
          </p:nvPr>
        </p:nvGraphicFramePr>
        <p:xfrm>
          <a:off x="539552" y="1668023"/>
          <a:ext cx="8229600" cy="132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132892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Print {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“Hello World!!”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9B6CDB5-37D5-4D5F-BD21-3D1951144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48BC-B5B8-4CBD-A73A-4ADBA0DA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println</a:t>
            </a:r>
            <a:r>
              <a:rPr lang="ko-KR" altLang="en-US" dirty="0"/>
              <a:t>과 </a:t>
            </a:r>
            <a:r>
              <a:rPr lang="en-US" altLang="ko-KR" dirty="0"/>
              <a:t>print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1172A-31DC-4657-84DF-F09CEBAB4A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“Hello”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World”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System.out.print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“Hello”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System.out.print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“World”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Do it! </a:t>
            </a:r>
            <a:r>
              <a:rPr lang="ko-KR" altLang="en-US" dirty="0"/>
              <a:t>직접 실행하여 </a:t>
            </a:r>
            <a:r>
              <a:rPr lang="ko-KR" altLang="en-US" dirty="0" err="1"/>
              <a:t>알아내보자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나중에 </a:t>
            </a:r>
            <a:r>
              <a:rPr lang="en-US" altLang="ko-KR" dirty="0"/>
              <a:t>ln</a:t>
            </a:r>
            <a:r>
              <a:rPr lang="ko-KR" altLang="en-US" dirty="0"/>
              <a:t>의 중요성을 깨닫게 될 것</a:t>
            </a:r>
            <a:r>
              <a:rPr lang="en-US" altLang="ko-KR" dirty="0"/>
              <a:t>. (</a:t>
            </a:r>
            <a:r>
              <a:rPr lang="ko-KR" altLang="en-US" dirty="0"/>
              <a:t>특히 </a:t>
            </a:r>
            <a:r>
              <a:rPr lang="ko-KR" altLang="en-US" dirty="0" err="1"/>
              <a:t>별찍기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FDD059-D042-409C-A6A8-9150784417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7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출력문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에서의 숫자와 문자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안에서의 숫자와 문자는 어떻게 처리할까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3EE1-C398-418D-A316-82D49457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숫자와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146CD-6F09-41EE-9719-4A191102F1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3200" dirty="0"/>
              <a:t>자바에서는 따옴표가 없는 숫자는 숫자로 인식한다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B050"/>
                </a:solidFill>
              </a:rPr>
              <a:t>1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00B050"/>
                </a:solidFill>
              </a:rPr>
              <a:t>2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: 3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B050"/>
                </a:solidFill>
              </a:rPr>
              <a:t>1.2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00B050"/>
                </a:solidFill>
              </a:rPr>
              <a:t>1.3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: 2.5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B050"/>
                </a:solidFill>
              </a:rPr>
              <a:t>2 </a:t>
            </a:r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B050"/>
                </a:solidFill>
              </a:rPr>
              <a:t>5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: 10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B050"/>
                </a:solidFill>
              </a:rPr>
              <a:t>6</a:t>
            </a:r>
            <a:r>
              <a:rPr lang="en-US" altLang="ko-KR" sz="2400" dirty="0"/>
              <a:t> / </a:t>
            </a:r>
            <a:r>
              <a:rPr lang="en-US" altLang="ko-KR" sz="2400" dirty="0">
                <a:solidFill>
                  <a:srgbClr val="00B050"/>
                </a:solidFill>
              </a:rPr>
              <a:t>2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: 3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2A7F1-9E46-43DF-9DCC-9A93A06E8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CCEFD-7E8A-4A4F-BB37-2D748230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5656-28B4-4137-8D59-ED20BAE985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자바는 문자</a:t>
            </a:r>
            <a:r>
              <a:rPr lang="en-US" altLang="ko-KR" dirty="0"/>
              <a:t>(Character)</a:t>
            </a:r>
            <a:r>
              <a:rPr lang="ko-KR" altLang="en-US" dirty="0"/>
              <a:t>와 문자열</a:t>
            </a:r>
            <a:r>
              <a:rPr lang="en-US" altLang="ko-KR" dirty="0"/>
              <a:t>(String)</a:t>
            </a:r>
            <a:r>
              <a:rPr lang="ko-KR" altLang="en-US" dirty="0"/>
              <a:t>을 구분한다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 </a:t>
            </a:r>
            <a:r>
              <a:rPr lang="en-US" altLang="ko-KR" dirty="0"/>
              <a:t>(Character): </a:t>
            </a:r>
            <a:r>
              <a:rPr lang="ko-KR" altLang="en-US" dirty="0"/>
              <a:t>한 글자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en-US" altLang="ko-KR" dirty="0"/>
              <a:t>(String):</a:t>
            </a:r>
            <a:r>
              <a:rPr lang="ko-KR" altLang="en-US" dirty="0"/>
              <a:t>여러 개의 문자가 결합한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자바에서는 문자는 </a:t>
            </a:r>
            <a:r>
              <a:rPr lang="en-US" altLang="ko-KR" dirty="0"/>
              <a:t>‘ ’(</a:t>
            </a:r>
            <a:r>
              <a:rPr lang="ko-KR" altLang="en-US" dirty="0"/>
              <a:t>작은 따옴표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감싸야한다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문자열은 </a:t>
            </a:r>
            <a:r>
              <a:rPr lang="en-US" altLang="ko-KR" dirty="0"/>
              <a:t>“ ”(</a:t>
            </a:r>
            <a:r>
              <a:rPr lang="ko-KR" altLang="en-US" dirty="0"/>
              <a:t>큰 따옴표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감싸야한다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15E093-1464-4BC2-A08B-EA36C7E922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0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75494-A890-400F-B351-88B4BF4D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5DDDC-D633-452F-816F-7DF4403D66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문자를 작은 따옴표로 감싼다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100" dirty="0" err="1"/>
              <a:t>System.out.println</a:t>
            </a:r>
            <a:r>
              <a:rPr lang="en-US" altLang="ko-KR" sz="2100" dirty="0"/>
              <a:t>(</a:t>
            </a:r>
            <a:r>
              <a:rPr lang="en-US" altLang="ko-KR" sz="2100" dirty="0">
                <a:solidFill>
                  <a:srgbClr val="0070C0"/>
                </a:solidFill>
              </a:rPr>
              <a:t>‘C’</a:t>
            </a:r>
            <a:r>
              <a:rPr lang="en-US" altLang="ko-KR" sz="2100" dirty="0"/>
              <a:t>); </a:t>
            </a:r>
          </a:p>
          <a:p>
            <a:endParaRPr lang="en-US" altLang="ko-KR" sz="2400" dirty="0"/>
          </a:p>
          <a:p>
            <a:r>
              <a:rPr lang="ko-KR" altLang="en-US" sz="2400" dirty="0"/>
              <a:t>문자열을 큰 따옴표로 감싼다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100" dirty="0" err="1"/>
              <a:t>System.out.println</a:t>
            </a:r>
            <a:r>
              <a:rPr lang="en-US" altLang="ko-KR" sz="2100" dirty="0"/>
              <a:t>(</a:t>
            </a:r>
            <a:r>
              <a:rPr lang="en-US" altLang="ko-KR" sz="2100" dirty="0">
                <a:solidFill>
                  <a:srgbClr val="0070C0"/>
                </a:solidFill>
              </a:rPr>
              <a:t>“</a:t>
            </a:r>
            <a:r>
              <a:rPr lang="en-US" altLang="ko-KR" sz="2100" dirty="0" err="1">
                <a:solidFill>
                  <a:srgbClr val="0070C0"/>
                </a:solidFill>
              </a:rPr>
              <a:t>Caerang</a:t>
            </a:r>
            <a:r>
              <a:rPr lang="en-US" altLang="ko-KR" sz="2100" dirty="0">
                <a:solidFill>
                  <a:srgbClr val="0070C0"/>
                </a:solidFill>
              </a:rPr>
              <a:t>”</a:t>
            </a:r>
            <a:r>
              <a:rPr lang="en-US" altLang="ko-KR" sz="2100" dirty="0"/>
              <a:t>);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만약 문자열을 작은 따옴표로 감싸면 에러가 발생한다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100" dirty="0" err="1"/>
              <a:t>System.out.println</a:t>
            </a:r>
            <a:r>
              <a:rPr lang="en-US" altLang="ko-KR" sz="2100" dirty="0"/>
              <a:t>(</a:t>
            </a:r>
            <a:r>
              <a:rPr lang="en-US" altLang="ko-KR" sz="2100" dirty="0">
                <a:solidFill>
                  <a:srgbClr val="0070C0"/>
                </a:solidFill>
              </a:rPr>
              <a:t>‘</a:t>
            </a:r>
            <a:r>
              <a:rPr lang="en-US" altLang="ko-KR" sz="2100" dirty="0" err="1">
                <a:solidFill>
                  <a:srgbClr val="0070C0"/>
                </a:solidFill>
              </a:rPr>
              <a:t>Caerang</a:t>
            </a:r>
            <a:r>
              <a:rPr lang="en-US" altLang="ko-KR" sz="2100" dirty="0">
                <a:solidFill>
                  <a:srgbClr val="0070C0"/>
                </a:solidFill>
              </a:rPr>
              <a:t>’</a:t>
            </a:r>
            <a:r>
              <a:rPr lang="en-US" altLang="ko-KR" sz="2100" dirty="0"/>
              <a:t>); // Error!!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000" dirty="0"/>
              <a:t>하나의 문자를 큰 따옴표로 감싸도 에러가 발생하지 않는다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100" dirty="0" err="1"/>
              <a:t>System.out.println</a:t>
            </a:r>
            <a:r>
              <a:rPr lang="en-US" altLang="ko-KR" sz="2100" dirty="0"/>
              <a:t>(</a:t>
            </a:r>
            <a:r>
              <a:rPr lang="en-US" altLang="ko-KR" sz="2100" dirty="0">
                <a:solidFill>
                  <a:srgbClr val="0070C0"/>
                </a:solidFill>
              </a:rPr>
              <a:t>“C”</a:t>
            </a:r>
            <a:r>
              <a:rPr lang="en-US" altLang="ko-KR" sz="2100" dirty="0"/>
              <a:t>); // Okay!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950F3-09CE-4F55-8E5E-587B94CAD1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FDED-6934-448E-9A5F-7AACA6B9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51E56-DD0A-4EAC-96CC-E107451DAB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코딩이란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클래스 만드는 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메인문</a:t>
            </a:r>
            <a:r>
              <a:rPr lang="ko-KR" altLang="en-US" dirty="0"/>
              <a:t> 쓰는 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출력문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숫자와 문자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이스케이프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변수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주석문과 세미콜론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형 변환</a:t>
            </a:r>
            <a:r>
              <a:rPr lang="en-US" altLang="ko-KR" dirty="0"/>
              <a:t> (</a:t>
            </a:r>
            <a:r>
              <a:rPr lang="ko-KR" altLang="en-US" dirty="0"/>
              <a:t>캐스팅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0FD2F-76BC-4CF8-B79F-223F39EC9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2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이스케이프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특수기호</a:t>
            </a:r>
            <a:r>
              <a:rPr lang="en-US" altLang="ko-KR" dirty="0"/>
              <a:t>(‘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 </a:t>
            </a:r>
            <a:r>
              <a:rPr lang="en-US" altLang="ko-KR" dirty="0"/>
              <a:t>\ ( )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들은 어떻게 출력할까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1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85671-6B74-45B6-B52F-10AEE04E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406EA-7CA5-46CB-B502-71894EB09B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/>
          <a:lstStyle/>
          <a:p>
            <a:r>
              <a:rPr lang="en-US" altLang="ko-KR" dirty="0"/>
              <a:t>“ ” </a:t>
            </a:r>
            <a:r>
              <a:rPr lang="ko-KR" altLang="en-US" dirty="0"/>
              <a:t>나 </a:t>
            </a:r>
            <a:r>
              <a:rPr lang="en-US" altLang="ko-KR" dirty="0"/>
              <a:t>‘ ’</a:t>
            </a:r>
            <a:r>
              <a:rPr lang="ko-KR" altLang="en-US" dirty="0"/>
              <a:t> 도 출력하고 싶어요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출력결과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>
                <a:solidFill>
                  <a:srgbClr val="92D050"/>
                </a:solidFill>
              </a:rPr>
              <a:t>System</a:t>
            </a:r>
            <a:r>
              <a:rPr lang="ko-KR" altLang="en-US" dirty="0">
                <a:solidFill>
                  <a:srgbClr val="92D050"/>
                </a:solidFill>
              </a:rPr>
              <a:t>의 </a:t>
            </a:r>
            <a:r>
              <a:rPr lang="en-US" altLang="ko-KR" dirty="0">
                <a:solidFill>
                  <a:srgbClr val="92D050"/>
                </a:solidFill>
              </a:rPr>
              <a:t>“S”</a:t>
            </a:r>
            <a:r>
              <a:rPr lang="ko-KR" altLang="en-US" dirty="0">
                <a:solidFill>
                  <a:srgbClr val="92D050"/>
                </a:solidFill>
              </a:rPr>
              <a:t>는 대문자이다</a:t>
            </a:r>
            <a:r>
              <a:rPr lang="en-US" altLang="ko-KR" dirty="0">
                <a:solidFill>
                  <a:srgbClr val="92D050"/>
                </a:solidFill>
              </a:rPr>
              <a:t>!</a:t>
            </a:r>
          </a:p>
          <a:p>
            <a:pPr marL="0" indent="0">
              <a:buNone/>
            </a:pPr>
            <a:endParaRPr lang="en-US" altLang="ko-KR" dirty="0">
              <a:solidFill>
                <a:srgbClr val="92D050"/>
              </a:solidFill>
            </a:endParaRPr>
          </a:p>
          <a:p>
            <a:r>
              <a:rPr lang="en-US" altLang="ko-KR" dirty="0"/>
              <a:t>Do it! </a:t>
            </a:r>
            <a:r>
              <a:rPr lang="ko-KR" altLang="en-US" dirty="0"/>
              <a:t>한번 출력해보세요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992C6-3D1C-4D59-9B05-F0E01092D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B586-FE82-408E-AFC9-256A6E1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926E2-49E6-445B-850B-0FFDE02435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“System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는 대문자이다</a:t>
            </a:r>
            <a:r>
              <a:rPr lang="en-US" altLang="ko-KR" dirty="0">
                <a:solidFill>
                  <a:srgbClr val="FF0000"/>
                </a:solidFill>
              </a:rPr>
              <a:t>!”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-Error </a:t>
            </a:r>
            <a:r>
              <a:rPr lang="ko-KR" altLang="en-US" dirty="0"/>
              <a:t>발생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처리하세요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trike="sngStrike" dirty="0" err="1"/>
              <a:t>System.out.println</a:t>
            </a:r>
            <a:r>
              <a:rPr lang="en-US" altLang="ko-KR" strike="sngStrike" dirty="0"/>
              <a:t>(</a:t>
            </a:r>
            <a:r>
              <a:rPr lang="en-US" altLang="ko-KR" strike="sngStrike" dirty="0">
                <a:solidFill>
                  <a:srgbClr val="0070C0"/>
                </a:solidFill>
              </a:rPr>
              <a:t>“System</a:t>
            </a:r>
            <a:r>
              <a:rPr lang="ko-KR" altLang="en-US" strike="sngStrike" dirty="0">
                <a:solidFill>
                  <a:srgbClr val="0070C0"/>
                </a:solidFill>
              </a:rPr>
              <a:t>의 </a:t>
            </a:r>
            <a:r>
              <a:rPr lang="en-US" altLang="ko-KR" strike="sngStrike" dirty="0">
                <a:solidFill>
                  <a:srgbClr val="0070C0"/>
                </a:solidFill>
              </a:rPr>
              <a:t>“S”</a:t>
            </a:r>
            <a:r>
              <a:rPr lang="ko-KR" altLang="en-US" strike="sngStrike" dirty="0">
                <a:solidFill>
                  <a:srgbClr val="0070C0"/>
                </a:solidFill>
              </a:rPr>
              <a:t>는 대문자이다</a:t>
            </a:r>
            <a:r>
              <a:rPr lang="en-US" altLang="ko-KR" strike="sngStrike" dirty="0">
                <a:solidFill>
                  <a:srgbClr val="0070C0"/>
                </a:solidFill>
              </a:rPr>
              <a:t>!”</a:t>
            </a:r>
            <a:r>
              <a:rPr lang="en-US" altLang="ko-KR" strike="sngStrike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“System</a:t>
            </a:r>
            <a:r>
              <a:rPr lang="ko-KR" altLang="en-US" dirty="0">
                <a:solidFill>
                  <a:srgbClr val="0070C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\</a:t>
            </a:r>
            <a:r>
              <a:rPr lang="en-US" altLang="ko-KR" dirty="0">
                <a:solidFill>
                  <a:srgbClr val="0070C0"/>
                </a:solidFill>
              </a:rPr>
              <a:t>”S</a:t>
            </a:r>
            <a:r>
              <a:rPr lang="en-US" altLang="ko-KR" dirty="0">
                <a:solidFill>
                  <a:srgbClr val="FF0000"/>
                </a:solidFill>
              </a:rPr>
              <a:t>\</a:t>
            </a:r>
            <a:r>
              <a:rPr lang="en-US" altLang="ko-KR" dirty="0">
                <a:solidFill>
                  <a:srgbClr val="0070C0"/>
                </a:solidFill>
              </a:rPr>
              <a:t>”</a:t>
            </a:r>
            <a:r>
              <a:rPr lang="ko-KR" altLang="en-US" dirty="0">
                <a:solidFill>
                  <a:srgbClr val="0070C0"/>
                </a:solidFill>
              </a:rPr>
              <a:t>는 대문자이다</a:t>
            </a:r>
            <a:r>
              <a:rPr lang="en-US" altLang="ko-KR" dirty="0">
                <a:solidFill>
                  <a:srgbClr val="0070C0"/>
                </a:solidFill>
              </a:rPr>
              <a:t>!”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\</a:t>
            </a:r>
            <a:r>
              <a:rPr lang="en-US" altLang="ko-KR" dirty="0"/>
              <a:t>(</a:t>
            </a:r>
            <a:r>
              <a:rPr lang="ko-KR" altLang="en-US" dirty="0" err="1"/>
              <a:t>역슬래쉬</a:t>
            </a:r>
            <a:r>
              <a:rPr lang="en-US" altLang="ko-KR" dirty="0"/>
              <a:t>) </a:t>
            </a:r>
            <a:r>
              <a:rPr lang="ko-KR" altLang="en-US" dirty="0"/>
              <a:t>표시는 문자로 해석하도록 강제할 수 있다</a:t>
            </a:r>
            <a:r>
              <a:rPr lang="en-US" altLang="ko-KR" dirty="0"/>
              <a:t>. </a:t>
            </a:r>
            <a:r>
              <a:rPr lang="ko-KR" altLang="en-US" dirty="0"/>
              <a:t>이를 이스케이프 기법이라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C4516-4648-4924-AF13-4A21F87242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3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F731-1086-4DC5-B690-99D7D872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줄을 바꾸자 </a:t>
            </a:r>
            <a:r>
              <a:rPr lang="en-US" altLang="ko-KR" dirty="0"/>
              <a:t>‘\n’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369E1-D894-4DA9-9FC1-A16E018022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줄을 표시하고 싶을 때 </a:t>
            </a:r>
            <a:r>
              <a:rPr lang="en-US" altLang="ko-KR" dirty="0"/>
              <a:t>\n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(“C</a:t>
            </a:r>
            <a:r>
              <a:rPr lang="en-US" altLang="ko-KR" dirty="0">
                <a:solidFill>
                  <a:srgbClr val="FF0000"/>
                </a:solidFill>
              </a:rPr>
              <a:t>\n</a:t>
            </a:r>
            <a:r>
              <a:rPr lang="en-US" altLang="ko-KR" dirty="0"/>
              <a:t>ae</a:t>
            </a:r>
            <a:r>
              <a:rPr lang="en-US" altLang="ko-KR" dirty="0">
                <a:solidFill>
                  <a:srgbClr val="FF0000"/>
                </a:solidFill>
              </a:rPr>
              <a:t>\</a:t>
            </a:r>
            <a:r>
              <a:rPr lang="en-US" altLang="ko-KR" dirty="0" err="1">
                <a:solidFill>
                  <a:srgbClr val="FF0000"/>
                </a:solidFill>
              </a:rPr>
              <a:t>n</a:t>
            </a:r>
            <a:r>
              <a:rPr lang="en-US" altLang="ko-KR" dirty="0" err="1"/>
              <a:t>rang</a:t>
            </a:r>
            <a:r>
              <a:rPr lang="en-US" altLang="ko-KR" dirty="0"/>
              <a:t>”);</a:t>
            </a:r>
          </a:p>
          <a:p>
            <a:pPr lvl="2"/>
            <a:r>
              <a:rPr lang="ko-KR" altLang="en-US" dirty="0"/>
              <a:t>출력결과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C</a:t>
            </a:r>
          </a:p>
          <a:p>
            <a:pPr lvl="2"/>
            <a:r>
              <a:rPr lang="en-US" altLang="ko-KR" dirty="0"/>
              <a:t>ae</a:t>
            </a:r>
          </a:p>
          <a:p>
            <a:pPr lvl="2"/>
            <a:r>
              <a:rPr lang="en-US" altLang="ko-KR" dirty="0"/>
              <a:t>rang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BF46C-9840-40B5-BD2E-EAFA28E15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73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8ABB2-7CB2-4FFC-A5DD-195CCC41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1.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B1BEC-2F2B-4861-9329-8EC332CF89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자신의 학교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전화번호를 줄을 </a:t>
            </a:r>
            <a:r>
              <a:rPr lang="ko-KR" altLang="en-US" dirty="0" err="1"/>
              <a:t>바꾸어가며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 (“” </a:t>
            </a:r>
            <a:r>
              <a:rPr lang="ko-KR" altLang="en-US" dirty="0"/>
              <a:t>큰따옴표 까지 출력시키자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ko-KR" altLang="en-US" dirty="0"/>
              <a:t>학교</a:t>
            </a:r>
            <a:r>
              <a:rPr lang="en-US" altLang="ko-KR" dirty="0"/>
              <a:t>: “</a:t>
            </a:r>
            <a:r>
              <a:rPr lang="ko-KR" altLang="en-US" dirty="0"/>
              <a:t>한림대학교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학과</a:t>
            </a:r>
            <a:r>
              <a:rPr lang="en-US" altLang="ko-KR" dirty="0"/>
              <a:t>: “</a:t>
            </a:r>
            <a:r>
              <a:rPr lang="ko-KR" altLang="en-US" dirty="0" err="1"/>
              <a:t>빅데이터전공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“</a:t>
            </a:r>
            <a:r>
              <a:rPr lang="ko-KR" altLang="en-US" dirty="0" err="1"/>
              <a:t>고성지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전화번호</a:t>
            </a:r>
            <a:r>
              <a:rPr lang="en-US" altLang="ko-KR" dirty="0"/>
              <a:t>: 010-9778-6482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953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1D6CA-8613-40EC-959F-55EC7361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1. </a:t>
            </a:r>
            <a:r>
              <a:rPr lang="ko-KR" altLang="en-US" dirty="0"/>
              <a:t>출력하기 해답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49150-C7A2-43F4-A8DE-75741A4B49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778BA9-B4AA-4B5E-8E52-EA131252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24375"/>
            <a:ext cx="7943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4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변수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데이터들을 담는 박스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82D0-98AA-4BAE-8512-8F914121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423CA-0F19-4A86-A2DD-08B2C6A76E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영어로는 </a:t>
            </a:r>
            <a:r>
              <a:rPr lang="en-US" altLang="ko-KR" dirty="0"/>
              <a:t>Variable, </a:t>
            </a:r>
            <a:r>
              <a:rPr lang="ko-KR" altLang="en-US" dirty="0"/>
              <a:t>데이터를 담는 박스</a:t>
            </a:r>
            <a:endParaRPr lang="en-US" altLang="ko-KR" dirty="0"/>
          </a:p>
          <a:p>
            <a:pPr lvl="1"/>
            <a:r>
              <a:rPr lang="ko-KR" altLang="en-US" dirty="0"/>
              <a:t>변수는 자연어에서 대명사 같은 존재</a:t>
            </a:r>
            <a:endParaRPr lang="en-US" altLang="ko-KR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BAE372F-4D18-4752-A5D7-ACA3919C2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402711"/>
              </p:ext>
            </p:extLst>
          </p:nvPr>
        </p:nvGraphicFramePr>
        <p:xfrm>
          <a:off x="539552" y="2132856"/>
          <a:ext cx="8229600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42484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Buying {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나의 잔액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사과의 가격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: 500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pearPrice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배의 가격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사과의 개수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pearNum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배의 개수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//1500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bearPrice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bearNum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 1600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남은 잔액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: ” +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남은 잔액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1900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A6299E1B-D16D-4B1E-A1E3-DD14E56A3D12}"/>
              </a:ext>
            </a:extLst>
          </p:cNvPr>
          <p:cNvSpPr/>
          <p:nvPr/>
        </p:nvSpPr>
        <p:spPr>
          <a:xfrm>
            <a:off x="1331640" y="2636912"/>
            <a:ext cx="1728192" cy="360040"/>
          </a:xfrm>
          <a:prstGeom prst="ellipse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FC53-36C0-40B6-A770-4FAD44B7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58799-23B2-4FBD-AF8F-60E51487DA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46856" y="1196752"/>
            <a:ext cx="8229600" cy="4937760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변수에 값을 대입하는 방법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D569791-4A58-4574-AFAF-0831EEE68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688852"/>
              </p:ext>
            </p:extLst>
          </p:nvPr>
        </p:nvGraphicFramePr>
        <p:xfrm>
          <a:off x="611560" y="2348880"/>
          <a:ext cx="822960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ex01 {</a:t>
                      </a:r>
                    </a:p>
                    <a:p>
                      <a:pPr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4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pPr lvl="2" algn="l"/>
                      <a:r>
                        <a:rPr lang="en-US" altLang="ko-KR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a;</a:t>
                      </a:r>
                    </a:p>
                    <a:p>
                      <a:pPr lvl="2" algn="l"/>
                      <a:endParaRPr lang="en-US" altLang="ko-KR" sz="1400" dirty="0">
                        <a:latin typeface="Consolas" panose="020B0609020204030204" pitchFamily="49" charset="0"/>
                      </a:endParaRPr>
                    </a:p>
                    <a:p>
                      <a:pPr lvl="2"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a = 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2" algn="l"/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(a+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); // 2</a:t>
                      </a:r>
                    </a:p>
                    <a:p>
                      <a:pPr lvl="2" algn="l"/>
                      <a:endParaRPr lang="en-US" altLang="ko-KR" sz="1400" dirty="0">
                        <a:latin typeface="Consolas" panose="020B0609020204030204" pitchFamily="49" charset="0"/>
                      </a:endParaRPr>
                    </a:p>
                    <a:p>
                      <a:pPr lvl="2"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a = 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2" algn="l"/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(a+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); // 3</a:t>
                      </a:r>
                    </a:p>
                    <a:p>
                      <a:pPr lvl="1"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52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A64A1-7245-4DA2-BDBC-DCC77676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86D92-A0EA-4C05-B2C2-7D10F0A2E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int ??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integer</a:t>
            </a:r>
            <a:r>
              <a:rPr lang="ko-KR" altLang="en-US" dirty="0"/>
              <a:t>의 약자로 정수라는 의미의 키워드이다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는 정수를 담는 박스임을 명시한 것이다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 a;</a:t>
            </a:r>
          </a:p>
          <a:p>
            <a:pPr lvl="1"/>
            <a:r>
              <a:rPr lang="ko-KR" altLang="en-US" dirty="0"/>
              <a:t>정수를 담는 박스 </a:t>
            </a:r>
            <a:r>
              <a:rPr lang="en-US" altLang="ko-KR" dirty="0"/>
              <a:t>a</a:t>
            </a:r>
            <a:r>
              <a:rPr lang="ko-KR" altLang="en-US" dirty="0"/>
              <a:t>를 만든다</a:t>
            </a:r>
            <a:r>
              <a:rPr lang="en-US" altLang="ko-KR" dirty="0"/>
              <a:t>. (</a:t>
            </a:r>
            <a:r>
              <a:rPr lang="ko-KR" altLang="en-US" dirty="0"/>
              <a:t>현재 빈 박스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정수형 변수 </a:t>
            </a:r>
            <a:r>
              <a:rPr lang="en-US" altLang="ko-KR" dirty="0"/>
              <a:t>a</a:t>
            </a:r>
            <a:r>
              <a:rPr lang="ko-KR" altLang="en-US" dirty="0"/>
              <a:t>를 선언한다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a = 1; ( = </a:t>
            </a:r>
            <a:r>
              <a:rPr lang="ko-KR" altLang="en-US" dirty="0"/>
              <a:t>는 </a:t>
            </a:r>
            <a:r>
              <a:rPr lang="en-US" altLang="ko-KR" dirty="0"/>
              <a:t>equals</a:t>
            </a:r>
            <a:r>
              <a:rPr lang="ko-KR" altLang="en-US" dirty="0"/>
              <a:t>가 </a:t>
            </a:r>
            <a:r>
              <a:rPr lang="ko-KR" altLang="en-US" dirty="0" err="1"/>
              <a:t>아니에요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라는 박스에 </a:t>
            </a:r>
            <a:r>
              <a:rPr lang="en-US" altLang="ko-KR" dirty="0"/>
              <a:t>1</a:t>
            </a:r>
            <a:r>
              <a:rPr lang="ko-KR" altLang="en-US" dirty="0"/>
              <a:t>의 숫자를 담는다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숫자 </a:t>
            </a:r>
            <a:r>
              <a:rPr lang="en-US" altLang="ko-KR" dirty="0"/>
              <a:t>1</a:t>
            </a:r>
            <a:r>
              <a:rPr lang="ko-KR" altLang="en-US" dirty="0"/>
              <a:t>을 할당한다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86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코딩이란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코딩에 대해 알아보자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E9658-CC9A-454A-A8EB-ADF6924C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941F3-9A42-4AA2-A425-85768AE1C2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정수를 나타내는 키워드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) 4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b="1" dirty="0"/>
              <a:t>byte</a:t>
            </a:r>
            <a:r>
              <a:rPr lang="en-US" altLang="ko-KR" dirty="0"/>
              <a:t>: 1byte</a:t>
            </a:r>
            <a:r>
              <a:rPr lang="ko-KR" altLang="en-US" dirty="0"/>
              <a:t>를 기준으로 정수를 표현</a:t>
            </a:r>
            <a:endParaRPr lang="en-US" altLang="ko-KR" dirty="0"/>
          </a:p>
          <a:p>
            <a:pPr lvl="2"/>
            <a:r>
              <a:rPr lang="en-US" altLang="ko-KR" dirty="0"/>
              <a:t>-128 ~ 127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short</a:t>
            </a:r>
            <a:r>
              <a:rPr lang="en-US" altLang="ko-KR" dirty="0"/>
              <a:t>: 2byte</a:t>
            </a:r>
            <a:r>
              <a:rPr lang="ko-KR" altLang="en-US" dirty="0"/>
              <a:t>를 기준으로 정수를 표현</a:t>
            </a:r>
            <a:endParaRPr lang="en-US" altLang="ko-KR" dirty="0"/>
          </a:p>
          <a:p>
            <a:pPr lvl="2"/>
            <a:r>
              <a:rPr lang="en-US" altLang="ko-KR" dirty="0"/>
              <a:t>-32,768 ~ 32,767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int</a:t>
            </a:r>
            <a:r>
              <a:rPr lang="en-US" altLang="ko-KR" dirty="0">
                <a:solidFill>
                  <a:srgbClr val="C00000"/>
                </a:solidFill>
              </a:rPr>
              <a:t>: 4byte</a:t>
            </a:r>
            <a:r>
              <a:rPr lang="ko-KR" altLang="en-US" dirty="0">
                <a:solidFill>
                  <a:srgbClr val="C00000"/>
                </a:solidFill>
              </a:rPr>
              <a:t>를 기준으로 정수를 표현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-2,147,483,648(-21</a:t>
            </a:r>
            <a:r>
              <a:rPr lang="ko-KR" altLang="en-US" dirty="0"/>
              <a:t>억</a:t>
            </a:r>
            <a:r>
              <a:rPr lang="en-US" altLang="ko-KR" dirty="0"/>
              <a:t>) ~ 2,147,483,647(21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long</a:t>
            </a:r>
            <a:r>
              <a:rPr lang="en-US" altLang="ko-KR" dirty="0"/>
              <a:t>: 8byte</a:t>
            </a:r>
            <a:r>
              <a:rPr lang="ko-KR" altLang="en-US" dirty="0"/>
              <a:t>를 기준으로 정수를 표현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sz="1900" dirty="0"/>
              <a:t>-9,223,372,036,854,775,808 ~ 9,223,372,036,854,775,807 (922</a:t>
            </a:r>
            <a:r>
              <a:rPr lang="ko-KR" altLang="en-US" sz="1900" dirty="0"/>
              <a:t>경</a:t>
            </a:r>
            <a:r>
              <a:rPr lang="en-US" altLang="ko-KR" sz="1900" dirty="0"/>
              <a:t>)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592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062DC-EE9D-4966-BB7A-6FFE576E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2. </a:t>
            </a:r>
            <a:r>
              <a:rPr lang="ko-KR" altLang="en-US" dirty="0"/>
              <a:t>연산하기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64857-7514-4B1D-A5EF-4F649885DF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정수형 변수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en-US" altLang="ko-KR" dirty="0">
                <a:solidFill>
                  <a:srgbClr val="00B050"/>
                </a:solidFill>
              </a:rPr>
              <a:t>5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C00000"/>
                </a:solidFill>
              </a:rPr>
              <a:t>저장</a:t>
            </a:r>
            <a:r>
              <a:rPr lang="ko-KR" altLang="en-US" dirty="0"/>
              <a:t>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ko-KR" altLang="en-US" dirty="0">
                <a:solidFill>
                  <a:srgbClr val="C00000"/>
                </a:solidFill>
              </a:rPr>
              <a:t>더한 값</a:t>
            </a:r>
            <a:r>
              <a:rPr lang="ko-KR" altLang="en-US" dirty="0"/>
              <a:t>을</a:t>
            </a:r>
            <a:r>
              <a:rPr lang="ko-KR" altLang="en-US" dirty="0">
                <a:solidFill>
                  <a:srgbClr val="C00000"/>
                </a:solidFill>
              </a:rPr>
              <a:t> 출력 </a:t>
            </a:r>
            <a:r>
              <a:rPr lang="ko-KR" altLang="en-US" dirty="0" err="1"/>
              <a:t>해보시오</a:t>
            </a:r>
            <a:r>
              <a:rPr lang="en-US" altLang="ko-KR" dirty="0"/>
              <a:t>. (</a:t>
            </a:r>
            <a:r>
              <a:rPr lang="ko-KR" altLang="en-US" dirty="0"/>
              <a:t>변수이용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Hint: </a:t>
            </a:r>
            <a:r>
              <a:rPr lang="en-US" altLang="ko-KR" dirty="0" err="1"/>
              <a:t>a+b</a:t>
            </a:r>
            <a:r>
              <a:rPr lang="en-US" altLang="ko-KR" dirty="0"/>
              <a:t> </a:t>
            </a:r>
            <a:r>
              <a:rPr lang="ko-KR" altLang="en-US" dirty="0"/>
              <a:t>하면 변수 </a:t>
            </a:r>
            <a:r>
              <a:rPr lang="en-US" altLang="ko-KR" dirty="0"/>
              <a:t>a</a:t>
            </a:r>
            <a:r>
              <a:rPr lang="ko-KR" altLang="en-US" dirty="0"/>
              <a:t>값과 변수 </a:t>
            </a:r>
            <a:r>
              <a:rPr lang="en-US" altLang="ko-KR" dirty="0"/>
              <a:t>b</a:t>
            </a:r>
            <a:r>
              <a:rPr lang="ko-KR" altLang="en-US" dirty="0"/>
              <a:t>값이 </a:t>
            </a:r>
            <a:r>
              <a:rPr lang="ko-KR" altLang="en-US" dirty="0" err="1"/>
              <a:t>연산됩니다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09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28A8B-6D60-471D-9B53-576FAA94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2. </a:t>
            </a:r>
            <a:r>
              <a:rPr lang="ko-KR" altLang="en-US" dirty="0"/>
              <a:t>연산하기 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AE7D7-BCB6-4643-B678-A4EDD56BF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2398B8-66E5-4F16-951C-CBD2163D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9" y="1219200"/>
            <a:ext cx="8260580" cy="35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98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A44D-E127-46E8-A14F-2378A437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C643-BBA8-4F71-A8E2-1009D0F293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실수를</a:t>
            </a:r>
            <a:r>
              <a:rPr lang="en-US" altLang="ko-KR" dirty="0"/>
              <a:t> </a:t>
            </a:r>
            <a:r>
              <a:rPr lang="ko-KR" altLang="en-US" dirty="0"/>
              <a:t>담는 방법 </a:t>
            </a:r>
            <a:r>
              <a:rPr lang="en-US" altLang="ko-KR" dirty="0"/>
              <a:t>(double)</a:t>
            </a:r>
            <a:endParaRPr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FE73211B-FF2A-461E-A72A-14DAE71A4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290578"/>
              </p:ext>
            </p:extLst>
          </p:nvPr>
        </p:nvGraphicFramePr>
        <p:xfrm>
          <a:off x="611560" y="2348880"/>
          <a:ext cx="822960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ko-KR" altLang="en-US" sz="14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Double_ {</a:t>
                      </a:r>
                    </a:p>
                    <a:p>
                      <a:pPr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4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pPr lvl="2" algn="l"/>
                      <a:r>
                        <a:rPr lang="en-US" altLang="ko-KR" sz="14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 a;</a:t>
                      </a:r>
                    </a:p>
                    <a:p>
                      <a:pPr lvl="2" algn="l"/>
                      <a:endParaRPr lang="en-US" altLang="ko-KR" sz="1400" dirty="0">
                        <a:latin typeface="Consolas" panose="020B0609020204030204" pitchFamily="49" charset="0"/>
                      </a:endParaRPr>
                    </a:p>
                    <a:p>
                      <a:pPr lvl="2"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a = 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1.1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2" algn="l"/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(a+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1.1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); // 2.2</a:t>
                      </a:r>
                    </a:p>
                    <a:p>
                      <a:pPr lvl="2" algn="l"/>
                      <a:endParaRPr lang="en-US" altLang="ko-KR" sz="1400" dirty="0">
                        <a:latin typeface="Consolas" panose="020B0609020204030204" pitchFamily="49" charset="0"/>
                      </a:endParaRPr>
                    </a:p>
                    <a:p>
                      <a:pPr lvl="2"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a = 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2.1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2" algn="l"/>
                      <a:r>
                        <a:rPr lang="en-US" altLang="ko-KR" sz="14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(a+</a:t>
                      </a:r>
                      <a:r>
                        <a:rPr lang="en-US" altLang="ko-KR" sz="1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0.9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); // 3.0</a:t>
                      </a:r>
                    </a:p>
                    <a:p>
                      <a:pPr lvl="1"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4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926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F09E7-4F46-4FD3-AEEB-65150794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실수형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620C8-ABE7-43FC-AC41-8F28BE508D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실수를 나타내는 키워드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) 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float: 4byte</a:t>
            </a:r>
            <a:r>
              <a:rPr lang="ko-KR" altLang="en-US" dirty="0"/>
              <a:t>를 기준으로 실수를 표현</a:t>
            </a:r>
            <a:endParaRPr lang="en-US" altLang="ko-KR" dirty="0"/>
          </a:p>
          <a:p>
            <a:pPr lvl="2"/>
            <a:r>
              <a:rPr lang="en-US" altLang="ko-KR" dirty="0"/>
              <a:t>(+/-)3.4 * 10^(-38) ~ (+/-)3.4 * 10^38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double: 8byte</a:t>
            </a:r>
            <a:r>
              <a:rPr lang="ko-KR" altLang="en-US" dirty="0"/>
              <a:t>를 기준으로 실수를 표현</a:t>
            </a:r>
            <a:endParaRPr lang="en-US" altLang="ko-KR" dirty="0"/>
          </a:p>
          <a:p>
            <a:pPr lvl="2"/>
            <a:r>
              <a:rPr lang="en-US" altLang="ko-KR" dirty="0"/>
              <a:t>(+/-)1.7 * 10^(-308) ~ (+/-)1.7 * 10^308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077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BB19-ED50-439C-877B-FDAE0434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정수와 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FDEA9-B283-4DC6-A40F-60E1C212A1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int</a:t>
            </a:r>
            <a:r>
              <a:rPr lang="en-US" altLang="ko-KR" dirty="0"/>
              <a:t> a = </a:t>
            </a:r>
            <a:r>
              <a:rPr lang="en-US" altLang="ko-KR" dirty="0">
                <a:solidFill>
                  <a:srgbClr val="92D050"/>
                </a:solidFill>
              </a:rPr>
              <a:t>1.1</a:t>
            </a:r>
            <a:r>
              <a:rPr lang="en-US" altLang="ko-KR" dirty="0"/>
              <a:t>;  // </a:t>
            </a:r>
            <a:r>
              <a:rPr lang="ko-KR" altLang="en-US" dirty="0"/>
              <a:t>가능할까요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(X) Error!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는 정수인데 값으로 </a:t>
            </a:r>
            <a:r>
              <a:rPr lang="en-US" altLang="ko-KR" dirty="0">
                <a:solidFill>
                  <a:schemeClr val="tx1"/>
                </a:solidFill>
              </a:rPr>
              <a:t>1.1</a:t>
            </a:r>
            <a:r>
              <a:rPr lang="ko-KR" altLang="en-US" dirty="0">
                <a:solidFill>
                  <a:schemeClr val="tx1"/>
                </a:solidFill>
              </a:rPr>
              <a:t>이라는 실수를 대입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형식에 맞지 않는 값을 대입할 수 없다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double</a:t>
            </a:r>
            <a:r>
              <a:rPr lang="en-US" altLang="ko-KR" dirty="0">
                <a:solidFill>
                  <a:schemeClr val="tx1"/>
                </a:solidFill>
              </a:rPr>
              <a:t> b = </a:t>
            </a:r>
            <a:r>
              <a:rPr lang="en-US" altLang="ko-KR" dirty="0">
                <a:solidFill>
                  <a:srgbClr val="92D050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;  // </a:t>
            </a:r>
            <a:r>
              <a:rPr lang="ko-KR" altLang="en-US" dirty="0">
                <a:solidFill>
                  <a:schemeClr val="tx1"/>
                </a:solidFill>
              </a:rPr>
              <a:t>가능할까요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(O) Okay!				a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이라면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??? </a:t>
            </a:r>
            <a:r>
              <a:rPr lang="ko-KR" altLang="en-US" dirty="0">
                <a:solidFill>
                  <a:schemeClr val="tx1"/>
                </a:solidFill>
              </a:rPr>
              <a:t>형식에 </a:t>
            </a:r>
            <a:r>
              <a:rPr lang="ko-KR" altLang="en-US" dirty="0" err="1">
                <a:solidFill>
                  <a:schemeClr val="tx1"/>
                </a:solidFill>
              </a:rPr>
              <a:t>안맞는데요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컴퓨터가 자동으로 </a:t>
            </a:r>
            <a:r>
              <a:rPr lang="en-US" altLang="ko-KR" dirty="0">
                <a:solidFill>
                  <a:schemeClr val="tx1"/>
                </a:solidFill>
              </a:rPr>
              <a:t>1(int)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1.0(double)</a:t>
            </a:r>
            <a:r>
              <a:rPr lang="ko-KR" altLang="en-US" dirty="0">
                <a:solidFill>
                  <a:schemeClr val="tx1"/>
                </a:solidFill>
              </a:rPr>
              <a:t>으로 형식을 변환 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ko-KR" altLang="en-US" dirty="0"/>
              <a:t>이는 형 변환 파트에서 자세히 다룹니다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50D22-0FEC-401D-BB9D-52FD081A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00808"/>
            <a:ext cx="1847850" cy="409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5DE747-258E-4CE8-91B4-71382374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93" y="3861048"/>
            <a:ext cx="2276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CFD40-A638-440F-B8F6-255C27C5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문자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7E923-E738-4FAF-9330-EA22FEAFC0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 a, b; </a:t>
            </a:r>
          </a:p>
          <a:p>
            <a:pPr lvl="1"/>
            <a:r>
              <a:rPr lang="ko-KR" altLang="en-US" dirty="0"/>
              <a:t>이처럼 여러 개의 변수</a:t>
            </a:r>
            <a:r>
              <a:rPr lang="en-US" altLang="ko-KR" dirty="0"/>
              <a:t>(a, b)</a:t>
            </a:r>
            <a:r>
              <a:rPr lang="ko-KR" altLang="en-US" dirty="0"/>
              <a:t>를 동시에 선언 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타입에서 가능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en-US" altLang="ko-KR" dirty="0"/>
              <a:t>+ </a:t>
            </a:r>
            <a:r>
              <a:rPr lang="ko-KR" altLang="en-US" dirty="0"/>
              <a:t>문자열 </a:t>
            </a:r>
            <a:r>
              <a:rPr lang="en-US" altLang="ko-KR" dirty="0"/>
              <a:t>??</a:t>
            </a:r>
          </a:p>
          <a:p>
            <a:pPr lvl="1"/>
            <a:r>
              <a:rPr lang="ko-KR" altLang="en-US" dirty="0"/>
              <a:t>위에서 </a:t>
            </a:r>
            <a:r>
              <a:rPr lang="ko-KR" altLang="en-US" dirty="0" err="1"/>
              <a:t>설명한거처럼</a:t>
            </a:r>
            <a:r>
              <a:rPr lang="ko-KR" altLang="en-US" dirty="0"/>
              <a:t> </a:t>
            </a:r>
            <a:r>
              <a:rPr lang="ko-KR" altLang="en-US" dirty="0" err="1"/>
              <a:t>문자열간의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이어붙이는</a:t>
            </a:r>
            <a:r>
              <a:rPr lang="ko-KR" altLang="en-US" dirty="0">
                <a:solidFill>
                  <a:srgbClr val="FF0000"/>
                </a:solidFill>
              </a:rPr>
              <a:t> 기능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문자열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문자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에도 똑같이 적용된다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636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3F5A7-A70B-4BED-B780-31E163A6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이어 붙이자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564DA-11C0-49C3-B354-2B5271E7C3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‘+’</a:t>
            </a:r>
            <a:r>
              <a:rPr lang="ko-KR" altLang="en-US" dirty="0"/>
              <a:t>기호로 문자열 이나 함수</a:t>
            </a:r>
            <a:r>
              <a:rPr lang="en-US" altLang="ko-KR" dirty="0"/>
              <a:t>, </a:t>
            </a:r>
            <a:r>
              <a:rPr lang="ko-KR" altLang="en-US" dirty="0"/>
              <a:t>값 등을 </a:t>
            </a:r>
            <a:r>
              <a:rPr lang="ko-KR" altLang="en-US" dirty="0" err="1"/>
              <a:t>이어붙일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“C” </a:t>
            </a:r>
            <a:r>
              <a:rPr lang="en-US" altLang="ko-KR" dirty="0"/>
              <a:t>+ </a:t>
            </a:r>
            <a:r>
              <a:rPr lang="en-US" altLang="ko-KR" dirty="0">
                <a:solidFill>
                  <a:srgbClr val="0070C0"/>
                </a:solidFill>
              </a:rPr>
              <a:t>“ae” </a:t>
            </a:r>
            <a:r>
              <a:rPr lang="en-US" altLang="ko-KR" dirty="0"/>
              <a:t>+ </a:t>
            </a:r>
            <a:r>
              <a:rPr lang="en-US" altLang="ko-KR" dirty="0">
                <a:solidFill>
                  <a:srgbClr val="0070C0"/>
                </a:solidFill>
              </a:rPr>
              <a:t>“rang”</a:t>
            </a:r>
            <a:r>
              <a:rPr lang="en-US" altLang="ko-KR" dirty="0"/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27322D-37B2-41A4-9FFE-4F2D5ACCB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0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A7BF-E033-4C5B-A464-3BD6DBDC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문자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7293A-07F8-4549-B397-2540D19E1D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문자를 담는 방법 </a:t>
            </a:r>
            <a:r>
              <a:rPr lang="en-US" altLang="ko-KR" dirty="0"/>
              <a:t>(char) – 2Byte</a:t>
            </a:r>
          </a:p>
          <a:p>
            <a:r>
              <a:rPr lang="ko-KR" altLang="en-US" dirty="0"/>
              <a:t>문자열을 담는 방법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tring) - 2Byte * </a:t>
            </a:r>
            <a:r>
              <a:rPr lang="ko-KR" altLang="en-US" dirty="0"/>
              <a:t>문자 개수</a:t>
            </a:r>
            <a:endParaRPr lang="en-US" altLang="ko-KR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0F932B6A-6840-44D7-BFE5-9A171BB4F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330599"/>
              </p:ext>
            </p:extLst>
          </p:nvPr>
        </p:nvGraphicFramePr>
        <p:xfrm>
          <a:off x="611560" y="234888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Munja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20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pPr lvl="2"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char a</a:t>
                      </a:r>
                    </a:p>
                    <a:p>
                      <a:pPr lvl="2"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String b, c;</a:t>
                      </a:r>
                    </a:p>
                    <a:p>
                      <a:pPr lvl="2" algn="l"/>
                      <a:endParaRPr lang="en-US" altLang="ko-KR" sz="2000" dirty="0">
                        <a:latin typeface="Consolas" panose="020B0609020204030204" pitchFamily="49" charset="0"/>
                      </a:endParaRPr>
                    </a:p>
                    <a:p>
                      <a:pPr lvl="2"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a = </a:t>
                      </a:r>
                      <a:r>
                        <a:rPr lang="en-US" altLang="ko-KR" sz="20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‘C’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2"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b = </a:t>
                      </a:r>
                      <a:r>
                        <a:rPr lang="en-US" altLang="ko-KR" sz="20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“ae”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2"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c = </a:t>
                      </a:r>
                      <a:r>
                        <a:rPr lang="en-US" altLang="ko-KR" sz="20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“rang”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2" algn="l"/>
                      <a:endParaRPr lang="en-US" altLang="ko-KR" sz="2000" dirty="0">
                        <a:latin typeface="Consolas" panose="020B0609020204030204" pitchFamily="49" charset="0"/>
                      </a:endParaRPr>
                    </a:p>
                    <a:p>
                      <a:pPr lvl="2" algn="l"/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a+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b+c</a:t>
                      </a:r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); // </a:t>
                      </a:r>
                      <a:r>
                        <a:rPr lang="en-US" altLang="ko-KR" sz="2000" dirty="0" err="1">
                          <a:latin typeface="Consolas" panose="020B0609020204030204" pitchFamily="49" charset="0"/>
                        </a:rPr>
                        <a:t>Caerang</a:t>
                      </a:r>
                      <a:endParaRPr lang="en-US" altLang="ko-KR" sz="2000" dirty="0">
                        <a:latin typeface="Consolas" panose="020B0609020204030204" pitchFamily="49" charset="0"/>
                      </a:endParaRPr>
                    </a:p>
                    <a:p>
                      <a:pPr lvl="1"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3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39B4E-2CED-4A96-AA03-DE067FB0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변수가 없다면</a:t>
            </a:r>
            <a:r>
              <a:rPr lang="en-US" altLang="ko-KR" dirty="0"/>
              <a:t>… (</a:t>
            </a:r>
            <a:r>
              <a:rPr lang="ko-KR" altLang="en-US" dirty="0"/>
              <a:t>간단하게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AEAB2-E65F-43B9-A74D-C1B8229FF4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100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더하고</a:t>
            </a:r>
            <a:r>
              <a:rPr lang="en-US" altLang="ko-KR" dirty="0"/>
              <a:t>, 10</a:t>
            </a:r>
            <a:r>
              <a:rPr lang="ko-KR" altLang="en-US" dirty="0"/>
              <a:t>을 나눈 후에 다시 </a:t>
            </a:r>
            <a:r>
              <a:rPr lang="en-US" altLang="ko-KR" dirty="0"/>
              <a:t>10</a:t>
            </a:r>
            <a:r>
              <a:rPr lang="ko-KR" altLang="en-US" dirty="0"/>
              <a:t>을 빼고 거기에 </a:t>
            </a:r>
            <a:r>
              <a:rPr lang="en-US" altLang="ko-KR" dirty="0"/>
              <a:t>10</a:t>
            </a:r>
            <a:r>
              <a:rPr lang="ko-KR" altLang="en-US" dirty="0"/>
              <a:t>을 곱해야 한다고 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(100 + 10);</a:t>
            </a:r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((100 + 10) / 10));</a:t>
            </a:r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(((100 + 10) / 10) – 10);</a:t>
            </a:r>
            <a:endParaRPr lang="ko-KR" altLang="en-US" sz="1800" dirty="0"/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((((100 + 10) / 10) – 10) * 10);</a:t>
            </a:r>
            <a:endParaRPr lang="ko-KR" altLang="en-US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/>
              <a:t>a = 100;</a:t>
            </a:r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(a + 10);</a:t>
            </a:r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((a + 10) / 10);</a:t>
            </a:r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(((a + 10) / 10) – 10);</a:t>
            </a:r>
            <a:endParaRPr lang="ko-KR" altLang="en-US" sz="1800" dirty="0"/>
          </a:p>
          <a:p>
            <a:pPr lvl="1"/>
            <a:r>
              <a:rPr lang="en-US" altLang="ko-KR" sz="1800" dirty="0" err="1"/>
              <a:t>System.out.println</a:t>
            </a:r>
            <a:r>
              <a:rPr lang="en-US" altLang="ko-KR" sz="1800" dirty="0"/>
              <a:t>((((a + 10) / 10) – 10) * 10);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83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코딩이 </a:t>
            </a:r>
            <a:r>
              <a:rPr lang="ko-KR" altLang="en-US" dirty="0" err="1"/>
              <a:t>뭔가요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코드를 </a:t>
            </a:r>
            <a:r>
              <a:rPr lang="ko-KR" altLang="en-US" dirty="0" err="1"/>
              <a:t>꽂는건가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모든 전자제품은 코딩이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코딩은 컴퓨터에게 대화를 시도할 수 있는 수단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sz="1800" dirty="0"/>
              <a:t>    -</a:t>
            </a:r>
            <a:r>
              <a:rPr lang="ko-KR" altLang="en-US" sz="1800" dirty="0"/>
              <a:t>컴퓨터가 알아들을 수 있는 형태로 언어를 작성한다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1A03E-EB78-4316-8D4C-C4B46A78B9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9F9C5-7E04-48BB-8C20-C346416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7E8CC-6472-43F2-A302-4D003376DD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변수 이름은 숫자부터 시작할 수 없습니다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 1a; (XX)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변수 이름에 </a:t>
            </a:r>
            <a:r>
              <a:rPr lang="en-US" altLang="ko-KR" dirty="0"/>
              <a:t>_ </a:t>
            </a:r>
            <a:r>
              <a:rPr lang="ko-KR" altLang="en-US" dirty="0"/>
              <a:t>와 </a:t>
            </a:r>
            <a:r>
              <a:rPr lang="en-US" altLang="ko-KR" dirty="0"/>
              <a:t>$ </a:t>
            </a:r>
            <a:r>
              <a:rPr lang="ko-KR" altLang="en-US" dirty="0"/>
              <a:t>를 제외한 특수기호는 불가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a#; (XX)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변수 이름에 키워드를 사용할 수 없습니다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 double; (XX)</a:t>
            </a:r>
          </a:p>
        </p:txBody>
      </p:sp>
    </p:spTree>
    <p:extLst>
      <p:ext uri="{BB962C8B-B14F-4D97-AF65-F5344CB8AC3E}">
        <p14:creationId xmlns:p14="http://schemas.microsoft.com/office/powerpoint/2010/main" val="2331741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F49CD-4C1A-484E-A1DA-7DD26452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F6E01-94A1-42C1-88F8-0C48F6AB33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이클립스에 직접 써보세요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int x_1;</a:t>
            </a:r>
          </a:p>
          <a:p>
            <a:r>
              <a:rPr lang="en-US" altLang="ko-KR" dirty="0"/>
              <a:t>int number;</a:t>
            </a:r>
          </a:p>
          <a:p>
            <a:r>
              <a:rPr lang="en-US" altLang="ko-KR" dirty="0"/>
              <a:t>int _num;</a:t>
            </a:r>
          </a:p>
          <a:p>
            <a:r>
              <a:rPr lang="en-US" altLang="ko-KR" dirty="0"/>
              <a:t>int 1_num;</a:t>
            </a:r>
          </a:p>
          <a:p>
            <a:r>
              <a:rPr lang="en-US" altLang="ko-KR" dirty="0"/>
              <a:t>int double;</a:t>
            </a:r>
          </a:p>
          <a:p>
            <a:r>
              <a:rPr lang="en-US" altLang="ko-KR" dirty="0"/>
              <a:t>int wow^^;</a:t>
            </a:r>
          </a:p>
          <a:p>
            <a:r>
              <a:rPr lang="en-US" altLang="ko-KR" dirty="0"/>
              <a:t>double $</a:t>
            </a:r>
            <a:r>
              <a:rPr lang="en-US" altLang="ko-KR" dirty="0" err="1"/>
              <a:t>W_w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6217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66A7E-2EEA-4746-BCCA-02ABB083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3. </a:t>
            </a:r>
            <a:r>
              <a:rPr lang="ko-KR" altLang="en-US" dirty="0"/>
              <a:t>프로그램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DC347-5235-4D26-B0F1-5B392D469F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다음의 의사코드를 자바 프로그램으로 </a:t>
            </a:r>
            <a:r>
              <a:rPr lang="ko-KR" altLang="en-US" dirty="0" err="1"/>
              <a:t>변환하시오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sz="1700" dirty="0"/>
              <a:t>double</a:t>
            </a:r>
            <a:r>
              <a:rPr lang="ko-KR" altLang="en-US" sz="1700" dirty="0"/>
              <a:t>형의 </a:t>
            </a:r>
            <a:r>
              <a:rPr lang="en-US" altLang="ko-KR" sz="1700" dirty="0"/>
              <a:t>speed, time, distance</a:t>
            </a:r>
            <a:r>
              <a:rPr lang="ko-KR" altLang="en-US" sz="1700" dirty="0"/>
              <a:t>변수를 선언합니다</a:t>
            </a:r>
            <a:r>
              <a:rPr lang="en-US" altLang="ko-KR" sz="1700" dirty="0"/>
              <a:t>.</a:t>
            </a:r>
          </a:p>
          <a:p>
            <a:pPr lvl="1"/>
            <a:r>
              <a:rPr lang="en-US" altLang="ko-KR" sz="2000" dirty="0"/>
              <a:t>speed </a:t>
            </a:r>
            <a:r>
              <a:rPr lang="ko-KR" altLang="en-US" sz="2000" dirty="0"/>
              <a:t>변수에 </a:t>
            </a:r>
            <a:r>
              <a:rPr lang="en-US" altLang="ko-KR" sz="2000" dirty="0"/>
              <a:t>90.0</a:t>
            </a:r>
            <a:r>
              <a:rPr lang="ko-KR" altLang="en-US" sz="2000" dirty="0"/>
              <a:t>을 저장합니다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time </a:t>
            </a:r>
            <a:r>
              <a:rPr lang="ko-KR" altLang="en-US" sz="2000" dirty="0"/>
              <a:t>변수에 </a:t>
            </a:r>
            <a:r>
              <a:rPr lang="en-US" altLang="ko-KR" sz="2000" dirty="0"/>
              <a:t>60.0</a:t>
            </a:r>
            <a:r>
              <a:rPr lang="ko-KR" altLang="en-US" sz="2000" dirty="0"/>
              <a:t>을 저장합니다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speed</a:t>
            </a:r>
            <a:r>
              <a:rPr lang="ko-KR" altLang="en-US" sz="2000" dirty="0"/>
              <a:t>와 </a:t>
            </a:r>
            <a:r>
              <a:rPr lang="en-US" altLang="ko-KR" sz="2000" dirty="0"/>
              <a:t>time</a:t>
            </a:r>
            <a:r>
              <a:rPr lang="ko-KR" altLang="en-US" sz="2000" dirty="0"/>
              <a:t>을 곱하고 그 결과를 </a:t>
            </a:r>
            <a:r>
              <a:rPr lang="en-US" altLang="ko-KR" sz="2000" dirty="0"/>
              <a:t>distance</a:t>
            </a:r>
            <a:r>
              <a:rPr lang="ko-KR" altLang="en-US" sz="2000" dirty="0"/>
              <a:t>에 저장한다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distance </a:t>
            </a:r>
            <a:r>
              <a:rPr lang="ko-KR" altLang="en-US" sz="2000" dirty="0"/>
              <a:t>를 콘솔에 출력한다</a:t>
            </a:r>
            <a:r>
              <a:rPr lang="en-US" altLang="ko-KR" sz="2000" dirty="0"/>
              <a:t>.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0037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주석문과 세미콜론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코드가 길어지면 알아보기 힘들어요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7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F4213-5DB1-4AB9-A52A-A7C72DF7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주석과 세미콜론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AB07A-CA87-4517-BCAA-065542C477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302C52F-40BF-40C9-A887-BF9F6504A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331282"/>
              </p:ext>
            </p:extLst>
          </p:nvPr>
        </p:nvGraphicFramePr>
        <p:xfrm>
          <a:off x="539552" y="2132856"/>
          <a:ext cx="8229600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424847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Buying {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나의 잔액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사과의 가격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: 500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pearPrice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배의 가격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사과의 개수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pearNum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6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배의 개수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//1500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bearPrice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bearNum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 1600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altLang="ko-KR" sz="16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ko-KR" altLang="en-US" sz="1600" dirty="0">
                          <a:latin typeface="Consolas" panose="020B0609020204030204" pitchFamily="49" charset="0"/>
                        </a:rPr>
                        <a:t>남은 잔액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: ” + </a:t>
                      </a:r>
                      <a:r>
                        <a:rPr lang="en-US" altLang="ko-KR" sz="16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남은 잔액 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1900</a:t>
                      </a:r>
                      <a:r>
                        <a:rPr lang="ko-KR" altLang="en-US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6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algn="l"/>
                      <a:r>
                        <a:rPr lang="en-US" altLang="ko-KR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9EA3667B-4030-421C-BC40-B5FB0887D7F5}"/>
              </a:ext>
            </a:extLst>
          </p:cNvPr>
          <p:cNvSpPr/>
          <p:nvPr/>
        </p:nvSpPr>
        <p:spPr>
          <a:xfrm>
            <a:off x="3923928" y="3140968"/>
            <a:ext cx="288032" cy="288032"/>
          </a:xfrm>
          <a:prstGeom prst="ellipse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21ACFF-9634-4966-BEC7-0799A4C8A17A}"/>
              </a:ext>
            </a:extLst>
          </p:cNvPr>
          <p:cNvSpPr/>
          <p:nvPr/>
        </p:nvSpPr>
        <p:spPr>
          <a:xfrm>
            <a:off x="3700882" y="2708920"/>
            <a:ext cx="201775" cy="182116"/>
          </a:xfrm>
          <a:prstGeom prst="ellipse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6ADBB-A969-451F-B1C6-9D3E738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주석과 세미콜론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1B581-7690-4ED4-BF84-3C6852B926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주석은 코드에 대한 설명이나 코드를 비활성 할 때 사용</a:t>
            </a:r>
            <a:r>
              <a:rPr lang="en-US" altLang="ko-KR" dirty="0"/>
              <a:t>, </a:t>
            </a:r>
            <a:r>
              <a:rPr lang="ko-KR" altLang="en-US" dirty="0"/>
              <a:t>코드실행에 영향을 전혀 주지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줄 주석</a:t>
            </a:r>
            <a:r>
              <a:rPr lang="en-US" altLang="ko-KR" dirty="0"/>
              <a:t>: //</a:t>
            </a:r>
          </a:p>
          <a:p>
            <a:r>
              <a:rPr lang="ko-KR" altLang="en-US" dirty="0"/>
              <a:t>여러 줄 주석</a:t>
            </a:r>
            <a:r>
              <a:rPr lang="en-US" altLang="ko-KR" dirty="0"/>
              <a:t>: /*(</a:t>
            </a:r>
            <a:r>
              <a:rPr lang="ko-KR" altLang="en-US" dirty="0"/>
              <a:t>시작하고 싶은 곳</a:t>
            </a:r>
            <a:r>
              <a:rPr lang="en-US" altLang="ko-KR" dirty="0"/>
              <a:t>)       </a:t>
            </a:r>
          </a:p>
          <a:p>
            <a:pPr marL="0" indent="0">
              <a:buNone/>
            </a:pPr>
            <a:r>
              <a:rPr lang="en-US" altLang="ko-KR" dirty="0"/>
              <a:t>                     */(</a:t>
            </a:r>
            <a:r>
              <a:rPr lang="ko-KR" altLang="en-US" dirty="0"/>
              <a:t>끝마치는 곳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문장의 끝을 의미 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int a = 100; double b = 10.1; </a:t>
            </a:r>
          </a:p>
          <a:p>
            <a:pPr lvl="2"/>
            <a:r>
              <a:rPr lang="ko-KR" altLang="en-US" dirty="0"/>
              <a:t>문장의 끝을 알려주었기에 한 줄에 작성 가능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3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형 변환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 타입을 변환시켜야 할 때가 아주 많아요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56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60D5-88E6-468B-82B2-12B21741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9AA63-0D49-4400-8754-A4C96E3A37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데이터의 타입을 변경하는 것</a:t>
            </a:r>
            <a:endParaRPr lang="en-US" altLang="ko-KR" dirty="0"/>
          </a:p>
          <a:p>
            <a:pPr lvl="1"/>
            <a:r>
              <a:rPr lang="ko-KR" altLang="en-US" dirty="0"/>
              <a:t>실수와 정수</a:t>
            </a:r>
            <a:r>
              <a:rPr lang="en-US" altLang="ko-KR" dirty="0"/>
              <a:t>, </a:t>
            </a:r>
            <a:r>
              <a:rPr lang="ko-KR" altLang="en-US" dirty="0"/>
              <a:t>실수와 실수</a:t>
            </a:r>
            <a:r>
              <a:rPr lang="en-US" altLang="ko-KR" dirty="0"/>
              <a:t>, </a:t>
            </a:r>
            <a:r>
              <a:rPr lang="ko-KR" altLang="en-US" dirty="0"/>
              <a:t>정수와 정수</a:t>
            </a:r>
            <a:endParaRPr lang="en-US" altLang="ko-KR" dirty="0"/>
          </a:p>
          <a:p>
            <a:pPr lvl="1"/>
            <a:r>
              <a:rPr lang="ko-KR" altLang="en-US" dirty="0"/>
              <a:t>문자와 정수</a:t>
            </a:r>
            <a:endParaRPr lang="en-US" altLang="ko-KR" dirty="0"/>
          </a:p>
          <a:p>
            <a:pPr lvl="1"/>
            <a:r>
              <a:rPr lang="ko-KR" altLang="en-US" dirty="0"/>
              <a:t>객체와 객체 외 등등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정수 </a:t>
            </a:r>
            <a:r>
              <a:rPr lang="en-US" altLang="ko-KR" dirty="0"/>
              <a:t>200</a:t>
            </a:r>
            <a:r>
              <a:rPr lang="ko-KR" altLang="en-US" dirty="0"/>
              <a:t>과 실수 </a:t>
            </a:r>
            <a:r>
              <a:rPr lang="en-US" altLang="ko-KR" dirty="0"/>
              <a:t>200.0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lvl="1"/>
            <a:r>
              <a:rPr lang="en-US" altLang="ko-KR" dirty="0"/>
              <a:t>200 : 00000000 00000000 00000000 11001000</a:t>
            </a:r>
          </a:p>
          <a:p>
            <a:pPr lvl="1"/>
            <a:r>
              <a:rPr lang="en-US" altLang="ko-KR" dirty="0"/>
              <a:t>200.0: 01000011 01001000 00000000 00000000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200</a:t>
            </a:r>
            <a:r>
              <a:rPr lang="ko-KR" altLang="en-US" dirty="0"/>
              <a:t>과 실수 </a:t>
            </a:r>
            <a:r>
              <a:rPr lang="en-US" altLang="ko-KR" dirty="0"/>
              <a:t>200.0</a:t>
            </a:r>
            <a:r>
              <a:rPr lang="ko-KR" altLang="en-US" dirty="0"/>
              <a:t>의 </a:t>
            </a:r>
            <a:r>
              <a:rPr lang="en-US" altLang="ko-KR" dirty="0"/>
              <a:t>bit</a:t>
            </a:r>
            <a:r>
              <a:rPr lang="ko-KR" altLang="en-US" dirty="0"/>
              <a:t>값이 완전히 다른 것을 볼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48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19E0-B6C1-49CD-B40B-EA859BEC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에 값을 대입하는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7E1BE-EAAB-4AD2-B36C-AC879092D1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float num = 3.0 </a:t>
            </a:r>
            <a:r>
              <a:rPr lang="ko-KR" altLang="en-US" dirty="0"/>
              <a:t>은 가능하지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float</a:t>
            </a:r>
            <a:r>
              <a:rPr lang="ko-KR" altLang="en-US" dirty="0"/>
              <a:t>에 넣을 값 뒤에 </a:t>
            </a:r>
            <a:r>
              <a:rPr lang="en-US" altLang="ko-KR" dirty="0"/>
              <a:t>f</a:t>
            </a:r>
            <a:r>
              <a:rPr lang="ko-KR" altLang="en-US" dirty="0"/>
              <a:t>를 붙여야 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float num = 3.0f; (Okay!)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7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2C9CF-9D96-48EB-9CC2-5C4E80FF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형 변환 </a:t>
            </a:r>
            <a:r>
              <a:rPr lang="en-US" altLang="ko-KR" dirty="0"/>
              <a:t>(</a:t>
            </a:r>
            <a:r>
              <a:rPr lang="ko-KR" altLang="en-US" dirty="0"/>
              <a:t>암시적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9E8BB-3F27-4EF3-8D6D-4AADB94AC8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자바에서는 형 변환을 자동으로 처리할 수 있음</a:t>
            </a:r>
            <a:endParaRPr lang="en-US" altLang="ko-KR" dirty="0"/>
          </a:p>
          <a:p>
            <a:pPr lvl="1"/>
            <a:r>
              <a:rPr lang="ko-KR" altLang="en-US" dirty="0"/>
              <a:t>이를 자동</a:t>
            </a:r>
            <a:r>
              <a:rPr lang="en-US" altLang="ko-KR" dirty="0"/>
              <a:t>(</a:t>
            </a:r>
            <a:r>
              <a:rPr lang="ko-KR" altLang="en-US" dirty="0"/>
              <a:t>암시적</a:t>
            </a:r>
            <a:r>
              <a:rPr lang="en-US" altLang="ko-KR" dirty="0"/>
              <a:t>) </a:t>
            </a:r>
            <a:r>
              <a:rPr lang="ko-KR" altLang="en-US" dirty="0"/>
              <a:t>형 변환 이라고 부른다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float a = 3.0;</a:t>
            </a:r>
          </a:p>
          <a:p>
            <a:pPr lvl="1"/>
            <a:r>
              <a:rPr lang="ko-KR" altLang="en-US" dirty="0"/>
              <a:t>가능 할까요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r>
              <a:rPr lang="en-US" altLang="ko-KR" dirty="0"/>
              <a:t>double a = 3.0f;</a:t>
            </a:r>
          </a:p>
          <a:p>
            <a:pPr lvl="1"/>
            <a:r>
              <a:rPr lang="ko-KR" altLang="en-US" dirty="0"/>
              <a:t>가능 할까요</a:t>
            </a:r>
            <a:r>
              <a:rPr lang="en-US" altLang="ko-KR" dirty="0"/>
              <a:t>?</a:t>
            </a:r>
          </a:p>
          <a:p>
            <a:pPr marL="27432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8A03F5-C76D-47E1-B169-62EC8C02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01" y="3009900"/>
            <a:ext cx="2143125" cy="419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18A3F0-A08C-4ABB-B1BE-CF1F2ED6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01" y="4832897"/>
            <a:ext cx="2562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FDED-6934-448E-9A5F-7AACA6B9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코딩이 어려운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51E56-DD0A-4EAC-96CC-E107451DAB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전공자의 </a:t>
            </a:r>
            <a:r>
              <a:rPr lang="en-US" altLang="ko-KR" dirty="0"/>
              <a:t>50%</a:t>
            </a:r>
            <a:r>
              <a:rPr lang="ko-KR" altLang="en-US" dirty="0"/>
              <a:t>이상은 코딩을 어려워함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무에서 유를 창조해내는 그 과정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전체적으로 코딩은 문법이 어려운 것이 아닌 알고리즘을 생각해내는 사고 그 자체가 어려움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★ 코딩은 암기가 아님</a:t>
            </a:r>
            <a:r>
              <a:rPr lang="en-US" altLang="ko-KR" dirty="0"/>
              <a:t>!! (</a:t>
            </a:r>
            <a:r>
              <a:rPr lang="ko-KR" altLang="en-US" dirty="0"/>
              <a:t>수학과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0FD2F-76BC-4CF8-B79F-223F39EC9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0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2C9CF-9D96-48EB-9CC2-5C4E80FF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형 변환 </a:t>
            </a:r>
            <a:r>
              <a:rPr lang="en-US" altLang="ko-KR" dirty="0"/>
              <a:t>(</a:t>
            </a:r>
            <a:r>
              <a:rPr lang="ko-KR" altLang="en-US" dirty="0"/>
              <a:t>암시적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9E8BB-3F27-4EF3-8D6D-4AADB94AC8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int num = 3.141592;</a:t>
            </a:r>
          </a:p>
          <a:p>
            <a:pPr lvl="1"/>
            <a:r>
              <a:rPr lang="en-US" altLang="ko-KR" dirty="0"/>
              <a:t>num == 3</a:t>
            </a:r>
          </a:p>
          <a:p>
            <a:endParaRPr lang="en-US" altLang="ko-KR" dirty="0"/>
          </a:p>
          <a:p>
            <a:r>
              <a:rPr lang="ko-KR" altLang="en-US" dirty="0"/>
              <a:t>실수에서 정수로 형변환을 하면 소수부분을 모두   버린다</a:t>
            </a:r>
            <a:r>
              <a:rPr lang="en-US" altLang="ko-KR" dirty="0"/>
              <a:t>. (</a:t>
            </a:r>
            <a:r>
              <a:rPr lang="ko-KR" altLang="en-US" dirty="0"/>
              <a:t>반올림이 아니다</a:t>
            </a:r>
            <a:r>
              <a:rPr lang="en-US" altLang="ko-KR" dirty="0"/>
              <a:t>! </a:t>
            </a:r>
            <a:r>
              <a:rPr lang="ko-KR" altLang="en-US" dirty="0"/>
              <a:t>버린다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int num = 3.99; // num == 3</a:t>
            </a:r>
          </a:p>
        </p:txBody>
      </p:sp>
    </p:spTree>
    <p:extLst>
      <p:ext uri="{BB962C8B-B14F-4D97-AF65-F5344CB8AC3E}">
        <p14:creationId xmlns:p14="http://schemas.microsoft.com/office/powerpoint/2010/main" val="3037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D454D-06F1-47C2-8444-ADB175C5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형 변환 </a:t>
            </a:r>
            <a:r>
              <a:rPr lang="en-US" altLang="ko-KR" dirty="0"/>
              <a:t>(</a:t>
            </a:r>
            <a:r>
              <a:rPr lang="ko-KR" altLang="en-US" dirty="0"/>
              <a:t>암시적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F27B1-F202-4A60-8C19-5D9DDF667B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자동 형 변환의 원칙</a:t>
            </a:r>
            <a:endParaRPr lang="en-US" altLang="ko-KR" dirty="0"/>
          </a:p>
          <a:p>
            <a:pPr lvl="1"/>
            <a:r>
              <a:rPr lang="ko-KR" altLang="en-US" dirty="0"/>
              <a:t>표현범위가 좁은 타입 </a:t>
            </a:r>
            <a:r>
              <a:rPr lang="en-US" altLang="ko-KR" dirty="0"/>
              <a:t>-&gt; </a:t>
            </a:r>
            <a:r>
              <a:rPr lang="ko-KR" altLang="en-US" dirty="0"/>
              <a:t>넓은 데이터 타입만 허용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672EBB-8006-4D31-8711-58F4556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04864"/>
            <a:ext cx="63055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61B9C-ED79-41CB-B820-C476D3F2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형 변환 </a:t>
            </a:r>
            <a:r>
              <a:rPr lang="en-US" altLang="ko-KR" dirty="0"/>
              <a:t>(</a:t>
            </a:r>
            <a:r>
              <a:rPr lang="ko-KR" altLang="en-US" dirty="0"/>
              <a:t>캐스팅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6087A-F1D7-4D39-B087-DF91FE3104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수동</a:t>
            </a:r>
            <a:r>
              <a:rPr lang="en-US" altLang="ko-KR" dirty="0"/>
              <a:t>(</a:t>
            </a:r>
            <a:r>
              <a:rPr lang="ko-KR" altLang="en-US" dirty="0"/>
              <a:t>직접</a:t>
            </a:r>
            <a:r>
              <a:rPr lang="en-US" altLang="ko-KR" dirty="0"/>
              <a:t>)</a:t>
            </a:r>
            <a:r>
              <a:rPr lang="ko-KR" altLang="en-US" dirty="0"/>
              <a:t>으로 형 변환을 하는 행위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float a = 100.0;</a:t>
            </a:r>
          </a:p>
          <a:p>
            <a:r>
              <a:rPr lang="en-US" altLang="ko-KR" dirty="0"/>
              <a:t>int b = 100.0f;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데이터 타입</a:t>
            </a:r>
            <a:r>
              <a:rPr lang="en-US" altLang="ko-KR" dirty="0"/>
              <a:t>)</a:t>
            </a:r>
            <a:r>
              <a:rPr lang="ko-KR" altLang="en-US" dirty="0"/>
              <a:t>데이터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A345D-9F9A-474E-B807-99F4D8AD4860}"/>
              </a:ext>
            </a:extLst>
          </p:cNvPr>
          <p:cNvSpPr txBox="1"/>
          <p:nvPr/>
        </p:nvSpPr>
        <p:spPr>
          <a:xfrm>
            <a:off x="4139952" y="2204864"/>
            <a:ext cx="4392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float a = (float)100.0;</a:t>
            </a:r>
          </a:p>
          <a:p>
            <a:r>
              <a:rPr lang="en-US" altLang="ko-KR" sz="2600" dirty="0"/>
              <a:t>int b = (int)100.0f;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2715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B3F4-58C3-4DEC-930C-73627273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 형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9CBAD-1EFC-4D5F-A509-63D39A83C6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600" dirty="0"/>
              <a:t>double a = (int)3.141592;</a:t>
            </a:r>
          </a:p>
          <a:p>
            <a:pPr lvl="1"/>
            <a:r>
              <a:rPr lang="ko-KR" altLang="en-US" sz="3200" dirty="0"/>
              <a:t>가능 할까요</a:t>
            </a:r>
            <a:r>
              <a:rPr lang="en-US" altLang="ko-KR" sz="3200" dirty="0"/>
              <a:t>??</a:t>
            </a:r>
          </a:p>
          <a:p>
            <a:pPr lvl="1"/>
            <a:endParaRPr lang="en-US" altLang="ko-KR" sz="3200" dirty="0"/>
          </a:p>
          <a:p>
            <a:r>
              <a:rPr lang="en-US" altLang="ko-KR" sz="3600" dirty="0" err="1"/>
              <a:t>System.out.println</a:t>
            </a:r>
            <a:r>
              <a:rPr lang="en-US" altLang="ko-KR" sz="3600" dirty="0"/>
              <a:t>(a);</a:t>
            </a:r>
          </a:p>
          <a:p>
            <a:pPr lvl="1"/>
            <a:r>
              <a:rPr lang="ko-KR" altLang="en-US" sz="3200" dirty="0"/>
              <a:t>출력 결과는</a:t>
            </a:r>
            <a:r>
              <a:rPr lang="en-US" altLang="ko-KR" sz="3200" dirty="0"/>
              <a:t>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91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4C93A-3A2C-4F1D-8D5E-EF0A977B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고생 많았어요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EC44A-5784-48DA-A3D7-AE5226CF2E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 시간에는 연산자부터 시작합니다</a:t>
            </a:r>
            <a:r>
              <a:rPr lang="en-US" altLang="ko-KR" dirty="0"/>
              <a:t>. </a:t>
            </a:r>
            <a:r>
              <a:rPr lang="ko-KR" altLang="en-US" dirty="0"/>
              <a:t>이번에는 수</a:t>
            </a:r>
            <a:r>
              <a:rPr lang="en-US" altLang="ko-KR" dirty="0"/>
              <a:t>, </a:t>
            </a:r>
            <a:r>
              <a:rPr lang="ko-KR" altLang="en-US" dirty="0"/>
              <a:t>목 바로 이어서 수업하기 때문에 과제를 적게 내드립니다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978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2626C-ADBD-4F84-BFA3-AD843FE4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ko-KR" dirty="0"/>
              <a:t>TASK_1 : </a:t>
            </a:r>
            <a:r>
              <a:rPr lang="ko-KR" altLang="en-US" dirty="0"/>
              <a:t>고양이 출력하기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743E1FA-982E-4603-9F85-BB52E79E8A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0045" y="1700808"/>
            <a:ext cx="4423910" cy="446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04BC68-AFC3-4CAD-91BE-F5746350407F}"/>
              </a:ext>
            </a:extLst>
          </p:cNvPr>
          <p:cNvSpPr txBox="1"/>
          <p:nvPr/>
        </p:nvSpPr>
        <p:spPr>
          <a:xfrm>
            <a:off x="683568" y="1164033"/>
            <a:ext cx="6917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아래 고양이 그림과 같이 </a:t>
            </a:r>
            <a:r>
              <a:rPr lang="ko-KR" altLang="en-US" sz="3200" dirty="0" err="1"/>
              <a:t>출력하시오</a:t>
            </a:r>
            <a:endParaRPr lang="en-US" altLang="ko-KR" sz="3200" dirty="0"/>
          </a:p>
          <a:p>
            <a:r>
              <a:rPr lang="en-US" altLang="ko-KR" sz="3200" dirty="0"/>
              <a:t>Hint: </a:t>
            </a:r>
            <a:r>
              <a:rPr lang="ko-KR" altLang="en-US" sz="3200" dirty="0"/>
              <a:t>이스케이프</a:t>
            </a:r>
          </a:p>
        </p:txBody>
      </p:sp>
    </p:spTree>
    <p:extLst>
      <p:ext uri="{BB962C8B-B14F-4D97-AF65-F5344CB8AC3E}">
        <p14:creationId xmlns:p14="http://schemas.microsoft.com/office/powerpoint/2010/main" val="11665276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CC8BB-DB19-4A38-A6AA-744AE8B5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TASK_2 : </a:t>
            </a:r>
            <a:r>
              <a:rPr lang="ko-KR" altLang="en-US" dirty="0"/>
              <a:t>강아지 출력하기 </a:t>
            </a:r>
            <a:r>
              <a:rPr lang="en-US" altLang="ko-KR" dirty="0"/>
              <a:t>(1</a:t>
            </a:r>
            <a:r>
              <a:rPr lang="ko-KR" altLang="en-US" dirty="0"/>
              <a:t>번과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B05BC28-03BA-417F-BBCB-BC92EA9019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1412776"/>
            <a:ext cx="4680520" cy="5108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0873-2FC8-4E47-998B-02667C5D76F0}"/>
              </a:ext>
            </a:extLst>
          </p:cNvPr>
          <p:cNvSpPr txBox="1"/>
          <p:nvPr/>
        </p:nvSpPr>
        <p:spPr>
          <a:xfrm>
            <a:off x="5580112" y="155679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역슬래쉬가</a:t>
            </a:r>
            <a:r>
              <a:rPr lang="ko-KR" altLang="en-US" dirty="0"/>
              <a:t> 대신</a:t>
            </a:r>
            <a:endParaRPr lang="en-US" altLang="ko-KR" dirty="0"/>
          </a:p>
          <a:p>
            <a:r>
              <a:rPr lang="en-US" altLang="ko-KR" dirty="0"/>
              <a:t>\</a:t>
            </a:r>
            <a:r>
              <a:rPr lang="ko-KR" altLang="en-US" dirty="0"/>
              <a:t>표시가 나와도 무방합니다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폰트차이기 때문에 괜찮습니다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231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0CD1-6677-41E4-8B8F-67830386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TASK_3 </a:t>
            </a:r>
            <a:r>
              <a:rPr lang="en-US" altLang="ko-KR" dirty="0"/>
              <a:t>: </a:t>
            </a:r>
            <a:r>
              <a:rPr lang="ko-KR" altLang="en-US" dirty="0"/>
              <a:t>코드화 </a:t>
            </a:r>
            <a:r>
              <a:rPr lang="ko-KR" altLang="en-US" dirty="0" err="1"/>
              <a:t>시켜보기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D64E7-9392-40D7-8EA5-71888D6B2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FBA4704-20FA-4FC2-B258-DDF68A18EA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560" y="1515576"/>
            <a:ext cx="8229600" cy="4937760"/>
          </a:xfrm>
        </p:spPr>
        <p:txBody>
          <a:bodyPr/>
          <a:lstStyle/>
          <a:p>
            <a:r>
              <a:rPr lang="en-US" altLang="ko-KR" dirty="0"/>
              <a:t>“30000</a:t>
            </a:r>
            <a:r>
              <a:rPr lang="ko-KR" altLang="en-US" dirty="0"/>
              <a:t>원을 가지고 있는 사람이 </a:t>
            </a:r>
            <a:r>
              <a:rPr lang="en-US" altLang="ko-KR" dirty="0"/>
              <a:t>600</a:t>
            </a:r>
            <a:r>
              <a:rPr lang="ko-KR" altLang="en-US" dirty="0" err="1"/>
              <a:t>원짜리</a:t>
            </a:r>
            <a:r>
              <a:rPr lang="ko-KR" altLang="en-US" dirty="0"/>
              <a:t> 사과 </a:t>
            </a:r>
            <a:r>
              <a:rPr lang="en-US" altLang="ko-KR" dirty="0"/>
              <a:t>4</a:t>
            </a:r>
            <a:r>
              <a:rPr lang="ko-KR" altLang="en-US" dirty="0"/>
              <a:t>개와 </a:t>
            </a:r>
            <a:r>
              <a:rPr lang="en-US" altLang="ko-KR" dirty="0"/>
              <a:t>760</a:t>
            </a:r>
            <a:r>
              <a:rPr lang="ko-KR" altLang="en-US" dirty="0" err="1"/>
              <a:t>원짜리</a:t>
            </a:r>
            <a:r>
              <a:rPr lang="ko-KR" altLang="en-US" dirty="0"/>
              <a:t> 배 </a:t>
            </a:r>
            <a:r>
              <a:rPr lang="en-US" altLang="ko-KR" dirty="0"/>
              <a:t>5</a:t>
            </a:r>
            <a:r>
              <a:rPr lang="ko-KR" altLang="en-US" dirty="0"/>
              <a:t>개를 구입하여 얼마를 지출하였고 남은 잔액은 얼마이다</a:t>
            </a:r>
            <a:r>
              <a:rPr lang="en-US" altLang="ko-KR" dirty="0"/>
              <a:t>.” </a:t>
            </a:r>
          </a:p>
          <a:p>
            <a:endParaRPr lang="en-US" altLang="ko-KR" dirty="0"/>
          </a:p>
          <a:p>
            <a:r>
              <a:rPr lang="ko-KR" altLang="en-US" dirty="0"/>
              <a:t>이 의사코드를 자유롭게 코드로 </a:t>
            </a:r>
            <a:r>
              <a:rPr lang="ko-KR" altLang="en-US" dirty="0" err="1"/>
              <a:t>나타내시오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Hint: “</a:t>
            </a:r>
            <a:r>
              <a:rPr lang="ko-KR" altLang="en-US" dirty="0"/>
              <a:t>코딩의 예</a:t>
            </a:r>
            <a:r>
              <a:rPr lang="en-US" altLang="ko-KR" dirty="0"/>
              <a:t>” </a:t>
            </a:r>
            <a:r>
              <a:rPr lang="ko-KR" altLang="en-US" dirty="0"/>
              <a:t>파트를 참고하세요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087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2045-4E71-413D-9058-98C71798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제출은 이곳에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9930D-EB36-4A02-A216-C60BA9C569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soc06202@gmail.com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txt</a:t>
            </a:r>
            <a:r>
              <a:rPr lang="ko-KR" altLang="en-US" dirty="0"/>
              <a:t>파일로 보내주세요</a:t>
            </a:r>
            <a:r>
              <a:rPr lang="en-US" altLang="ko-KR" dirty="0"/>
              <a:t>! </a:t>
            </a:r>
          </a:p>
          <a:p>
            <a:pPr lvl="1"/>
            <a:r>
              <a:rPr lang="en-US" altLang="ko-KR" dirty="0"/>
              <a:t>Caerang1</a:t>
            </a:r>
            <a:r>
              <a:rPr lang="ko-KR" altLang="en-US" dirty="0"/>
              <a:t>주차</a:t>
            </a:r>
            <a:r>
              <a:rPr lang="en-US" altLang="ko-KR" dirty="0"/>
              <a:t>_1_(</a:t>
            </a:r>
            <a:r>
              <a:rPr lang="ko-KR" altLang="en-US" dirty="0"/>
              <a:t>이름</a:t>
            </a:r>
            <a:r>
              <a:rPr lang="en-US" altLang="ko-KR" dirty="0"/>
              <a:t>).txt (</a:t>
            </a:r>
            <a:r>
              <a:rPr lang="ko-KR" altLang="en-US" dirty="0"/>
              <a:t>파일명 지켜주세요</a:t>
            </a:r>
            <a:r>
              <a:rPr lang="en-US" altLang="ko-KR" dirty="0"/>
              <a:t>!)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그리고 반드시 같이 의논은 가능 하나 </a:t>
            </a:r>
            <a:r>
              <a:rPr lang="ko-KR" altLang="en-US" dirty="0">
                <a:solidFill>
                  <a:srgbClr val="FF0000"/>
                </a:solidFill>
              </a:rPr>
              <a:t>절대 베끼지는 마십시오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5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0CD1-6677-41E4-8B8F-67830386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코딩의 예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0A9D5FF-2F6E-4511-ADAB-5F2B67D87F1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2904418"/>
              </p:ext>
            </p:extLst>
          </p:nvPr>
        </p:nvGraphicFramePr>
        <p:xfrm>
          <a:off x="457200" y="2040850"/>
          <a:ext cx="8229600" cy="412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41244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나의 잔액</a:t>
                      </a:r>
                      <a:r>
                        <a:rPr lang="en-US" altLang="ko-KR" dirty="0"/>
                        <a:t>: 5000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사과의 가격 </a:t>
                      </a:r>
                      <a:r>
                        <a:rPr lang="en-US" altLang="ko-KR" dirty="0"/>
                        <a:t>: 500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배의 가격</a:t>
                      </a:r>
                      <a:r>
                        <a:rPr lang="en-US" altLang="ko-KR" dirty="0"/>
                        <a:t>: 800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사과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구입</a:t>
                      </a:r>
                      <a:r>
                        <a:rPr lang="en-US" altLang="ko-KR" dirty="0"/>
                        <a:t>: 1500</a:t>
                      </a:r>
                      <a:r>
                        <a:rPr lang="ko-KR" altLang="en-US" dirty="0"/>
                        <a:t>원 지출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 구입</a:t>
                      </a:r>
                      <a:r>
                        <a:rPr lang="en-US" altLang="ko-KR" dirty="0"/>
                        <a:t>: 1600</a:t>
                      </a:r>
                      <a:r>
                        <a:rPr lang="ko-KR" altLang="en-US" dirty="0"/>
                        <a:t>원 지출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남은 잔액</a:t>
                      </a:r>
                      <a:r>
                        <a:rPr lang="en-US" altLang="ko-KR" dirty="0"/>
                        <a:t>: 1900</a:t>
                      </a:r>
                      <a:r>
                        <a:rPr lang="ko-KR" altLang="en-US" dirty="0"/>
                        <a:t>원</a:t>
                      </a:r>
                      <a:endParaRPr lang="en-US" altLang="ko-K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E49973-A338-425A-AEBD-84453C76E238}"/>
              </a:ext>
            </a:extLst>
          </p:cNvPr>
          <p:cNvSpPr txBox="1"/>
          <p:nvPr/>
        </p:nvSpPr>
        <p:spPr>
          <a:xfrm>
            <a:off x="539552" y="126876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5000</a:t>
            </a:r>
            <a:r>
              <a:rPr lang="ko-KR" altLang="en-US" dirty="0"/>
              <a:t>원을 가지고 있는 사람이 </a:t>
            </a:r>
            <a:r>
              <a:rPr lang="en-US" altLang="ko-KR" dirty="0"/>
              <a:t>500</a:t>
            </a:r>
            <a:r>
              <a:rPr lang="ko-KR" altLang="en-US" dirty="0" err="1"/>
              <a:t>원짜리</a:t>
            </a:r>
            <a:r>
              <a:rPr lang="ko-KR" altLang="en-US" dirty="0"/>
              <a:t> 사과 </a:t>
            </a:r>
            <a:r>
              <a:rPr lang="en-US" altLang="ko-KR" dirty="0"/>
              <a:t>3</a:t>
            </a:r>
            <a:r>
              <a:rPr lang="ko-KR" altLang="en-US" dirty="0"/>
              <a:t>개와 </a:t>
            </a:r>
            <a:r>
              <a:rPr lang="en-US" altLang="ko-KR" dirty="0"/>
              <a:t>800</a:t>
            </a:r>
            <a:r>
              <a:rPr lang="ko-KR" altLang="en-US" dirty="0" err="1"/>
              <a:t>원짜리</a:t>
            </a:r>
            <a:r>
              <a:rPr lang="ko-KR" altLang="en-US" dirty="0"/>
              <a:t> 배 </a:t>
            </a:r>
            <a:r>
              <a:rPr lang="en-US" altLang="ko-KR" dirty="0"/>
              <a:t>2</a:t>
            </a:r>
            <a:r>
              <a:rPr lang="ko-KR" altLang="en-US" dirty="0"/>
              <a:t>개를 구입한다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D64E7-9392-40D7-8EA5-71888D6B2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7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0CD1-6677-41E4-8B8F-67830386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코딩의 예 </a:t>
            </a:r>
            <a:r>
              <a:rPr lang="en-US" altLang="ko-KR" dirty="0"/>
              <a:t>(</a:t>
            </a:r>
            <a:r>
              <a:rPr lang="ko-KR" altLang="en-US" dirty="0"/>
              <a:t>보기만하자 </a:t>
            </a:r>
            <a:r>
              <a:rPr lang="en-US" altLang="ko-KR" dirty="0"/>
              <a:t>/ java)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0A9D5FF-2F6E-4511-ADAB-5F2B67D87F1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6841843"/>
              </p:ext>
            </p:extLst>
          </p:nvPr>
        </p:nvGraphicFramePr>
        <p:xfrm>
          <a:off x="457200" y="126876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426847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Buying {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5000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나의 잔액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사과의 가격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: 500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pearPrice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배의 가격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사과의 개수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pearNum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배의 개수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//1500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bearPrice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bearNum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 1600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“</a:t>
                      </a:r>
                      <a:r>
                        <a:rPr lang="ko-KR" altLang="en-US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남은 잔액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: ”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남은 잔액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1900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E704F48-E541-4E0B-B471-A2D3398A3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324CF-B7A5-4DF3-9CCB-EFA20D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배울 내용들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3B22A-7B96-41C6-9EB0-D4C5E2AA49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9E5F405-775A-4ABE-A715-DF598EEB6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943802"/>
              </p:ext>
            </p:extLst>
          </p:nvPr>
        </p:nvGraphicFramePr>
        <p:xfrm>
          <a:off x="457200" y="126876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3515045228"/>
                    </a:ext>
                  </a:extLst>
                </a:gridCol>
              </a:tblGrid>
              <a:tr h="426847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</a:rPr>
                        <a:t>public class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Buying {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main(String </a:t>
                      </a:r>
                      <a:r>
                        <a:rPr lang="en-US" altLang="ko-KR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[]) {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5000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나의 잔액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사과의 가격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: 500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pearPrice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배의 가격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800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사과의 개수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pearNum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ko-KR" sz="18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구입할 배의 개수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appleNum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//1500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-=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bearPrice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bearNum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 1600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 지출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altLang="ko-KR" sz="1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“</a:t>
                      </a:r>
                      <a:r>
                        <a:rPr lang="ko-KR" altLang="en-US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남은 잔액</a:t>
                      </a:r>
                      <a:r>
                        <a:rPr lang="en-US" altLang="ko-KR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: ” 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en-US" altLang="ko-KR" sz="1800" dirty="0" err="1">
                          <a:latin typeface="Consolas" panose="020B0609020204030204" pitchFamily="49" charset="0"/>
                        </a:rPr>
                        <a:t>myBalance</a:t>
                      </a:r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남은 잔액 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1900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원</a:t>
                      </a:r>
                      <a:endParaRPr lang="en-US" altLang="ko-KR" sz="1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altLang="ko-KR" sz="18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8287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CF36FF5F-B815-4EBA-8678-21F1D54C1CFF}"/>
              </a:ext>
            </a:extLst>
          </p:cNvPr>
          <p:cNvSpPr/>
          <p:nvPr/>
        </p:nvSpPr>
        <p:spPr>
          <a:xfrm>
            <a:off x="1475656" y="1829494"/>
            <a:ext cx="504056" cy="36004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BAD022-6EF2-47C0-AD5C-9A188C6A3047}"/>
              </a:ext>
            </a:extLst>
          </p:cNvPr>
          <p:cNvSpPr/>
          <p:nvPr/>
        </p:nvSpPr>
        <p:spPr>
          <a:xfrm>
            <a:off x="1475656" y="3194751"/>
            <a:ext cx="1665369" cy="36004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46954E-1CC7-48AE-BD19-BAFC8557EE41}"/>
              </a:ext>
            </a:extLst>
          </p:cNvPr>
          <p:cNvSpPr/>
          <p:nvPr/>
        </p:nvSpPr>
        <p:spPr>
          <a:xfrm>
            <a:off x="3041830" y="3572189"/>
            <a:ext cx="180020" cy="193805"/>
          </a:xfrm>
          <a:prstGeom prst="ellipse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DCBC32-7B30-43E0-BC3B-203BF301ADF6}"/>
              </a:ext>
            </a:extLst>
          </p:cNvPr>
          <p:cNvSpPr/>
          <p:nvPr/>
        </p:nvSpPr>
        <p:spPr>
          <a:xfrm>
            <a:off x="1234519" y="4797152"/>
            <a:ext cx="6308434" cy="42399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07CC02-19B9-4292-9FB3-477867E09383}"/>
              </a:ext>
            </a:extLst>
          </p:cNvPr>
          <p:cNvSpPr/>
          <p:nvPr/>
        </p:nvSpPr>
        <p:spPr>
          <a:xfrm>
            <a:off x="3707903" y="3134329"/>
            <a:ext cx="433207" cy="43786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C23EE-B396-4CCE-9FF6-9FF10187D775}"/>
              </a:ext>
            </a:extLst>
          </p:cNvPr>
          <p:cNvSpPr txBox="1"/>
          <p:nvPr/>
        </p:nvSpPr>
        <p:spPr>
          <a:xfrm>
            <a:off x="7380312" y="52694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+</a:t>
            </a:r>
            <a:r>
              <a:rPr lang="ko-KR" altLang="en-US" b="1" dirty="0">
                <a:solidFill>
                  <a:srgbClr val="92D050"/>
                </a:solidFill>
              </a:rPr>
              <a:t>입력문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A9552-85FA-4ACC-8BB7-2FB8CAD9B547}"/>
              </a:ext>
            </a:extLst>
          </p:cNvPr>
          <p:cNvSpPr txBox="1"/>
          <p:nvPr/>
        </p:nvSpPr>
        <p:spPr>
          <a:xfrm>
            <a:off x="1835696" y="21083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92D050"/>
                </a:solidFill>
              </a:rPr>
              <a:t>자료형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61196-10EB-405D-A598-B9415719D034}"/>
              </a:ext>
            </a:extLst>
          </p:cNvPr>
          <p:cNvSpPr txBox="1"/>
          <p:nvPr/>
        </p:nvSpPr>
        <p:spPr>
          <a:xfrm>
            <a:off x="2717794" y="301815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92D050"/>
                </a:solidFill>
              </a:rPr>
              <a:t>변수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3FB7C-3AA4-41F7-8598-20A5337CB255}"/>
              </a:ext>
            </a:extLst>
          </p:cNvPr>
          <p:cNvSpPr txBox="1"/>
          <p:nvPr/>
        </p:nvSpPr>
        <p:spPr>
          <a:xfrm>
            <a:off x="4004752" y="297105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92D050"/>
                </a:solidFill>
              </a:rPr>
              <a:t>주석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7D65A-737B-4DC9-962D-5518FC172C4D}"/>
              </a:ext>
            </a:extLst>
          </p:cNvPr>
          <p:cNvSpPr txBox="1"/>
          <p:nvPr/>
        </p:nvSpPr>
        <p:spPr>
          <a:xfrm>
            <a:off x="3041830" y="377351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92D050"/>
                </a:solidFill>
              </a:rPr>
              <a:t>연산자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49F26-17C2-457B-A31C-1123F7FDAC7D}"/>
              </a:ext>
            </a:extLst>
          </p:cNvPr>
          <p:cNvSpPr txBox="1"/>
          <p:nvPr/>
        </p:nvSpPr>
        <p:spPr>
          <a:xfrm>
            <a:off x="4064700" y="526946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92D050"/>
                </a:solidFill>
              </a:rPr>
              <a:t>출력문</a:t>
            </a:r>
            <a:endParaRPr lang="ko-KR" altLang="en-US" sz="1200" b="1" dirty="0">
              <a:solidFill>
                <a:srgbClr val="92D05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ACC42B-A3F1-47B6-9A2A-CDF1393CD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만드는 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메인문</a:t>
            </a:r>
            <a:r>
              <a:rPr lang="ko-KR" altLang="en-US" dirty="0"/>
              <a:t> 쓰는 법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기본틀을</a:t>
            </a:r>
            <a:r>
              <a:rPr lang="ko-KR" altLang="en-US" dirty="0"/>
              <a:t> 만들어 보자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6BA82-F8E2-4491-BE11-27FDC80FD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6453336"/>
            <a:ext cx="792088" cy="2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7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17440</TotalTime>
  <Words>2673</Words>
  <Application>Microsoft Office PowerPoint</Application>
  <PresentationFormat>화면 슬라이드 쇼(4:3)</PresentationFormat>
  <Paragraphs>482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Adobe 고딕 Std B</vt:lpstr>
      <vt:lpstr>맑은 고딕</vt:lpstr>
      <vt:lpstr>Consolas</vt:lpstr>
      <vt:lpstr>Wingdings</vt:lpstr>
      <vt:lpstr>Wingdings 3</vt:lpstr>
      <vt:lpstr>원본</vt:lpstr>
      <vt:lpstr>신입생 교육_1주차_파트1</vt:lpstr>
      <vt:lpstr>오늘 배울 내용들</vt:lpstr>
      <vt:lpstr>코딩이란?</vt:lpstr>
      <vt:lpstr>코딩이 뭔가요?</vt:lpstr>
      <vt:lpstr>코딩이 어려운 이유</vt:lpstr>
      <vt:lpstr>코딩의 예</vt:lpstr>
      <vt:lpstr>코딩의 예 (보기만하자 / java)</vt:lpstr>
      <vt:lpstr>이번 주 배울 내용들</vt:lpstr>
      <vt:lpstr>클래스 만드는 법, 메인문 쓰는 법</vt:lpstr>
      <vt:lpstr>클래스 생성</vt:lpstr>
      <vt:lpstr>메인문 쓰는법</vt:lpstr>
      <vt:lpstr>출력문</vt:lpstr>
      <vt:lpstr>Hello World!!</vt:lpstr>
      <vt:lpstr>Hello World!!</vt:lpstr>
      <vt:lpstr>println과 print의 차이</vt:lpstr>
      <vt:lpstr> 출력문 에서의 숫자와 문자</vt:lpstr>
      <vt:lpstr>숫자와 문자</vt:lpstr>
      <vt:lpstr>문자와 문자열</vt:lpstr>
      <vt:lpstr>문자와 문자열</vt:lpstr>
      <vt:lpstr>이스케이프</vt:lpstr>
      <vt:lpstr>이스케이프</vt:lpstr>
      <vt:lpstr>이스케이프</vt:lpstr>
      <vt:lpstr>줄을 바꾸자 ‘\n’</vt:lpstr>
      <vt:lpstr>실습 1. 출력하기</vt:lpstr>
      <vt:lpstr>실습 1. 출력하기 해답</vt:lpstr>
      <vt:lpstr>변수</vt:lpstr>
      <vt:lpstr>변수</vt:lpstr>
      <vt:lpstr>변수</vt:lpstr>
      <vt:lpstr>정수형 변수</vt:lpstr>
      <vt:lpstr>정수형 변수</vt:lpstr>
      <vt:lpstr>실습 2. 연산하기 </vt:lpstr>
      <vt:lpstr>실습 2. 연산하기 정답</vt:lpstr>
      <vt:lpstr>실수형 변수</vt:lpstr>
      <vt:lpstr>실수형 변수</vt:lpstr>
      <vt:lpstr>정수와 실수</vt:lpstr>
      <vt:lpstr>문자열, 문자 변수</vt:lpstr>
      <vt:lpstr>문자열을 이어 붙이자</vt:lpstr>
      <vt:lpstr>문자열, 문자 변수</vt:lpstr>
      <vt:lpstr>변수가 없다면… (간단하게)</vt:lpstr>
      <vt:lpstr>변수 선언의 규칙</vt:lpstr>
      <vt:lpstr>변수 선언의 규칙</vt:lpstr>
      <vt:lpstr>실습 3. 프로그램 구현</vt:lpstr>
      <vt:lpstr>주석문과 세미콜론</vt:lpstr>
      <vt:lpstr>주석과 세미콜론</vt:lpstr>
      <vt:lpstr>주석과 세미콜론</vt:lpstr>
      <vt:lpstr>형 변환</vt:lpstr>
      <vt:lpstr>형 변환</vt:lpstr>
      <vt:lpstr>float에 값을 대입하는 법</vt:lpstr>
      <vt:lpstr>자동 형 변환 (암시적)</vt:lpstr>
      <vt:lpstr>자동 형 변환 (암시적)</vt:lpstr>
      <vt:lpstr>자동 형 변환 (암시적)</vt:lpstr>
      <vt:lpstr>명시적 형 변환 (캐스팅 연산)</vt:lpstr>
      <vt:lpstr>명시적 형 변환</vt:lpstr>
      <vt:lpstr>고생 많았어요!</vt:lpstr>
      <vt:lpstr>TASK_1 : 고양이 출력하기</vt:lpstr>
      <vt:lpstr>TASK_2 : 강아지 출력하기 (1번과 동일)</vt:lpstr>
      <vt:lpstr>TASK_3 : 코드화 시켜보기</vt:lpstr>
      <vt:lpstr>제출은 이곳에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mysaver</dc:creator>
  <cp:lastModifiedBy>user</cp:lastModifiedBy>
  <cp:revision>177</cp:revision>
  <dcterms:created xsi:type="dcterms:W3CDTF">2016-03-11T12:24:59Z</dcterms:created>
  <dcterms:modified xsi:type="dcterms:W3CDTF">2019-03-20T12:42:14Z</dcterms:modified>
</cp:coreProperties>
</file>