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73" r:id="rId4"/>
    <p:sldId id="258" r:id="rId5"/>
    <p:sldId id="282" r:id="rId6"/>
    <p:sldId id="284" r:id="rId7"/>
    <p:sldId id="279" r:id="rId8"/>
    <p:sldId id="267" r:id="rId9"/>
    <p:sldId id="281" r:id="rId10"/>
    <p:sldId id="261" r:id="rId11"/>
    <p:sldId id="280" r:id="rId12"/>
    <p:sldId id="286" r:id="rId13"/>
    <p:sldId id="294" r:id="rId14"/>
    <p:sldId id="287" r:id="rId15"/>
    <p:sldId id="293" r:id="rId16"/>
    <p:sldId id="292" r:id="rId17"/>
    <p:sldId id="290" r:id="rId18"/>
    <p:sldId id="265" r:id="rId19"/>
    <p:sldId id="295" r:id="rId20"/>
    <p:sldId id="296" r:id="rId21"/>
    <p:sldId id="291" r:id="rId22"/>
    <p:sldId id="323" r:id="rId23"/>
    <p:sldId id="26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48"/>
    <a:srgbClr val="F48080"/>
    <a:srgbClr val="FFB3B5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75035" autoAdjust="0"/>
  </p:normalViewPr>
  <p:slideViewPr>
    <p:cSldViewPr>
      <p:cViewPr varScale="1">
        <p:scale>
          <a:sx n="70" d="100"/>
          <a:sy n="70" d="100"/>
        </p:scale>
        <p:origin x="4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38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배열초기화 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217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697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Length </a:t>
            </a:r>
            <a:r>
              <a:rPr lang="ko-KR" altLang="en-US" dirty="0"/>
              <a:t>를 이용한 </a:t>
            </a:r>
            <a:r>
              <a:rPr lang="en-US" altLang="ko-KR" dirty="0"/>
              <a:t>for</a:t>
            </a:r>
            <a:r>
              <a:rPr lang="ko-KR" altLang="en-US" dirty="0"/>
              <a:t>문 반복 과 </a:t>
            </a:r>
            <a:r>
              <a:rPr lang="en-US" altLang="ko-KR" dirty="0"/>
              <a:t>foreach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39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each </a:t>
            </a:r>
            <a:r>
              <a:rPr lang="ko-KR" altLang="en-US" dirty="0"/>
              <a:t>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73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문으로 접근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11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활용하여 사용해보기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10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차원배열 구조 및 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28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64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00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8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배열을 사용하는 이유 </a:t>
            </a:r>
            <a:r>
              <a:rPr lang="en-US" altLang="ko-KR" dirty="0"/>
              <a:t>(</a:t>
            </a:r>
            <a:r>
              <a:rPr lang="ko-KR" altLang="en-US" dirty="0"/>
              <a:t>간략화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74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57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568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1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조금 더 자세히 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로 선언하면 </a:t>
            </a:r>
            <a:r>
              <a:rPr lang="ko-KR" altLang="en-US" dirty="0" err="1"/>
              <a:t>따로따로있지만</a:t>
            </a:r>
            <a:r>
              <a:rPr lang="ko-KR" altLang="en-US" dirty="0"/>
              <a:t> </a:t>
            </a:r>
            <a:r>
              <a:rPr lang="en-US" altLang="ko-KR" dirty="0"/>
              <a:t>int[] </a:t>
            </a:r>
            <a:r>
              <a:rPr lang="ko-KR" altLang="en-US" dirty="0"/>
              <a:t>로 하면 </a:t>
            </a:r>
            <a:r>
              <a:rPr lang="ko-KR" altLang="en-US" dirty="0" err="1"/>
              <a:t>묶여있는</a:t>
            </a:r>
            <a:r>
              <a:rPr lang="ko-KR" altLang="en-US" dirty="0"/>
              <a:t> </a:t>
            </a:r>
            <a:r>
              <a:rPr lang="ko-KR" altLang="en-US" dirty="0" err="1"/>
              <a:t>느낌이라는걸</a:t>
            </a:r>
            <a:r>
              <a:rPr lang="ko-KR" altLang="en-US" dirty="0"/>
              <a:t> 얘기해주기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9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/>
              <a:t>선언법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7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[]</a:t>
            </a:r>
            <a:r>
              <a:rPr lang="ko-KR" altLang="en-US" baseline="0" dirty="0"/>
              <a:t>의 위치 및 변수로도 크기 </a:t>
            </a:r>
            <a:r>
              <a:rPr lang="ko-KR" altLang="en-US" baseline="0" dirty="0" err="1"/>
              <a:t>가능하다는것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32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선언 및 생성 실습 </a:t>
            </a:r>
            <a:r>
              <a:rPr lang="en-US" altLang="ko-KR" baseline="0" dirty="0"/>
              <a:t>5</a:t>
            </a:r>
            <a:r>
              <a:rPr lang="ko-KR" altLang="en-US" baseline="0" dirty="0"/>
              <a:t>를 적으면 </a:t>
            </a:r>
            <a:r>
              <a:rPr lang="en-US" altLang="ko-KR" baseline="0" dirty="0"/>
              <a:t>5</a:t>
            </a:r>
            <a:r>
              <a:rPr lang="ko-KR" altLang="en-US" baseline="0" dirty="0"/>
              <a:t>만큼 생성됐다고 말해주기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8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인덱스로 접근하는 방법 얘기해주기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3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Arrayindexoutofbounce</a:t>
            </a:r>
            <a:r>
              <a:rPr lang="en-US" altLang="ko-KR" dirty="0"/>
              <a:t> </a:t>
            </a:r>
            <a:r>
              <a:rPr lang="ko-KR" altLang="en-US" dirty="0"/>
              <a:t>오류 알려주기 배열은 </a:t>
            </a:r>
            <a:r>
              <a:rPr lang="en-US" altLang="ko-KR" dirty="0"/>
              <a:t>10</a:t>
            </a:r>
            <a:r>
              <a:rPr lang="ko-KR" altLang="en-US" dirty="0"/>
              <a:t>까지 인데 </a:t>
            </a:r>
            <a:r>
              <a:rPr lang="en-US" altLang="ko-KR" dirty="0"/>
              <a:t>20</a:t>
            </a:r>
            <a:r>
              <a:rPr lang="ko-KR" altLang="en-US" dirty="0"/>
              <a:t>에 접근 하니까 오류가 </a:t>
            </a:r>
            <a:r>
              <a:rPr lang="ko-KR" altLang="en-US" dirty="0" err="1"/>
              <a:t>뜬다라고</a:t>
            </a:r>
            <a:r>
              <a:rPr lang="ko-KR" altLang="en-US" dirty="0"/>
              <a:t> 말해주기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01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2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F09-D113-481C-ABB2-744D0E5D3543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115D-BC84-47FC-98CD-B902DF8AFCDB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A265-8430-48A4-8D17-EFACBA04F82B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7A92-6A57-4077-9D12-DF07EEF7AA8D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22A9-062C-4DCA-A37B-B91D0A0CA200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67A-B9A1-4431-9028-4AB8AE27F150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F98-187F-4FBC-A884-4D2BCD60165B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F561-8A8A-4ACA-85B3-FFD5944C4469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679-6D06-4D2A-917E-77CFCB234089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449D-4057-4E3B-87DF-F012513F7538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CFB0-E868-4A6B-8032-A596F0BE0D11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E4365CE-F523-43CC-B81C-FB77800428EF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6216" y="-28997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ilsong963@naver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2034120" y="1071786"/>
            <a:ext cx="5075760" cy="437565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624464" y="3280038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3</a:t>
            </a:r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주차 신입생 교육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5641" y="1963470"/>
            <a:ext cx="14927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Korean Bold" pitchFamily="34" charset="-127"/>
                <a:cs typeface="+mj-cs"/>
              </a:rPr>
              <a:t>배열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7884" y="3087321"/>
            <a:ext cx="2088232" cy="84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38472" y="5688141"/>
            <a:ext cx="1667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</a:rPr>
              <a:t>Date. 2014-09-20</a:t>
            </a:r>
            <a:endParaRPr lang="ko-KR" altLang="en-US" sz="1400" dirty="0">
              <a:solidFill>
                <a:schemeClr val="bg1"/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7" y="132056"/>
            <a:ext cx="1960054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배열 초기화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04864"/>
            <a:ext cx="2542643" cy="36824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336EE7-58AC-4113-9065-5A9D9D31C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765504"/>
            <a:ext cx="7614505" cy="6189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AC46FD-4123-47C9-8325-940F3E3AA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24" y="1797642"/>
            <a:ext cx="4963383" cy="4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3070936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296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배열 초기화 </a:t>
            </a:r>
            <a:r>
              <a:rPr lang="en-US" altLang="ko-KR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| </a:t>
            </a:r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실습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C102BA-A260-48E3-BE8D-D3776BC8D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3" y="584196"/>
            <a:ext cx="9048534" cy="166285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F790C3-5663-464D-B0B4-59A7CD809FA7}"/>
              </a:ext>
            </a:extLst>
          </p:cNvPr>
          <p:cNvGrpSpPr/>
          <p:nvPr/>
        </p:nvGrpSpPr>
        <p:grpSpPr>
          <a:xfrm>
            <a:off x="3698781" y="2714617"/>
            <a:ext cx="4423848" cy="646331"/>
            <a:chOff x="3698781" y="2714617"/>
            <a:chExt cx="4423848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0BA648-85D7-4305-AF59-81409D862B60}"/>
                </a:ext>
              </a:extLst>
            </p:cNvPr>
            <p:cNvSpPr txBox="1"/>
            <p:nvPr/>
          </p:nvSpPr>
          <p:spPr>
            <a:xfrm>
              <a:off x="3698781" y="2714617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/>
                <a:t>결과 </a:t>
              </a:r>
              <a:r>
                <a:rPr lang="en-US" altLang="ko-KR" sz="3600" dirty="0"/>
                <a:t>: </a:t>
              </a:r>
              <a:endParaRPr lang="ko-KR" altLang="en-US" sz="3600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A331493-ED02-4FE2-AB86-CFC594675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2080" y="2795163"/>
              <a:ext cx="2830549" cy="485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905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2298288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배열과 </a:t>
            </a:r>
            <a:r>
              <a:rPr lang="ko-KR" altLang="en-US" b="1" spc="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반복문</a:t>
            </a:r>
            <a:endParaRPr lang="ko-KR" altLang="en-US" b="1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44A835-7042-4673-BBCD-4444926B0402}"/>
              </a:ext>
            </a:extLst>
          </p:cNvPr>
          <p:cNvSpPr/>
          <p:nvPr/>
        </p:nvSpPr>
        <p:spPr>
          <a:xfrm>
            <a:off x="2286000" y="230561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ko-KR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7AAB1-1544-4F2B-A52D-762D516F3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4" y="545216"/>
            <a:ext cx="6254136" cy="48282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643EED3-63C9-4774-9580-E89F18179C86}"/>
              </a:ext>
            </a:extLst>
          </p:cNvPr>
          <p:cNvSpPr/>
          <p:nvPr/>
        </p:nvSpPr>
        <p:spPr>
          <a:xfrm>
            <a:off x="4211960" y="1546021"/>
            <a:ext cx="1224136" cy="422697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162327-390A-403B-B310-D8CFA29C36FF}"/>
              </a:ext>
            </a:extLst>
          </p:cNvPr>
          <p:cNvSpPr/>
          <p:nvPr/>
        </p:nvSpPr>
        <p:spPr>
          <a:xfrm>
            <a:off x="395536" y="3814916"/>
            <a:ext cx="5400600" cy="115212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087D0A-4B3E-4EE9-84CE-B4B99C3E55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258"/>
          <a:stretch/>
        </p:blipFill>
        <p:spPr>
          <a:xfrm>
            <a:off x="4543760" y="184381"/>
            <a:ext cx="4578984" cy="8905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12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1849447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For each</a:t>
            </a:r>
            <a:endParaRPr lang="ko-KR" altLang="en-US" b="1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F671D2-694B-481F-A598-1AACAFBDA8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1" t="70167" r="25330" b="10445"/>
          <a:stretch/>
        </p:blipFill>
        <p:spPr>
          <a:xfrm>
            <a:off x="611560" y="567138"/>
            <a:ext cx="6425329" cy="14401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4EC5FB4-B086-45AB-9E52-DE6BF44C3808}"/>
              </a:ext>
            </a:extLst>
          </p:cNvPr>
          <p:cNvSpPr/>
          <p:nvPr/>
        </p:nvSpPr>
        <p:spPr>
          <a:xfrm>
            <a:off x="4211960" y="620688"/>
            <a:ext cx="136815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배열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14718-8059-4D0F-A553-91A908D7E800}"/>
              </a:ext>
            </a:extLst>
          </p:cNvPr>
          <p:cNvSpPr/>
          <p:nvPr/>
        </p:nvSpPr>
        <p:spPr>
          <a:xfrm>
            <a:off x="1763688" y="620688"/>
            <a:ext cx="216024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760048"/>
                </a:solidFill>
              </a:rPr>
              <a:t>자료형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</a:rPr>
              <a:t>변수명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084D00-EA9C-4136-8223-3D1893AA15C3}"/>
              </a:ext>
            </a:extLst>
          </p:cNvPr>
          <p:cNvSpPr/>
          <p:nvPr/>
        </p:nvSpPr>
        <p:spPr>
          <a:xfrm>
            <a:off x="5508104" y="1052736"/>
            <a:ext cx="115212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변수명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2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3384376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370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배열과 </a:t>
            </a:r>
            <a:r>
              <a:rPr lang="ko-KR" altLang="en-US" b="1" spc="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반복문</a:t>
            </a:r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| </a:t>
            </a:r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464CF8-7F01-47F6-ACB7-D31A784D0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12"/>
          <a:stretch/>
        </p:blipFill>
        <p:spPr>
          <a:xfrm>
            <a:off x="0" y="727008"/>
            <a:ext cx="8828695" cy="1296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E61BFD-1D07-47C1-90D2-E549F08BB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20" y="2780928"/>
            <a:ext cx="7820063" cy="1296143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357B563-F0F6-4A81-BF49-658C8F5D4D0A}"/>
              </a:ext>
            </a:extLst>
          </p:cNvPr>
          <p:cNvSpPr/>
          <p:nvPr/>
        </p:nvSpPr>
        <p:spPr>
          <a:xfrm>
            <a:off x="3959932" y="2216073"/>
            <a:ext cx="1224136" cy="428663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B07A873-BE8F-4280-BD1A-A800B04816CA}"/>
              </a:ext>
            </a:extLst>
          </p:cNvPr>
          <p:cNvGrpSpPr/>
          <p:nvPr/>
        </p:nvGrpSpPr>
        <p:grpSpPr>
          <a:xfrm>
            <a:off x="4404847" y="4511682"/>
            <a:ext cx="4423848" cy="646331"/>
            <a:chOff x="3698781" y="2714617"/>
            <a:chExt cx="4423848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391235-DFEA-4CAE-8EF6-BAA8037E5FD7}"/>
                </a:ext>
              </a:extLst>
            </p:cNvPr>
            <p:cNvSpPr txBox="1"/>
            <p:nvPr/>
          </p:nvSpPr>
          <p:spPr>
            <a:xfrm>
              <a:off x="3698781" y="2714617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/>
                <a:t>결과 </a:t>
              </a:r>
              <a:r>
                <a:rPr lang="en-US" altLang="ko-KR" sz="3600" dirty="0"/>
                <a:t>: </a:t>
              </a:r>
              <a:endParaRPr lang="ko-KR" altLang="en-US" sz="3600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9B6928D-FC25-40DD-9C76-591D2B5D3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2080" y="2795163"/>
              <a:ext cx="2830549" cy="485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67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3384376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370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배열과 </a:t>
            </a:r>
            <a:r>
              <a:rPr lang="ko-KR" altLang="en-US" b="1" spc="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반복문</a:t>
            </a:r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| </a:t>
            </a:r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실습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AEFE03-1519-4695-8BD3-5EC1D38B0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32622"/>
            <a:ext cx="6830156" cy="2500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F6EF13-B62F-4275-AA74-BC079369892E}"/>
              </a:ext>
            </a:extLst>
          </p:cNvPr>
          <p:cNvSpPr txBox="1"/>
          <p:nvPr/>
        </p:nvSpPr>
        <p:spPr>
          <a:xfrm>
            <a:off x="200072" y="3209152"/>
            <a:ext cx="77870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</a:t>
            </a:r>
            <a:r>
              <a:rPr lang="ko-KR" altLang="en-US" sz="2800" dirty="0"/>
              <a:t>번 반복하며</a:t>
            </a:r>
            <a:endParaRPr lang="en-US" altLang="ko-KR" sz="2800" dirty="0"/>
          </a:p>
          <a:p>
            <a:r>
              <a:rPr lang="ko-KR" altLang="en-US" sz="2800" dirty="0"/>
              <a:t>이름과 점수 한번에 입력 받고 출력하기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(Scanner</a:t>
            </a:r>
            <a:r>
              <a:rPr lang="ko-KR" altLang="en-US" sz="2800" dirty="0"/>
              <a:t> 사용</a:t>
            </a:r>
            <a:r>
              <a:rPr lang="en-US" altLang="ko-KR" sz="2800" dirty="0"/>
              <a:t>) </a:t>
            </a:r>
          </a:p>
          <a:p>
            <a:r>
              <a:rPr lang="en-US" altLang="ko-KR" sz="2800" dirty="0"/>
              <a:t>Length </a:t>
            </a:r>
          </a:p>
          <a:p>
            <a:r>
              <a:rPr lang="en-US" altLang="ko-KR" sz="2800" dirty="0"/>
              <a:t>for each </a:t>
            </a:r>
          </a:p>
          <a:p>
            <a:r>
              <a:rPr lang="ko-KR" altLang="en-US" sz="2800" dirty="0"/>
              <a:t>사용해보기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84569-FB9E-4FBB-8A5E-9AB9D60F4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791" y="500622"/>
            <a:ext cx="1800399" cy="56987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030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1734031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2</a:t>
            </a:r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차원배열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A1756E-7C03-4C0C-BAC3-641159508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2" b="7908"/>
          <a:stretch/>
        </p:blipFill>
        <p:spPr>
          <a:xfrm>
            <a:off x="215516" y="552258"/>
            <a:ext cx="8712968" cy="208823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D9633FD-9A31-4709-86E6-4A8E195C8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198" y="114904"/>
            <a:ext cx="5036215" cy="12328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4DBDA7-7DA6-4106-A74E-1D458AA23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72624"/>
              </p:ext>
            </p:extLst>
          </p:nvPr>
        </p:nvGraphicFramePr>
        <p:xfrm>
          <a:off x="1524000" y="3212976"/>
          <a:ext cx="6720410" cy="2880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082">
                  <a:extLst>
                    <a:ext uri="{9D8B030D-6E8A-4147-A177-3AD203B41FA5}">
                      <a16:colId xmlns:a16="http://schemas.microsoft.com/office/drawing/2014/main" val="150866911"/>
                    </a:ext>
                  </a:extLst>
                </a:gridCol>
                <a:gridCol w="1344082">
                  <a:extLst>
                    <a:ext uri="{9D8B030D-6E8A-4147-A177-3AD203B41FA5}">
                      <a16:colId xmlns:a16="http://schemas.microsoft.com/office/drawing/2014/main" val="3841192382"/>
                    </a:ext>
                  </a:extLst>
                </a:gridCol>
                <a:gridCol w="1344082">
                  <a:extLst>
                    <a:ext uri="{9D8B030D-6E8A-4147-A177-3AD203B41FA5}">
                      <a16:colId xmlns:a16="http://schemas.microsoft.com/office/drawing/2014/main" val="1243913943"/>
                    </a:ext>
                  </a:extLst>
                </a:gridCol>
                <a:gridCol w="1344082">
                  <a:extLst>
                    <a:ext uri="{9D8B030D-6E8A-4147-A177-3AD203B41FA5}">
                      <a16:colId xmlns:a16="http://schemas.microsoft.com/office/drawing/2014/main" val="1920452417"/>
                    </a:ext>
                  </a:extLst>
                </a:gridCol>
                <a:gridCol w="1344082">
                  <a:extLst>
                    <a:ext uri="{9D8B030D-6E8A-4147-A177-3AD203B41FA5}">
                      <a16:colId xmlns:a16="http://schemas.microsoft.com/office/drawing/2014/main" val="2322111561"/>
                    </a:ext>
                  </a:extLst>
                </a:gridCol>
              </a:tblGrid>
              <a:tr h="9601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[0][0]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[0][1]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[0][2]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[0][3]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[0][4]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05647"/>
                  </a:ext>
                </a:extLst>
              </a:tr>
              <a:tr h="9601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[1][0]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[1][1]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[1][2]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[1][3]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[1][4]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242138"/>
                  </a:ext>
                </a:extLst>
              </a:tr>
              <a:tr h="96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[2][0]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[2][1]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[2][2]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[2][3]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/>
                        <a:t>[2][4]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94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78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A3F882-6089-47F6-B3AC-3363671C1260}"/>
              </a:ext>
            </a:extLst>
          </p:cNvPr>
          <p:cNvSpPr/>
          <p:nvPr/>
        </p:nvSpPr>
        <p:spPr>
          <a:xfrm>
            <a:off x="755576" y="199757"/>
            <a:ext cx="1216261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925E5E-E217-4DB3-97A9-291E4812AF4F}"/>
              </a:ext>
            </a:extLst>
          </p:cNvPr>
          <p:cNvSpPr/>
          <p:nvPr/>
        </p:nvSpPr>
        <p:spPr>
          <a:xfrm>
            <a:off x="863841" y="22222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초기화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03FB24-55E3-4306-9E36-6EE631658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08720"/>
            <a:ext cx="5243061" cy="11546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301BC8-8D88-4BD4-8755-A2F8FE632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369781"/>
            <a:ext cx="7173824" cy="22833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1928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1734031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2</a:t>
            </a:r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차원배열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F17D0-6587-4D3A-88C2-4F90D94AB3B5}"/>
              </a:ext>
            </a:extLst>
          </p:cNvPr>
          <p:cNvSpPr txBox="1"/>
          <p:nvPr/>
        </p:nvSpPr>
        <p:spPr>
          <a:xfrm>
            <a:off x="6084168" y="5517232"/>
            <a:ext cx="648072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D217F5-116B-4FE6-8982-0B7AA4319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6" y="637510"/>
            <a:ext cx="7333207" cy="430365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F42D07B-DF8E-4E0A-B170-C3A2E2037760}"/>
              </a:ext>
            </a:extLst>
          </p:cNvPr>
          <p:cNvGrpSpPr/>
          <p:nvPr/>
        </p:nvGrpSpPr>
        <p:grpSpPr>
          <a:xfrm>
            <a:off x="5508104" y="3717033"/>
            <a:ext cx="3526439" cy="3038752"/>
            <a:chOff x="6360961" y="4278679"/>
            <a:chExt cx="2673582" cy="24771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E3BB62-DD73-41E6-A090-95971B120E10}"/>
                </a:ext>
              </a:extLst>
            </p:cNvPr>
            <p:cNvSpPr txBox="1"/>
            <p:nvPr/>
          </p:nvSpPr>
          <p:spPr>
            <a:xfrm>
              <a:off x="6360961" y="5403576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/>
                <a:t>결과 </a:t>
              </a:r>
              <a:r>
                <a:rPr lang="en-US" altLang="ko-KR" sz="3600" dirty="0"/>
                <a:t>: </a:t>
              </a:r>
              <a:endParaRPr lang="ko-KR" altLang="en-US" sz="3600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949C0EE-E9CD-4304-BA25-FCB731FCB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2050" y="4278679"/>
              <a:ext cx="972493" cy="24771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1426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2973152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270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2</a:t>
            </a:r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차원배열 </a:t>
            </a:r>
            <a:r>
              <a:rPr lang="en-US" altLang="ko-KR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| </a:t>
            </a:r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실습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F17D0-6587-4D3A-88C2-4F90D94AB3B5}"/>
              </a:ext>
            </a:extLst>
          </p:cNvPr>
          <p:cNvSpPr txBox="1"/>
          <p:nvPr/>
        </p:nvSpPr>
        <p:spPr>
          <a:xfrm>
            <a:off x="6084168" y="5517232"/>
            <a:ext cx="648072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799BDB-AFB2-474C-BBB9-9DD96F09B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565"/>
          <a:stretch/>
        </p:blipFill>
        <p:spPr>
          <a:xfrm>
            <a:off x="6084168" y="506343"/>
            <a:ext cx="2808312" cy="5010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80DF1C-A94F-4183-87A0-ABA8D7B41315}"/>
              </a:ext>
            </a:extLst>
          </p:cNvPr>
          <p:cNvSpPr txBox="1"/>
          <p:nvPr/>
        </p:nvSpPr>
        <p:spPr>
          <a:xfrm>
            <a:off x="751032" y="709964"/>
            <a:ext cx="4973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문을 사용하여 </a:t>
            </a:r>
            <a:r>
              <a:rPr lang="en-US" altLang="ko-KR" dirty="0"/>
              <a:t>2</a:t>
            </a:r>
            <a:r>
              <a:rPr lang="ko-KR" altLang="en-US" dirty="0"/>
              <a:t>차원 배열에 값을 넣고 </a:t>
            </a:r>
            <a:endParaRPr lang="en-US" altLang="ko-KR" dirty="0"/>
          </a:p>
          <a:p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문을 사용하여 출력하기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</a:t>
            </a:r>
            <a:r>
              <a:rPr lang="en-US" altLang="ko-K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F2F05-1C84-4AA1-9C63-E11F32EE798A}"/>
              </a:ext>
            </a:extLst>
          </p:cNvPr>
          <p:cNvSpPr txBox="1"/>
          <p:nvPr/>
        </p:nvSpPr>
        <p:spPr>
          <a:xfrm>
            <a:off x="7226242" y="5481523"/>
            <a:ext cx="987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:</a:t>
            </a:r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8394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3062919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배열이 필요한 이유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4BC258-74DC-47CC-AA4E-91CDB676C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28832"/>
            <a:ext cx="3218181" cy="33443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1C73A1-0323-41B0-950C-010642365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2028832"/>
            <a:ext cx="4905375" cy="3048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B2239E-F601-4B7C-BD40-53C715DFB158}"/>
              </a:ext>
            </a:extLst>
          </p:cNvPr>
          <p:cNvCxnSpPr>
            <a:cxnSpLocks/>
          </p:cNvCxnSpPr>
          <p:nvPr/>
        </p:nvCxnSpPr>
        <p:spPr>
          <a:xfrm>
            <a:off x="3818495" y="1884816"/>
            <a:ext cx="0" cy="348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974FF2-301F-4D44-A9E2-1A577CB93662}"/>
              </a:ext>
            </a:extLst>
          </p:cNvPr>
          <p:cNvSpPr/>
          <p:nvPr/>
        </p:nvSpPr>
        <p:spPr>
          <a:xfrm>
            <a:off x="558722" y="841899"/>
            <a:ext cx="8026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비슷한 목적의 많은 변수들을 효율적으로 사용하기 위해 </a:t>
            </a:r>
          </a:p>
        </p:txBody>
      </p:sp>
    </p:spTree>
    <p:extLst>
      <p:ext uri="{BB962C8B-B14F-4D97-AF65-F5344CB8AC3E}">
        <p14:creationId xmlns:p14="http://schemas.microsoft.com/office/powerpoint/2010/main" val="398738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2973152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270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2</a:t>
            </a:r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차원배열 </a:t>
            </a:r>
            <a:r>
              <a:rPr lang="en-US" altLang="ko-KR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| </a:t>
            </a:r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실습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F17D0-6587-4D3A-88C2-4F90D94AB3B5}"/>
              </a:ext>
            </a:extLst>
          </p:cNvPr>
          <p:cNvSpPr txBox="1"/>
          <p:nvPr/>
        </p:nvSpPr>
        <p:spPr>
          <a:xfrm>
            <a:off x="6084168" y="5517232"/>
            <a:ext cx="648072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8CF755-3939-4CC7-A87A-5D4E4CB19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66" y="688880"/>
            <a:ext cx="8328468" cy="391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37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908484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과제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F17D0-6587-4D3A-88C2-4F90D94AB3B5}"/>
              </a:ext>
            </a:extLst>
          </p:cNvPr>
          <p:cNvSpPr txBox="1"/>
          <p:nvPr/>
        </p:nvSpPr>
        <p:spPr>
          <a:xfrm>
            <a:off x="6084168" y="5517232"/>
            <a:ext cx="648072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4D21BE-87DD-431A-A18A-5EDC6AAE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32056"/>
            <a:ext cx="2914625" cy="6750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69B87E-0EE3-4A22-8E0D-8207B7239691}"/>
              </a:ext>
            </a:extLst>
          </p:cNvPr>
          <p:cNvSpPr txBox="1"/>
          <p:nvPr/>
        </p:nvSpPr>
        <p:spPr>
          <a:xfrm>
            <a:off x="323528" y="908720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이름을 </a:t>
            </a:r>
            <a:r>
              <a:rPr lang="ko-KR" altLang="en-US" b="1" dirty="0" err="1"/>
              <a:t>입력받고</a:t>
            </a:r>
            <a:r>
              <a:rPr lang="ko-KR" altLang="en-US" b="1" dirty="0"/>
              <a:t> 점수를 </a:t>
            </a:r>
            <a:r>
              <a:rPr lang="ko-KR" altLang="en-US" b="1" dirty="0" err="1"/>
              <a:t>입력받아서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출력하는 프로그램 작성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선언</a:t>
            </a:r>
            <a:endParaRPr lang="en-US" altLang="ko-KR" b="1" dirty="0"/>
          </a:p>
          <a:p>
            <a:r>
              <a:rPr lang="en-US" altLang="ko-KR" dirty="0"/>
              <a:t>String[] name = </a:t>
            </a:r>
            <a:r>
              <a:rPr lang="en-US" altLang="ko-KR" b="1" dirty="0"/>
              <a:t>new String[3];</a:t>
            </a:r>
          </a:p>
          <a:p>
            <a:r>
              <a:rPr lang="en-US" altLang="ko-KR" b="1" dirty="0"/>
              <a:t>int[][] score = new int[3][4];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사용하여 </a:t>
            </a:r>
            <a:r>
              <a:rPr lang="ko-KR" altLang="en-US" dirty="0" err="1"/>
              <a:t>입력받고</a:t>
            </a:r>
            <a:r>
              <a:rPr lang="ko-KR" altLang="en-US" dirty="0"/>
              <a:t> 출력은 </a:t>
            </a:r>
            <a:r>
              <a:rPr lang="en-US" altLang="ko-KR" dirty="0"/>
              <a:t>for each</a:t>
            </a:r>
          </a:p>
        </p:txBody>
      </p:sp>
    </p:spTree>
    <p:extLst>
      <p:ext uri="{BB962C8B-B14F-4D97-AF65-F5344CB8AC3E}">
        <p14:creationId xmlns:p14="http://schemas.microsoft.com/office/powerpoint/2010/main" val="343933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2D282-6B0F-43CD-8838-2D597EB9C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606083"/>
          </a:xfrm>
        </p:spPr>
        <p:txBody>
          <a:bodyPr/>
          <a:lstStyle/>
          <a:p>
            <a:r>
              <a:rPr lang="ko-KR" altLang="en-US" dirty="0"/>
              <a:t>과제 제출 </a:t>
            </a:r>
            <a:r>
              <a:rPr lang="en-US" altLang="ko-KR" dirty="0">
                <a:hlinkClick r:id="rId2"/>
              </a:rPr>
              <a:t>ilsong963@naver.com</a:t>
            </a:r>
            <a:endParaRPr lang="en-US" altLang="ko-KR" dirty="0"/>
          </a:p>
          <a:p>
            <a:r>
              <a:rPr lang="en-US" altLang="ko-KR" dirty="0"/>
              <a:t>010 – 8920 – 3391</a:t>
            </a:r>
          </a:p>
          <a:p>
            <a:r>
              <a:rPr lang="ko-KR" altLang="en-US" dirty="0"/>
              <a:t>카톡 아이디 </a:t>
            </a:r>
            <a:r>
              <a:rPr lang="en-US" altLang="ko-KR" dirty="0"/>
              <a:t>ilsong963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998700-2BC6-4DB2-95CB-34960D29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055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73117" y="2978716"/>
            <a:ext cx="1197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tx1">
                    <a:lumMod val="65000"/>
                    <a:lumOff val="35000"/>
                  </a:schemeClr>
                </a:solidFill>
                <a:ea typeface="Noto Sans Korean Bold" pitchFamily="34" charset="-127"/>
                <a:cs typeface="+mj-cs"/>
              </a:rPr>
              <a:t>E N D</a:t>
            </a:r>
            <a:endParaRPr lang="ko-KR" altLang="en-US" sz="105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7884" y="2738890"/>
            <a:ext cx="2088232" cy="84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4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1726016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배열이란</a:t>
            </a:r>
            <a:r>
              <a:rPr lang="en-US" altLang="ko-KR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?</a:t>
            </a:r>
            <a:endParaRPr lang="ko-KR" altLang="en-US" b="1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9601" y="601800"/>
            <a:ext cx="49231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배열</a:t>
            </a:r>
            <a:r>
              <a:rPr lang="en-US" altLang="ko-KR" sz="2000" dirty="0"/>
              <a:t>(array): </a:t>
            </a:r>
            <a:r>
              <a:rPr lang="ko-KR" altLang="en-US" sz="2000" dirty="0"/>
              <a:t>동일한</a:t>
            </a:r>
            <a:r>
              <a:rPr lang="en-US" altLang="ko-KR" sz="2000" dirty="0"/>
              <a:t> </a:t>
            </a:r>
            <a:r>
              <a:rPr lang="ko-KR" altLang="en-US" sz="2000" dirty="0"/>
              <a:t>타입의 변수들의 모임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4064162" y="3654734"/>
            <a:ext cx="720080" cy="42233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5536" y="4458874"/>
            <a:ext cx="8412593" cy="13275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4393" y="4229694"/>
            <a:ext cx="162335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1" dirty="0" err="1"/>
              <a:t>int</a:t>
            </a:r>
            <a:r>
              <a:rPr lang="en-US" altLang="ko-KR" b="1" dirty="0"/>
              <a:t>[] number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98309" y="4862569"/>
            <a:ext cx="8007047" cy="719794"/>
            <a:chOff x="572108" y="5313505"/>
            <a:chExt cx="8007047" cy="719794"/>
          </a:xfrm>
        </p:grpSpPr>
        <p:sp>
          <p:nvSpPr>
            <p:cNvPr id="68" name="직사각형 67"/>
            <p:cNvSpPr/>
            <p:nvPr/>
          </p:nvSpPr>
          <p:spPr>
            <a:xfrm>
              <a:off x="572108" y="5313505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0</a:t>
              </a:r>
              <a:endParaRPr lang="ko-KR" altLang="en-US" sz="3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379145" y="5313505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1</a:t>
              </a:r>
              <a:endParaRPr lang="ko-KR" altLang="en-US" sz="32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186182" y="5313505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2</a:t>
              </a:r>
              <a:endParaRPr lang="ko-KR" altLang="en-US" sz="32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993219" y="5313505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3</a:t>
              </a:r>
              <a:endParaRPr lang="ko-KR" altLang="en-US" sz="3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800256" y="5313505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4</a:t>
              </a:r>
              <a:endParaRPr lang="ko-KR" altLang="en-US" sz="32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607293" y="5313505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5</a:t>
              </a:r>
              <a:endParaRPr lang="ko-KR" altLang="en-US" sz="32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414330" y="5313505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6</a:t>
              </a:r>
              <a:endParaRPr lang="ko-KR" altLang="en-US" sz="3200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28404" y="5313505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8</a:t>
              </a:r>
              <a:endParaRPr lang="ko-KR" altLang="en-US" sz="32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21367" y="5313505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7</a:t>
              </a:r>
              <a:endParaRPr lang="ko-KR" altLang="en-US" sz="3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835441" y="5313505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9</a:t>
              </a:r>
              <a:endParaRPr lang="ko-KR" altLang="en-US" sz="32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79302" y="1289295"/>
            <a:ext cx="8381738" cy="2238547"/>
            <a:chOff x="329090" y="1577962"/>
            <a:chExt cx="8381738" cy="2238547"/>
          </a:xfrm>
        </p:grpSpPr>
        <p:sp>
          <p:nvSpPr>
            <p:cNvPr id="10" name="직사각형 9"/>
            <p:cNvSpPr/>
            <p:nvPr/>
          </p:nvSpPr>
          <p:spPr>
            <a:xfrm>
              <a:off x="828672" y="2031105"/>
              <a:ext cx="1223048" cy="57606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number1</a:t>
              </a:r>
              <a:endParaRPr lang="ko-KR" altLang="en-US" sz="20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361616" y="3101204"/>
              <a:ext cx="1223048" cy="57606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number6</a:t>
              </a:r>
              <a:endParaRPr lang="ko-KR" altLang="en-US" sz="20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343665" y="3206075"/>
              <a:ext cx="1223048" cy="57606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number2</a:t>
              </a:r>
              <a:endParaRPr lang="ko-KR" altLang="en-US" sz="20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931032" y="2549077"/>
              <a:ext cx="1223048" cy="57606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number4</a:t>
              </a:r>
              <a:endParaRPr lang="ko-KR" altLang="en-US" sz="20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568097" y="2031105"/>
              <a:ext cx="1223048" cy="57606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number3</a:t>
              </a:r>
              <a:endParaRPr lang="ko-KR" altLang="en-US" sz="20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006993" y="2261045"/>
              <a:ext cx="1223048" cy="57606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number7</a:t>
              </a:r>
              <a:endParaRPr lang="ko-KR" altLang="en-US" sz="20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487780" y="1663422"/>
              <a:ext cx="1223048" cy="57606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number9</a:t>
              </a:r>
              <a:endParaRPr lang="ko-KR" altLang="en-US" sz="20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448098" y="1577962"/>
              <a:ext cx="1223048" cy="57606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number5</a:t>
              </a:r>
              <a:endParaRPr lang="ko-KR" altLang="en-US" sz="20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249210" y="3240445"/>
              <a:ext cx="1223048" cy="57606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number8</a:t>
              </a:r>
              <a:endParaRPr lang="ko-KR" altLang="en-US" sz="20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29090" y="2786956"/>
              <a:ext cx="1223048" cy="57606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number0</a:t>
              </a:r>
              <a:endParaRPr lang="ko-KR" altLang="en-US" sz="2000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87573" y="1031448"/>
            <a:ext cx="74371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1" dirty="0" err="1"/>
              <a:t>int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787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2870560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배열 선언 및 생성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1847968"/>
            <a:ext cx="5368777" cy="1301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+mn-ea"/>
              </a:rPr>
              <a:t>자료형</a:t>
            </a:r>
            <a:r>
              <a:rPr lang="en-US" altLang="ko-KR" sz="2800" dirty="0">
                <a:latin typeface="+mn-ea"/>
              </a:rPr>
              <a:t>[] </a:t>
            </a:r>
            <a:r>
              <a:rPr lang="ko-KR" altLang="en-US" sz="2800" dirty="0" err="1">
                <a:latin typeface="+mn-ea"/>
              </a:rPr>
              <a:t>배열명</a:t>
            </a:r>
            <a:r>
              <a:rPr lang="en-US" altLang="ko-KR" sz="2800" dirty="0"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+mn-ea"/>
              </a:rPr>
              <a:t>배열명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= </a:t>
            </a:r>
            <a:r>
              <a:rPr lang="en-US" altLang="ko-KR" sz="2800" dirty="0">
                <a:solidFill>
                  <a:schemeClr val="accent6"/>
                </a:solidFill>
                <a:latin typeface="+mn-ea"/>
              </a:rPr>
              <a:t>new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자료형</a:t>
            </a:r>
            <a:r>
              <a:rPr lang="en-US" altLang="ko-KR" sz="2800" dirty="0">
                <a:latin typeface="+mn-ea"/>
              </a:rPr>
              <a:t>[</a:t>
            </a:r>
            <a:r>
              <a:rPr lang="ko-KR" altLang="en-US" sz="2800" dirty="0">
                <a:solidFill>
                  <a:schemeClr val="accent6"/>
                </a:solidFill>
                <a:latin typeface="+mn-ea"/>
              </a:rPr>
              <a:t>배열크기</a:t>
            </a:r>
            <a:r>
              <a:rPr lang="en-US" altLang="ko-KR" sz="2800" dirty="0">
                <a:latin typeface="+mn-ea"/>
              </a:rPr>
              <a:t>];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51188"/>
            <a:ext cx="5001620" cy="10348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17079"/>
            <a:ext cx="6201032" cy="5787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1AFDDD-A9AD-43D7-B0D4-ED2629B38336}"/>
              </a:ext>
            </a:extLst>
          </p:cNvPr>
          <p:cNvSpPr/>
          <p:nvPr/>
        </p:nvSpPr>
        <p:spPr>
          <a:xfrm>
            <a:off x="323528" y="4357804"/>
            <a:ext cx="6790642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+mn-ea"/>
              </a:rPr>
              <a:t>자료형</a:t>
            </a:r>
            <a:r>
              <a:rPr lang="en-US" altLang="ko-KR" sz="2800" dirty="0">
                <a:latin typeface="+mn-ea"/>
              </a:rPr>
              <a:t>[] </a:t>
            </a:r>
            <a:r>
              <a:rPr lang="ko-KR" altLang="en-US" sz="2800" dirty="0" err="1">
                <a:latin typeface="+mn-ea"/>
              </a:rPr>
              <a:t>배열명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= </a:t>
            </a:r>
            <a:r>
              <a:rPr lang="en-US" altLang="ko-KR" sz="2800" dirty="0">
                <a:solidFill>
                  <a:schemeClr val="accent6"/>
                </a:solidFill>
                <a:latin typeface="+mn-ea"/>
              </a:rPr>
              <a:t>new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자료형</a:t>
            </a:r>
            <a:r>
              <a:rPr lang="en-US" altLang="ko-KR" sz="2800" dirty="0">
                <a:latin typeface="+mn-ea"/>
              </a:rPr>
              <a:t>[</a:t>
            </a:r>
            <a:r>
              <a:rPr lang="ko-KR" altLang="en-US" sz="2800" dirty="0">
                <a:solidFill>
                  <a:schemeClr val="accent6"/>
                </a:solidFill>
                <a:latin typeface="+mn-ea"/>
              </a:rPr>
              <a:t>배열크기</a:t>
            </a:r>
            <a:r>
              <a:rPr lang="en-US" altLang="ko-KR" sz="2800" dirty="0">
                <a:latin typeface="+mn-ea"/>
              </a:rPr>
              <a:t>];</a:t>
            </a:r>
            <a:endParaRPr lang="ko-KR" altLang="en-US" sz="2800" dirty="0">
              <a:latin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9E2F317-8305-441A-AA5E-82998920FF9F}"/>
              </a:ext>
            </a:extLst>
          </p:cNvPr>
          <p:cNvCxnSpPr/>
          <p:nvPr/>
        </p:nvCxnSpPr>
        <p:spPr>
          <a:xfrm>
            <a:off x="323528" y="3429000"/>
            <a:ext cx="79928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8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2870560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배열 선언 및 생성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51188"/>
            <a:ext cx="5001620" cy="10348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17079"/>
            <a:ext cx="6201032" cy="57876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9E2F317-8305-441A-AA5E-82998920FF9F}"/>
              </a:ext>
            </a:extLst>
          </p:cNvPr>
          <p:cNvCxnSpPr/>
          <p:nvPr/>
        </p:nvCxnSpPr>
        <p:spPr>
          <a:xfrm>
            <a:off x="323528" y="3429000"/>
            <a:ext cx="79928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2E5C74F-D106-447C-90B6-E6747E1FF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93" y="1940796"/>
            <a:ext cx="4011037" cy="6046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A8831E-2575-404A-BFC6-5D9E5BB94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073" y="2633502"/>
            <a:ext cx="4131974" cy="64499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1F3C9E-CE31-4FBE-BFB5-D83BD8E94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366" y="4433754"/>
            <a:ext cx="6473540" cy="9754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944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4104456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399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배열 선언 및 생성 </a:t>
            </a:r>
            <a:r>
              <a:rPr lang="en-US" altLang="ko-KR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| </a:t>
            </a:r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E0A837-9855-44C6-94AB-2FCBC6A16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94"/>
            <a:ext cx="8949032" cy="314168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BC065AF1-03DC-4BF9-8C7C-857C7A642B33}"/>
              </a:ext>
            </a:extLst>
          </p:cNvPr>
          <p:cNvGrpSpPr/>
          <p:nvPr/>
        </p:nvGrpSpPr>
        <p:grpSpPr>
          <a:xfrm>
            <a:off x="6156176" y="3861049"/>
            <a:ext cx="2792856" cy="1296144"/>
            <a:chOff x="6156176" y="3861049"/>
            <a:chExt cx="2792856" cy="12961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51B4C8D-8205-43FA-BA5F-9BD849F0F2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2002"/>
            <a:stretch/>
          </p:blipFill>
          <p:spPr>
            <a:xfrm>
              <a:off x="7676959" y="3861049"/>
              <a:ext cx="1272073" cy="12961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275B43-DE77-46DB-9A36-EEE3272E249E}"/>
                </a:ext>
              </a:extLst>
            </p:cNvPr>
            <p:cNvSpPr txBox="1"/>
            <p:nvPr/>
          </p:nvSpPr>
          <p:spPr>
            <a:xfrm>
              <a:off x="6156176" y="4185955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/>
                <a:t>결과 </a:t>
              </a:r>
              <a:r>
                <a:rPr lang="en-US" altLang="ko-KR" sz="3600" dirty="0"/>
                <a:t>: 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886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62552" y="652521"/>
            <a:ext cx="8818896" cy="1918525"/>
            <a:chOff x="363874" y="3537727"/>
            <a:chExt cx="8412593" cy="1830135"/>
          </a:xfrm>
        </p:grpSpPr>
        <p:grpSp>
          <p:nvGrpSpPr>
            <p:cNvPr id="108" name="그룹 107"/>
            <p:cNvGrpSpPr/>
            <p:nvPr/>
          </p:nvGrpSpPr>
          <p:grpSpPr>
            <a:xfrm>
              <a:off x="363874" y="3537727"/>
              <a:ext cx="8412593" cy="1830135"/>
              <a:chOff x="363874" y="4296889"/>
              <a:chExt cx="8412593" cy="1521909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363874" y="4491296"/>
                <a:ext cx="8412593" cy="132750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44393" y="4296889"/>
                <a:ext cx="1767367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 err="1"/>
                  <a:t>int</a:t>
                </a:r>
                <a:r>
                  <a:rPr lang="en-US" altLang="ko-KR" b="1" dirty="0"/>
                  <a:t>[] number</a:t>
                </a:r>
                <a:endParaRPr lang="ko-KR" altLang="en-US" b="1" dirty="0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6664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7300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0</a:t>
              </a:r>
              <a:endParaRPr lang="ko-KR" altLang="en-US" sz="2000" b="1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37103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57739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1</a:t>
              </a:r>
              <a:endParaRPr lang="ko-KR" altLang="en-US" sz="2000" b="1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7542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8178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2</a:t>
              </a:r>
              <a:endParaRPr lang="ko-KR" altLang="en-US" sz="2000" b="1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297981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18617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3</a:t>
              </a:r>
              <a:endParaRPr lang="ko-KR" altLang="en-US" sz="2000" b="1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78420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99056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4</a:t>
              </a:r>
              <a:endParaRPr lang="ko-KR" altLang="en-US" sz="2000" b="1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58859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79495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5</a:t>
              </a:r>
              <a:endParaRPr lang="ko-KR" altLang="en-US" sz="2000" b="1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39298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59934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6</a:t>
              </a:r>
              <a:endParaRPr lang="ko-KR" altLang="en-US" sz="2000" b="1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00176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20812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8</a:t>
              </a:r>
              <a:endParaRPr lang="ko-KR" altLang="en-US" sz="2000" b="1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80615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1251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9</a:t>
              </a:r>
              <a:endParaRPr lang="ko-KR" altLang="en-US" sz="2000" b="1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19737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0373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7</a:t>
              </a:r>
              <a:endParaRPr lang="ko-KR" altLang="en-US" sz="2000" b="1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755575" y="132056"/>
            <a:ext cx="1682735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63841" y="154522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배열 사용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7E5E09-C11F-42CE-9742-9413EE43ED55}"/>
              </a:ext>
            </a:extLst>
          </p:cNvPr>
          <p:cNvSpPr/>
          <p:nvPr/>
        </p:nvSpPr>
        <p:spPr>
          <a:xfrm>
            <a:off x="375118" y="1457080"/>
            <a:ext cx="779633" cy="754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0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23A8CE-1EB6-4D4E-A5D0-155CDFAD634A}"/>
              </a:ext>
            </a:extLst>
          </p:cNvPr>
          <p:cNvSpPr/>
          <p:nvPr/>
        </p:nvSpPr>
        <p:spPr>
          <a:xfrm>
            <a:off x="1218358" y="1457080"/>
            <a:ext cx="779633" cy="754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03BBD0-7F32-44D3-98B7-E03B57AE0307}"/>
              </a:ext>
            </a:extLst>
          </p:cNvPr>
          <p:cNvSpPr/>
          <p:nvPr/>
        </p:nvSpPr>
        <p:spPr>
          <a:xfrm>
            <a:off x="2061598" y="1457080"/>
            <a:ext cx="779633" cy="754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5145A75-7887-40CA-999A-A412260B16A5}"/>
              </a:ext>
            </a:extLst>
          </p:cNvPr>
          <p:cNvSpPr/>
          <p:nvPr/>
        </p:nvSpPr>
        <p:spPr>
          <a:xfrm>
            <a:off x="2904837" y="1457080"/>
            <a:ext cx="779633" cy="754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B44841-4125-4CEF-870F-9FE4D0AFEA48}"/>
              </a:ext>
            </a:extLst>
          </p:cNvPr>
          <p:cNvSpPr/>
          <p:nvPr/>
        </p:nvSpPr>
        <p:spPr>
          <a:xfrm>
            <a:off x="3748077" y="1457080"/>
            <a:ext cx="779633" cy="754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D951441-6B89-48B2-8DD1-105D130086AB}"/>
              </a:ext>
            </a:extLst>
          </p:cNvPr>
          <p:cNvSpPr/>
          <p:nvPr/>
        </p:nvSpPr>
        <p:spPr>
          <a:xfrm>
            <a:off x="4591316" y="1457080"/>
            <a:ext cx="779633" cy="754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2EF385B-001F-458A-BFA3-4554B6AEEC5B}"/>
              </a:ext>
            </a:extLst>
          </p:cNvPr>
          <p:cNvSpPr/>
          <p:nvPr/>
        </p:nvSpPr>
        <p:spPr>
          <a:xfrm>
            <a:off x="5434556" y="1457080"/>
            <a:ext cx="779633" cy="754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9A2FF9B-7311-405B-B3EE-749D8AF329F1}"/>
              </a:ext>
            </a:extLst>
          </p:cNvPr>
          <p:cNvSpPr/>
          <p:nvPr/>
        </p:nvSpPr>
        <p:spPr>
          <a:xfrm>
            <a:off x="7121035" y="1457080"/>
            <a:ext cx="779633" cy="754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3EB7FB-B42E-402D-9196-E5DE39CA5DD9}"/>
              </a:ext>
            </a:extLst>
          </p:cNvPr>
          <p:cNvSpPr/>
          <p:nvPr/>
        </p:nvSpPr>
        <p:spPr>
          <a:xfrm>
            <a:off x="7964275" y="1457080"/>
            <a:ext cx="779633" cy="754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6EF8424-5C15-4E69-82E0-C7E16BA3FBEB}"/>
              </a:ext>
            </a:extLst>
          </p:cNvPr>
          <p:cNvSpPr/>
          <p:nvPr/>
        </p:nvSpPr>
        <p:spPr>
          <a:xfrm>
            <a:off x="6277796" y="1457080"/>
            <a:ext cx="779633" cy="754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3D2BF7-02B8-4E17-B796-B049AF794FE5}"/>
              </a:ext>
            </a:extLst>
          </p:cNvPr>
          <p:cNvGrpSpPr/>
          <p:nvPr/>
        </p:nvGrpSpPr>
        <p:grpSpPr>
          <a:xfrm>
            <a:off x="5797488" y="4682526"/>
            <a:ext cx="2931759" cy="597174"/>
            <a:chOff x="3471565" y="3954594"/>
            <a:chExt cx="2931759" cy="59717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9D03145-A7DB-4F51-99AB-F3B1FF95D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8446" y="3954594"/>
              <a:ext cx="1504878" cy="59717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A65616-C52F-46A7-95DA-76350FCA68E7}"/>
                </a:ext>
              </a:extLst>
            </p:cNvPr>
            <p:cNvSpPr txBox="1"/>
            <p:nvPr/>
          </p:nvSpPr>
          <p:spPr>
            <a:xfrm>
              <a:off x="3471565" y="3991570"/>
              <a:ext cx="20783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결과 </a:t>
              </a:r>
              <a:r>
                <a:rPr lang="en-US" altLang="ko-KR" sz="2800" dirty="0"/>
                <a:t>: </a:t>
              </a:r>
              <a:endParaRPr lang="ko-KR" altLang="en-US" sz="28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A32384-0A0C-4869-82E9-273EB14B63C0}"/>
              </a:ext>
            </a:extLst>
          </p:cNvPr>
          <p:cNvSpPr/>
          <p:nvPr/>
        </p:nvSpPr>
        <p:spPr>
          <a:xfrm>
            <a:off x="400092" y="1196085"/>
            <a:ext cx="8343816" cy="44819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FD3B4C-2E20-4C47-BC3E-A53F96D61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23" y="2579283"/>
            <a:ext cx="8623689" cy="15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2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898866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오류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91" y="555365"/>
            <a:ext cx="9141518" cy="2215123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31671" y="2770488"/>
            <a:ext cx="8412593" cy="1830135"/>
            <a:chOff x="363874" y="3537727"/>
            <a:chExt cx="8412593" cy="1830135"/>
          </a:xfrm>
        </p:grpSpPr>
        <p:grpSp>
          <p:nvGrpSpPr>
            <p:cNvPr id="8" name="그룹 7"/>
            <p:cNvGrpSpPr/>
            <p:nvPr/>
          </p:nvGrpSpPr>
          <p:grpSpPr>
            <a:xfrm>
              <a:off x="363874" y="3537727"/>
              <a:ext cx="8412593" cy="1830135"/>
              <a:chOff x="363874" y="4296889"/>
              <a:chExt cx="8412593" cy="1521909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363874" y="4491296"/>
                <a:ext cx="8412593" cy="132750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44393" y="4296889"/>
                <a:ext cx="1767367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 err="1"/>
                  <a:t>int</a:t>
                </a:r>
                <a:r>
                  <a:rPr lang="en-US" altLang="ko-KR" b="1" dirty="0"/>
                  <a:t>[] number</a:t>
                </a:r>
                <a:endParaRPr lang="ko-KR" altLang="en-US" b="1" dirty="0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6664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300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0</a:t>
              </a:r>
              <a:endParaRPr lang="ko-KR" altLang="en-US" sz="20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37103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739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1</a:t>
              </a:r>
              <a:endParaRPr lang="ko-KR" altLang="en-US" sz="20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7542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8178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2</a:t>
              </a:r>
              <a:endParaRPr lang="ko-KR" altLang="en-US" sz="20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7981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8617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3</a:t>
              </a:r>
              <a:endParaRPr lang="ko-KR" altLang="en-US" sz="2000" b="1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78420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9056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4</a:t>
              </a:r>
              <a:endParaRPr lang="ko-KR" altLang="en-US" sz="2000" b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8859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9495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5</a:t>
              </a:r>
              <a:endParaRPr lang="ko-KR" altLang="en-US" sz="2000" b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39298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9934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6</a:t>
              </a:r>
              <a:endParaRPr lang="ko-KR" altLang="en-US" sz="20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0176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812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8</a:t>
              </a:r>
              <a:endParaRPr lang="ko-KR" altLang="en-US" sz="20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80615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1251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9</a:t>
              </a:r>
              <a:endParaRPr lang="ko-KR" altLang="en-US" sz="2000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197377" y="4313076"/>
              <a:ext cx="743714" cy="71979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3739" y="4005064"/>
              <a:ext cx="37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7</a:t>
              </a:r>
              <a:endParaRPr lang="ko-KR" altLang="en-US" sz="2000" b="1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FCF5627-CA62-4A0A-A35E-37DB8DFB4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58" y="1519703"/>
            <a:ext cx="6436726" cy="9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132056"/>
            <a:ext cx="2880320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154522"/>
            <a:ext cx="399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배열 사용 </a:t>
            </a:r>
            <a:r>
              <a:rPr lang="en-US" altLang="ko-KR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| </a:t>
            </a:r>
            <a:r>
              <a:rPr lang="ko-KR" altLang="en-US" b="1" spc="6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실습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610F03-DDBC-40D8-B8D9-9A9B1E0C9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561744"/>
            <a:ext cx="8856984" cy="305023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FF1B894-8E2A-4059-8250-4640169BD09B}"/>
              </a:ext>
            </a:extLst>
          </p:cNvPr>
          <p:cNvGrpSpPr/>
          <p:nvPr/>
        </p:nvGrpSpPr>
        <p:grpSpPr>
          <a:xfrm>
            <a:off x="4462844" y="3833664"/>
            <a:ext cx="4501644" cy="1656184"/>
            <a:chOff x="4462844" y="3833664"/>
            <a:chExt cx="4501644" cy="16561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C890D22-63D6-4F9E-86DD-477764BD4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0004" b="3898"/>
            <a:stretch/>
          </p:blipFill>
          <p:spPr>
            <a:xfrm>
              <a:off x="6084168" y="3833664"/>
              <a:ext cx="2880320" cy="165618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9598BE-6A9F-4042-86FF-FEA7E300C411}"/>
                </a:ext>
              </a:extLst>
            </p:cNvPr>
            <p:cNvSpPr txBox="1"/>
            <p:nvPr/>
          </p:nvSpPr>
          <p:spPr>
            <a:xfrm>
              <a:off x="4462844" y="4338590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/>
                <a:t>결과 </a:t>
              </a:r>
              <a:r>
                <a:rPr lang="en-US" altLang="ko-KR" sz="3600" dirty="0"/>
                <a:t>: 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598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443</Words>
  <Application>Microsoft Office PowerPoint</Application>
  <PresentationFormat>화면 슬라이드 쇼(4:3)</PresentationFormat>
  <Paragraphs>158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Korean Bold</vt:lpstr>
      <vt:lpstr>Noto Sans Korean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유 일송</cp:lastModifiedBy>
  <cp:revision>130</cp:revision>
  <dcterms:created xsi:type="dcterms:W3CDTF">2014-08-30T22:01:36Z</dcterms:created>
  <dcterms:modified xsi:type="dcterms:W3CDTF">2019-04-02T15:23:28Z</dcterms:modified>
</cp:coreProperties>
</file>