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0" r:id="rId16"/>
  </p:sldMasterIdLst>
  <p:notesMasterIdLst>
    <p:notesMasterId r:id="rId20"/>
  </p:notesMasterIdLst>
  <p:handoutMasterIdLst>
    <p:handoutMasterId r:id="rId18"/>
  </p:handoutMasterIdLst>
  <p:sldIdLst>
    <p:sldId id="257" r:id="rId22"/>
    <p:sldId id="304" r:id="rId24"/>
    <p:sldId id="360" r:id="rId25"/>
    <p:sldId id="303" r:id="rId27"/>
    <p:sldId id="305" r:id="rId28"/>
    <p:sldId id="306" r:id="rId29"/>
    <p:sldId id="307" r:id="rId30"/>
    <p:sldId id="361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7" r:id="rId50"/>
    <p:sldId id="326" r:id="rId51"/>
    <p:sldId id="328" r:id="rId52"/>
    <p:sldId id="329" r:id="rId53"/>
    <p:sldId id="330" r:id="rId54"/>
    <p:sldId id="331" r:id="rId55"/>
    <p:sldId id="332" r:id="rId56"/>
    <p:sldId id="333" r:id="rId57"/>
    <p:sldId id="334" r:id="rId59"/>
    <p:sldId id="335" r:id="rId60"/>
    <p:sldId id="336" r:id="rId61"/>
    <p:sldId id="337" r:id="rId62"/>
    <p:sldId id="338" r:id="rId63"/>
    <p:sldId id="339" r:id="rId64"/>
    <p:sldId id="340" r:id="rId66"/>
    <p:sldId id="359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1" r:id="rId77"/>
    <p:sldId id="350" r:id="rId78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02" r:id="rId87"/>
  </p:sldIdLst>
  <p:sldSz cx="9144000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521415D9-36F7-43E2-AB2F-B90AF26B5E84}">
      <p14:sectionLst xmlns:p14="http://schemas.microsoft.com/office/powerpoint/2010/main">
        <p14:section name="1교시" id="{AD4104DA-8CC6-4877-BF8E-9FB347A9BC94}">
          <p14:sldIdLst>
            <p14:sldId id="257"/>
            <p14:sldId id="304"/>
            <p14:sldId id="360"/>
            <p14:sldId id="303"/>
            <p14:sldId id="305"/>
            <p14:sldId id="306"/>
            <p14:sldId id="307"/>
            <p14:sldId id="361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</p14:sldIdLst>
        </p14:section>
        <p14:section name="2교시" id="{6F2082DC-D108-4986-BD34-0ABA70DAF77F}">
          <p14:sldIdLst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5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5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88090" autoAdjust="0"/>
  </p:normalViewPr>
  <p:slideViewPr>
    <p:cSldViewPr snapToGrid="1" snapToObjects="1">
      <p:cViewPr varScale="1">
        <p:scale>
          <a:sx n="89" d="100"/>
          <a:sy n="89" d="100"/>
        </p:scale>
        <p:origin x="306" y="90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1" snapToObjects="1">
      <p:cViewPr varScale="1">
        <p:scale>
          <a:sx n="77" d="100"/>
          <a:sy n="77" d="100"/>
        </p:scale>
        <p:origin x="3276" y="114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3.xml"></Relationship><Relationship Id="rId4" Type="http://schemas.openxmlformats.org/officeDocument/2006/relationships/customXml" Target="../customXml/item1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handoutMaster" Target="handoutMasters/handoutMaster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0" Type="http://schemas.openxmlformats.org/officeDocument/2006/relationships/slide" Target="slides/slide17.xml"></Relationship><Relationship Id="rId41" Type="http://schemas.openxmlformats.org/officeDocument/2006/relationships/slide" Target="slides/slide18.xml"></Relationship><Relationship Id="rId42" Type="http://schemas.openxmlformats.org/officeDocument/2006/relationships/slide" Target="slides/slide19.xml"></Relationship><Relationship Id="rId43" Type="http://schemas.openxmlformats.org/officeDocument/2006/relationships/slide" Target="slides/slide20.xml"></Relationship><Relationship Id="rId44" Type="http://schemas.openxmlformats.org/officeDocument/2006/relationships/slide" Target="slides/slide21.xml"></Relationship><Relationship Id="rId45" Type="http://schemas.openxmlformats.org/officeDocument/2006/relationships/slide" Target="slides/slide22.xml"></Relationship><Relationship Id="rId46" Type="http://schemas.openxmlformats.org/officeDocument/2006/relationships/slide" Target="slides/slide23.xml"></Relationship><Relationship Id="rId47" Type="http://schemas.openxmlformats.org/officeDocument/2006/relationships/slide" Target="slides/slide24.xml"></Relationship><Relationship Id="rId48" Type="http://schemas.openxmlformats.org/officeDocument/2006/relationships/slide" Target="slides/slide25.xml"></Relationship><Relationship Id="rId49" Type="http://schemas.openxmlformats.org/officeDocument/2006/relationships/slide" Target="slides/slide26.xml"></Relationship><Relationship Id="rId50" Type="http://schemas.openxmlformats.org/officeDocument/2006/relationships/slide" Target="slides/slide27.xml"></Relationship><Relationship Id="rId51" Type="http://schemas.openxmlformats.org/officeDocument/2006/relationships/slide" Target="slides/slide28.xml"></Relationship><Relationship Id="rId52" Type="http://schemas.openxmlformats.org/officeDocument/2006/relationships/slide" Target="slides/slide29.xml"></Relationship><Relationship Id="rId53" Type="http://schemas.openxmlformats.org/officeDocument/2006/relationships/slide" Target="slides/slide30.xml"></Relationship><Relationship Id="rId54" Type="http://schemas.openxmlformats.org/officeDocument/2006/relationships/slide" Target="slides/slide31.xml"></Relationship><Relationship Id="rId55" Type="http://schemas.openxmlformats.org/officeDocument/2006/relationships/slide" Target="slides/slide32.xml"></Relationship><Relationship Id="rId56" Type="http://schemas.openxmlformats.org/officeDocument/2006/relationships/slide" Target="slides/slide33.xml"></Relationship><Relationship Id="rId57" Type="http://schemas.openxmlformats.org/officeDocument/2006/relationships/slide" Target="slides/slide34.xml"></Relationship><Relationship Id="rId59" Type="http://schemas.openxmlformats.org/officeDocument/2006/relationships/slide" Target="slides/slide35.xml"></Relationship><Relationship Id="rId60" Type="http://schemas.openxmlformats.org/officeDocument/2006/relationships/slide" Target="slides/slide36.xml"></Relationship><Relationship Id="rId61" Type="http://schemas.openxmlformats.org/officeDocument/2006/relationships/slide" Target="slides/slide37.xml"></Relationship><Relationship Id="rId62" Type="http://schemas.openxmlformats.org/officeDocument/2006/relationships/slide" Target="slides/slide38.xml"></Relationship><Relationship Id="rId63" Type="http://schemas.openxmlformats.org/officeDocument/2006/relationships/slide" Target="slides/slide39.xml"></Relationship><Relationship Id="rId64" Type="http://schemas.openxmlformats.org/officeDocument/2006/relationships/slide" Target="slides/slide40.xml"></Relationship><Relationship Id="rId66" Type="http://schemas.openxmlformats.org/officeDocument/2006/relationships/slide" Target="slides/slide41.xml"></Relationship><Relationship Id="rId67" Type="http://schemas.openxmlformats.org/officeDocument/2006/relationships/slide" Target="slides/slide42.xml"></Relationship><Relationship Id="rId68" Type="http://schemas.openxmlformats.org/officeDocument/2006/relationships/slide" Target="slides/slide43.xml"></Relationship><Relationship Id="rId69" Type="http://schemas.openxmlformats.org/officeDocument/2006/relationships/slide" Target="slides/slide44.xml"></Relationship><Relationship Id="rId70" Type="http://schemas.openxmlformats.org/officeDocument/2006/relationships/slide" Target="slides/slide45.xml"></Relationship><Relationship Id="rId71" Type="http://schemas.openxmlformats.org/officeDocument/2006/relationships/slide" Target="slides/slide46.xml"></Relationship><Relationship Id="rId72" Type="http://schemas.openxmlformats.org/officeDocument/2006/relationships/slide" Target="slides/slide47.xml"></Relationship><Relationship Id="rId73" Type="http://schemas.openxmlformats.org/officeDocument/2006/relationships/slide" Target="slides/slide48.xml"></Relationship><Relationship Id="rId74" Type="http://schemas.openxmlformats.org/officeDocument/2006/relationships/slide" Target="slides/slide49.xml"></Relationship><Relationship Id="rId75" Type="http://schemas.openxmlformats.org/officeDocument/2006/relationships/slide" Target="slides/slide50.xml"></Relationship><Relationship Id="rId76" Type="http://schemas.openxmlformats.org/officeDocument/2006/relationships/slide" Target="slides/slide51.xml"></Relationship><Relationship Id="rId77" Type="http://schemas.openxmlformats.org/officeDocument/2006/relationships/slide" Target="slides/slide52.xml"></Relationship><Relationship Id="rId78" Type="http://schemas.openxmlformats.org/officeDocument/2006/relationships/slide" Target="slides/slide53.xml"></Relationship><Relationship Id="rId80" Type="http://schemas.openxmlformats.org/officeDocument/2006/relationships/slide" Target="slides/slide54.xml"></Relationship><Relationship Id="rId81" Type="http://schemas.openxmlformats.org/officeDocument/2006/relationships/slide" Target="slides/slide55.xml"></Relationship><Relationship Id="rId82" Type="http://schemas.openxmlformats.org/officeDocument/2006/relationships/slide" Target="slides/slide56.xml"></Relationship><Relationship Id="rId83" Type="http://schemas.openxmlformats.org/officeDocument/2006/relationships/slide" Target="slides/slide57.xml"></Relationship><Relationship Id="rId84" Type="http://schemas.openxmlformats.org/officeDocument/2006/relationships/slide" Target="slides/slide58.xml"></Relationship><Relationship Id="rId85" Type="http://schemas.openxmlformats.org/officeDocument/2006/relationships/slide" Target="slides/slide59.xml"></Relationship><Relationship Id="rId86" Type="http://schemas.openxmlformats.org/officeDocument/2006/relationships/slide" Target="slides/slide60.xml"></Relationship><Relationship Id="rId87" Type="http://schemas.openxmlformats.org/officeDocument/2006/relationships/slide" Target="slides/slide61.xml"></Relationship><Relationship Id="rId94" Type="http://schemas.openxmlformats.org/officeDocument/2006/relationships/viewProps" Target="viewProps.xml"></Relationship><Relationship Id="rId9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2019-07-10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3.xml.rels><?xml version="1.0" encoding="UTF-8"?>
<Relationships xmlns="http://schemas.openxmlformats.org/package/2006/relationships"><Relationship Id="rId3" Type="http://schemas.openxmlformats.org/officeDocument/2006/relationships/hyperlink" Target="http://soen.kr/lecture/win32api/reference/Function/InvalidateRect.htm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4.xml"></Relationship></Relationships>
</file>

<file path=ppt/notesSlides/_rels/notesSlide4.xml.rels><?xml version="1.0" encoding="UTF-8"?>
<Relationships xmlns="http://schemas.openxmlformats.org/package/2006/relationships"><Relationship Id="rId3" Type="http://schemas.openxmlformats.org/officeDocument/2006/relationships/hyperlink" Target="https://terms.naver.com/entry.nhn?docId=864973&amp;cid=50371&amp;categoryId=50371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1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4.xml"></Relationship></Relationships>
</file>

<file path=ppt/notesSlides/_rels/notesSlide46.xml.rels><?xml version="1.0" encoding="UTF-8"?>
<Relationships xmlns="http://schemas.openxmlformats.org/package/2006/relationships"><Relationship Id="rId3" Type="http://schemas.openxmlformats.org/officeDocument/2006/relationships/hyperlink" Target="http://ehpub.co.kr/ctime_s-%ed%95%a8%ec%88%98/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46.xml"></Relationship></Relationships>
</file>

<file path=ppt/notesSlides/_rels/notesSlide5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3.xml"></Relationship></Relationships>
</file>

<file path=ppt/notesSlides/_rels/notesSlide6.xml.rels><?xml version="1.0" encoding="UTF-8"?>
<Relationships xmlns="http://schemas.openxmlformats.org/package/2006/relationships"><Relationship Id="rId3" Type="http://schemas.openxmlformats.org/officeDocument/2006/relationships/hyperlink" Target="https://wkdghcjf1234.blog.me/220519068899" TargetMode="External"></Relationship><Relationship Id="rId1" Type="http://schemas.openxmlformats.org/officeDocument/2006/relationships/notesMaster" Target="../notesMasters/notesMaster1.xml"></Relationship><Relationship Id="rId4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044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soen.kr</a:t>
            </a:r>
            <a:r>
              <a:rPr lang="en-US" altLang="ko-KR" dirty="0">
                <a:hlinkClick r:id="rId3"/>
              </a:rPr>
              <a:t>/lecture/</a:t>
            </a:r>
            <a:r>
              <a:rPr lang="en-US" altLang="ko-KR" dirty="0" err="1">
                <a:hlinkClick r:id="rId3"/>
              </a:rPr>
              <a:t>win32api</a:t>
            </a:r>
            <a:r>
              <a:rPr lang="en-US" altLang="ko-KR" dirty="0">
                <a:hlinkClick r:id="rId3"/>
              </a:rPr>
              <a:t>/reference/Function/</a:t>
            </a:r>
            <a:r>
              <a:rPr lang="en-US" altLang="ko-KR" dirty="0" err="1">
                <a:hlinkClick r:id="rId3"/>
              </a:rPr>
              <a:t>InvalidateRect.htm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815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134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terms.naver.com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entry.nhn?docId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864973&amp;cid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50371&amp;categoryId</a:t>
            </a:r>
            <a:r>
              <a:rPr lang="en-US" altLang="ko-KR" dirty="0">
                <a:hlinkClick r:id="rId3"/>
              </a:rPr>
              <a:t>=50371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068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200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34014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2367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err="1">
                <a:hlinkClick r:id="rId3"/>
              </a:rPr>
              <a:t>ehpub.co.kr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ctime_s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ed%95%a8%ec%88%98</a:t>
            </a:r>
            <a:r>
              <a:rPr lang="en-US" altLang="ko-KR" dirty="0">
                <a:hlinkClick r:id="rId3"/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78291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78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wkdghcjf1234.blog.me</a:t>
            </a:r>
            <a:r>
              <a:rPr lang="en-US" altLang="ko-KR" dirty="0">
                <a:hlinkClick r:id="rId3"/>
              </a:rPr>
              <a:t>/220519068899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3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405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92354C-C43B-4E93-9AE4-95A41DAB4068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F82525-1FCE-41BB-93FB-00713A4299CB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870576-52A1-438D-97E0-0B94D96A40EA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FFA4B0-EE52-47F0-8A01-6F08093D6D5E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205719-285B-4F4A-B9B7-F29F3DFF834C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F59605B-24B3-45B8-9A4C-5158FBF90D6B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 baseline="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C6B156-941A-42E2-8D39-251B12B943C4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1E959E-D222-4AA6-A4DE-06F4B059B91E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DCEC9-6DA4-42BD-B912-E5B8080DFAFD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7BDBC-6513-4FF2-A844-8C68850C5575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101"/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E59E8-6EE0-44BC-B59B-FE63A690E3F8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7CA6C9-3778-4E9F-A52D-B77C1A02C489}" type="datetime1">
              <a:rPr lang="ko-KR" altLang="en-US" smtClean="0"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소융대</a:t>
            </a:r>
            <a:r>
              <a:rPr lang="ko-KR" altLang="en-US" dirty="0"/>
              <a:t> 컨텐츠</a:t>
            </a:r>
            <a:r>
              <a:rPr lang="en-US" altLang="ko-KR" dirty="0"/>
              <a:t>IT 16</a:t>
            </a:r>
            <a:r>
              <a:rPr lang="ko-KR" altLang="en-US" dirty="0"/>
              <a:t>학번 길한얼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84" rtl="0" eaLnBrk="1" latinLnBrk="1" hangingPunct="1">
        <a:lnSpc>
          <a:spcPct val="90000"/>
        </a:lnSpc>
        <a:spcBef>
          <a:spcPct val="0"/>
        </a:spcBef>
        <a:buNone/>
        <a:defRPr sz="2701" kern="1200">
          <a:solidFill>
            <a:schemeClr val="tx2">
              <a:lumMod val="60000"/>
              <a:lumOff val="4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21" indent="-228621" algn="l" defTabSz="914484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1pPr>
      <a:lvl2pPr marL="457242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2pPr>
      <a:lvl3pPr marL="685863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3pPr>
      <a:lvl4pPr marL="91448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4pPr>
      <a:lvl5pPr marL="114310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5pPr>
      <a:lvl6pPr marL="1371726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image" Target="../media/image12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8.png"></Relationship><Relationship Id="rId6" Type="http://schemas.openxmlformats.org/officeDocument/2006/relationships/slideLayout" Target="../slideLayouts/slideLayout2.xml"></Relationship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22.png"></Relationship><Relationship Id="rId4" Type="http://schemas.openxmlformats.org/officeDocument/2006/relationships/slideLayout" Target="../slideLayouts/slideLayout2.xml"></Relationship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image" Target="../media/image37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2.xml"></Relationship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image40.gif"></Relationship><Relationship Id="rId3" Type="http://schemas.openxmlformats.org/officeDocument/2006/relationships/slideLayout" Target="../slideLayouts/slideLayout2.xml"></Relationship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3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43.png"></Relationship><Relationship Id="rId2" Type="http://schemas.openxmlformats.org/officeDocument/2006/relationships/notesSlide" Target="../notesSlides/notesSlide34.xml"></Relationship><Relationship Id="rId1" Type="http://schemas.openxmlformats.org/officeDocument/2006/relationships/slideLayout" Target="../slideLayouts/slideLayout2.xml"></Relationship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3" Type="http://schemas.openxmlformats.org/officeDocument/2006/relationships/image" Target="../media/image45.gif"></Relationship><Relationship Id="rId2" Type="http://schemas.openxmlformats.org/officeDocument/2006/relationships/notesSlide" Target="../notesSlides/notesSlide40.xml"></Relationship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notesSlide" Target="../notesSlides/notesSlide41.xml"></Relationship><Relationship Id="rId4" Type="http://schemas.openxmlformats.org/officeDocument/2006/relationships/image" Target="../media/image47.png"></Relationship><Relationship Id="rId5" Type="http://schemas.openxmlformats.org/officeDocument/2006/relationships/slideLayout" Target="../slideLayouts/slideLayout2.xml"></Relationship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?>
<Relationships xmlns="http://schemas.openxmlformats.org/package/2006/relationships"><Relationship Id="rId3" Type="http://schemas.openxmlformats.org/officeDocument/2006/relationships/image" Target="../media/image51.png"></Relationship><Relationship Id="rId2" Type="http://schemas.openxmlformats.org/officeDocument/2006/relationships/image" Target="../media/image50.png"></Relationship><Relationship Id="rId4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3" Type="http://schemas.openxmlformats.org/officeDocument/2006/relationships/image" Target="../media/image52.png"></Relationship><Relationship Id="rId2" Type="http://schemas.openxmlformats.org/officeDocument/2006/relationships/notesSlide" Target="../notesSlides/notesSlide44.xml"></Relationship><Relationship Id="rId5" Type="http://schemas.openxmlformats.org/officeDocument/2006/relationships/image" Target="../media/image54.png"></Relationship><Relationship Id="rId4" Type="http://schemas.openxmlformats.org/officeDocument/2006/relationships/image" Target="../media/image53.png"></Relationship><Relationship Id="rId6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2" Type="http://schemas.openxmlformats.org/officeDocument/2006/relationships/notesSlide" Target="../notesSlides/notesSlide46.xml"></Relationship><Relationship Id="rId3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2" Type="http://schemas.openxmlformats.org/officeDocument/2006/relationships/image" Target="../media/image55.png"></Relationship><Relationship Id="rId3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2" Type="http://schemas.openxmlformats.org/officeDocument/2006/relationships/image" Target="../media/image56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?>
<Relationships xmlns="http://schemas.openxmlformats.org/package/2006/relationships"><Relationship Id="rId3" Type="http://schemas.openxmlformats.org/officeDocument/2006/relationships/image" Target="../media/image58.png"></Relationship><Relationship Id="rId2" Type="http://schemas.openxmlformats.org/officeDocument/2006/relationships/image" Target="../media/image57.png"></Relationship><Relationship Id="rId4" Type="http://schemas.openxmlformats.org/officeDocument/2006/relationships/slideLayout" Target="../slideLayouts/slideLayout2.xml"></Relationship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?>
<Relationships xmlns="http://schemas.openxmlformats.org/package/2006/relationships"><Relationship Id="rId3" Type="http://schemas.openxmlformats.org/officeDocument/2006/relationships/image" Target="../media/image61.png"></Relationship><Relationship Id="rId2" Type="http://schemas.openxmlformats.org/officeDocument/2006/relationships/image" Target="../media/image60.png"></Relationship><Relationship Id="rId4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3" Type="http://schemas.openxmlformats.org/officeDocument/2006/relationships/image" Target="../media/image62.png"></Relationship><Relationship Id="rId2" Type="http://schemas.openxmlformats.org/officeDocument/2006/relationships/notesSlide" Target="../notesSlides/notesSlide53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63.png"></Relationship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ym typeface="Malgun Gothic" panose="020B0503020000020004" pitchFamily="50" charset="-127"/>
              </a:rPr>
              <a:t>Windows API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20002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윈도우</a:t>
            </a:r>
            <a:r>
              <a:rPr lang="en-US" altLang="ko-KR" dirty="0">
                <a:sym typeface="Malgun Gothic" panose="020B0503020000020004" pitchFamily="50" charset="-127"/>
              </a:rPr>
              <a:t>32</a:t>
            </a:r>
            <a:r>
              <a:rPr lang="ko-KR" altLang="en-US" dirty="0">
                <a:sym typeface="Malgun Gothic" panose="020B0503020000020004" pitchFamily="50" charset="-127"/>
              </a:rPr>
              <a:t> 어플리케이션 프로그래밍 인터페이스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sym typeface="Malgun Gothic" panose="020B0503020000020004" pitchFamily="50" charset="-127"/>
              </a:rPr>
              <a:t>16</a:t>
            </a:r>
            <a:r>
              <a:rPr lang="ko-KR" altLang="en-US" dirty="0">
                <a:sym typeface="Malgun Gothic" panose="020B0503020000020004" pitchFamily="50" charset="-127"/>
              </a:rPr>
              <a:t>학번 길한얼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5DFA8-833A-471C-B286-E7B7F8E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5F47F-08D8-482C-9ED3-47E85E80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PAINTSTRUCT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다시 그려야할 영역을 RECT형 멤버변수 rc</a:t>
            </a:r>
            <a:r>
              <a:rPr lang="en-US" altLang="ko-KR" sz="1295">
                <a:latin typeface="HY견명조" charset="0"/>
                <a:ea typeface="HY견명조" charset="0"/>
              </a:rPr>
              <a:t>Paint로				 저장하는 구조체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다시 </a:t>
            </a:r>
            <a:r>
              <a:rPr lang="en-US" altLang="ko-KR" sz="1295" b="1">
                <a:latin typeface="HY견명조" charset="0"/>
                <a:ea typeface="HY견명조" charset="0"/>
              </a:rPr>
              <a:t>그려야 할 영역이 두 군데 존재한다면 두 곳을 하나의			 사각형 영역으로 묶는다.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2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600" b="1">
                <a:latin typeface="HY견명조" charset="0"/>
                <a:ea typeface="HY견명조" charset="0"/>
              </a:rPr>
              <a:t>RECT 구조체</a:t>
            </a:r>
            <a:endParaRPr lang="ko-KR" altLang="en-US" sz="16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사각영역의 정보를 가지는 구조체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left		- 왼쪽 x 좌표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top		- 상단 y 좌표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right		-오른쪽 x좌표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bottom	-하단 y 좌표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&amp;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W</a:t>
            </a:r>
            <a:r>
              <a:rPr lang="en-US" altLang="ko-KR" sz="1295">
                <a:latin typeface="HY견명조" charset="0"/>
                <a:ea typeface="HY견명조" charset="0"/>
              </a:rPr>
              <a:t>M</a:t>
            </a:r>
            <a:r>
              <a:rPr lang="en-US" altLang="ko-KR" sz="1295">
                <a:latin typeface="HY견명조" charset="0"/>
                <a:ea typeface="HY견명조" charset="0"/>
              </a:rPr>
              <a:t>_</a:t>
            </a:r>
            <a:r>
              <a:rPr lang="en-US" altLang="ko-KR" sz="1295">
                <a:latin typeface="HY견명조" charset="0"/>
                <a:ea typeface="HY견명조" charset="0"/>
              </a:rPr>
              <a:t>P</a:t>
            </a:r>
            <a:r>
              <a:rPr lang="en-US" altLang="ko-KR" sz="1295">
                <a:latin typeface="HY견명조" charset="0"/>
                <a:ea typeface="HY견명조" charset="0"/>
              </a:rPr>
              <a:t>A</a:t>
            </a:r>
            <a:r>
              <a:rPr lang="en-US" altLang="ko-KR" sz="1295">
                <a:latin typeface="HY견명조" charset="0"/>
                <a:ea typeface="HY견명조" charset="0"/>
              </a:rPr>
              <a:t>INT에서 BeginPaint()함수</a:t>
            </a:r>
            <a:r>
              <a:rPr lang="en-US" altLang="ko-KR" sz="1295">
                <a:latin typeface="HY견명조" charset="0"/>
                <a:ea typeface="HY견명조" charset="0"/>
              </a:rPr>
              <a:t>를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썼</a:t>
            </a:r>
            <a:r>
              <a:rPr lang="en-US" altLang="ko-KR" sz="1295">
                <a:latin typeface="HY견명조" charset="0"/>
                <a:ea typeface="HY견명조" charset="0"/>
              </a:rPr>
              <a:t>을</a:t>
            </a:r>
            <a:r>
              <a:rPr lang="en-US" altLang="ko-KR" sz="1295">
                <a:latin typeface="HY견명조" charset="0"/>
                <a:ea typeface="HY견명조" charset="0"/>
              </a:rPr>
              <a:t>때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R</a:t>
            </a:r>
            <a:r>
              <a:rPr lang="en-US" altLang="ko-KR" sz="1295">
                <a:latin typeface="HY견명조" charset="0"/>
                <a:ea typeface="HY견명조" charset="0"/>
              </a:rPr>
              <a:t>e</a:t>
            </a:r>
            <a:r>
              <a:rPr lang="en-US" altLang="ko-KR" sz="1295">
                <a:latin typeface="HY견명조" charset="0"/>
                <a:ea typeface="HY견명조" charset="0"/>
              </a:rPr>
              <a:t>l</a:t>
            </a:r>
            <a:r>
              <a:rPr lang="en-US" altLang="ko-KR" sz="1295">
                <a:latin typeface="HY견명조" charset="0"/>
                <a:ea typeface="HY견명조" charset="0"/>
              </a:rPr>
              <a:t>e</a:t>
            </a:r>
            <a:r>
              <a:rPr lang="en-US" altLang="ko-KR" sz="1295">
                <a:latin typeface="HY견명조" charset="0"/>
                <a:ea typeface="HY견명조" charset="0"/>
              </a:rPr>
              <a:t>a</a:t>
            </a:r>
            <a:r>
              <a:rPr lang="en-US" altLang="ko-KR" sz="1295">
                <a:latin typeface="HY견명조" charset="0"/>
                <a:ea typeface="HY견명조" charset="0"/>
              </a:rPr>
              <a:t>s</a:t>
            </a:r>
            <a:r>
              <a:rPr lang="en-US" altLang="ko-KR" sz="1295">
                <a:latin typeface="HY견명조" charset="0"/>
                <a:ea typeface="HY견명조" charset="0"/>
              </a:rPr>
              <a:t>e</a:t>
            </a:r>
            <a:r>
              <a:rPr lang="en-US" altLang="ko-KR" sz="1295">
                <a:latin typeface="HY견명조" charset="0"/>
                <a:ea typeface="HY견명조" charset="0"/>
              </a:rPr>
              <a:t>D</a:t>
            </a:r>
            <a:r>
              <a:rPr lang="en-US" altLang="ko-KR" sz="1295">
                <a:latin typeface="HY견명조" charset="0"/>
                <a:ea typeface="HY견명조" charset="0"/>
              </a:rPr>
              <a:t>C</a:t>
            </a:r>
            <a:r>
              <a:rPr lang="en-US" altLang="ko-KR" sz="1295">
                <a:latin typeface="HY견명조" charset="0"/>
                <a:ea typeface="HY견명조" charset="0"/>
              </a:rPr>
              <a:t>(</a:t>
            </a:r>
            <a:r>
              <a:rPr lang="en-US" altLang="ko-KR" sz="1295">
                <a:latin typeface="HY견명조" charset="0"/>
                <a:ea typeface="HY견명조" charset="0"/>
              </a:rPr>
              <a:t>)</a:t>
            </a:r>
            <a:r>
              <a:rPr lang="en-US" altLang="ko-KR" sz="1295">
                <a:latin typeface="HY견명조" charset="0"/>
                <a:ea typeface="HY견명조" charset="0"/>
              </a:rPr>
              <a:t>대</a:t>
            </a:r>
            <a:r>
              <a:rPr lang="en-US" altLang="ko-KR" sz="1295">
                <a:latin typeface="HY견명조" charset="0"/>
                <a:ea typeface="HY견명조" charset="0"/>
              </a:rPr>
              <a:t>신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사</a:t>
            </a:r>
            <a:r>
              <a:rPr lang="en-US" altLang="ko-KR" sz="1295">
                <a:latin typeface="HY견명조" charset="0"/>
                <a:ea typeface="HY견명조" charset="0"/>
              </a:rPr>
              <a:t>용</a:t>
            </a:r>
            <a:r>
              <a:rPr lang="en-US" altLang="ko-KR" sz="1295">
                <a:latin typeface="HY견명조" charset="0"/>
                <a:ea typeface="HY견명조" charset="0"/>
              </a:rPr>
              <a:t>하</a:t>
            </a:r>
            <a:r>
              <a:rPr lang="en-US" altLang="ko-KR" sz="1295">
                <a:latin typeface="HY견명조" charset="0"/>
                <a:ea typeface="HY견명조" charset="0"/>
              </a:rPr>
              <a:t>는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함</a:t>
            </a:r>
            <a:r>
              <a:rPr lang="en-US" altLang="ko-KR" sz="1295">
                <a:latin typeface="HY견명조" charset="0"/>
                <a:ea typeface="HY견명조" charset="0"/>
              </a:rPr>
              <a:t>수</a:t>
            </a:r>
            <a:endParaRPr lang="ko-KR" altLang="en-US" sz="1295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331EAF-80AD-4281-8852-EA78D711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498600"/>
            <a:ext cx="2809875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E87E24-D380-4B92-8748-AB72D479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277235"/>
            <a:ext cx="3914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84DF-4FF1-4BE9-A72D-21BDBB3D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문자열의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85D7C-B5F6-4673-85F7-320DD7ED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nAPI에서는 TextOut함수를 이용해 문자열을 출력한다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TextOut함수에 전달하는 DC의 정보를 변</a:t>
            </a:r>
            <a:r>
              <a:rPr lang="en-US" altLang="ko-KR" sz="1600">
                <a:latin typeface="HY견명조" charset="0"/>
                <a:ea typeface="HY견명조" charset="0"/>
              </a:rPr>
              <a:t>경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문자의 모양이나 크기, 색상, 좌표 해석 방법 등의 여러가지 변형을 줄 수 있다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x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g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c,UINT fMode)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문자열의 정렬 방법을 변경하는 함수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fMode – 정렬정보, 두 개 이상의 플레그를 OR로 연결하여 사용한다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400" y="3616960"/>
          <a:ext cx="7772400" cy="296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1475"/>
                <a:gridCol w="6130925"/>
              </a:tblGrid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b="1">
                          <a:solidFill>
                            <a:srgbClr val="FFFFFF"/>
                          </a:solidFill>
                          <a:latin typeface="Calibri" charset="0"/>
                          <a:ea typeface="HY중고딕" charset="0"/>
                        </a:rPr>
                        <a:t>플</a:t>
                      </a:r>
                      <a:r>
                        <a:rPr lang="en-US" altLang="ko-KR" sz="1600" kern="1200" b="1">
                          <a:solidFill>
                            <a:srgbClr val="FFFFFF"/>
                          </a:solidFill>
                          <a:latin typeface="Calibri" charset="0"/>
                          <a:ea typeface="HY중고딕" charset="0"/>
                        </a:rPr>
                        <a:t>레</a:t>
                      </a:r>
                      <a:r>
                        <a:rPr lang="en-US" altLang="ko-KR" sz="1600" kern="1200" b="1">
                          <a:solidFill>
                            <a:srgbClr val="FFFFFF"/>
                          </a:solidFill>
                          <a:latin typeface="Calibri" charset="0"/>
                          <a:ea typeface="HY중고딕" charset="0"/>
                        </a:rPr>
                        <a:t>그</a:t>
                      </a:r>
                      <a:endParaRPr lang="ko-KR" altLang="en-US" sz="1600" kern="1200" b="1">
                        <a:solidFill>
                          <a:srgbClr val="FFFFFF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b="1">
                          <a:solidFill>
                            <a:srgbClr val="FFFFFF"/>
                          </a:solidFill>
                          <a:latin typeface="Calibri" charset="0"/>
                          <a:ea typeface="HY중고딕" charset="0"/>
                        </a:rPr>
                        <a:t>설</a:t>
                      </a:r>
                      <a:r>
                        <a:rPr lang="en-US" altLang="ko-KR" sz="1600" kern="1200" b="1">
                          <a:solidFill>
                            <a:srgbClr val="FFFFFF"/>
                          </a:solidFill>
                          <a:latin typeface="Calibri" charset="0"/>
                          <a:ea typeface="HY중고딕" charset="0"/>
                        </a:rPr>
                        <a:t>명</a:t>
                      </a:r>
                      <a:endParaRPr lang="ko-KR" altLang="en-US" sz="1600" kern="1200" b="1">
                        <a:solidFill>
                          <a:srgbClr val="FFFFFF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A_TOP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상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단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_BOTTOM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하단좌표가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된다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_CENTER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수평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중앙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된다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L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EFT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수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쪽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된다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R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IGHT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수평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오른쪽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된다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_UPDATECP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정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신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C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P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사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용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하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며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문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자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열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력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후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에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C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P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경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한다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HY중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_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N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O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U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P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D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A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T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E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C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P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12192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C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P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사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용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하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않고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지정한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좌표를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사용하며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CP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를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경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하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지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않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는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HY중고딕" charset="0"/>
                        </a:rPr>
                        <a:t>다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</a:rPr>
                        <a:t>.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3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0848-517A-442F-9D88-D0F8165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(Device Context)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3AA15-022C-44EC-9013-0BBE0B7F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TestOut</a:t>
            </a:r>
            <a:r>
              <a:rPr lang="ko-KR" altLang="en-US" sz="1600" dirty="0"/>
              <a:t>의 디폴트 정렬 상태는 </a:t>
            </a:r>
            <a:r>
              <a:rPr lang="en-US" altLang="ko-KR" sz="1600" dirty="0" err="1"/>
              <a:t>TA_TOP|TA_LEFT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오른쪽 코드와 같이 작성하면 다음과 같은 결과를 얻을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026" name="Picture 2" descr="http://www.soen.kr/lecture/win32api/lec3/Image235.gif">
            <a:extLst>
              <a:ext uri="{FF2B5EF4-FFF2-40B4-BE49-F238E27FC236}">
                <a16:creationId xmlns:a16="http://schemas.microsoft.com/office/drawing/2014/main" id="{B17E69AB-797A-4703-8D07-28189834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88840"/>
            <a:ext cx="3162300" cy="1600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ECCCE2-F218-4F6F-8F5B-BA97EFBED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204864"/>
            <a:ext cx="4733925" cy="1533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0679A4-3B18-4318-AD8C-D439B050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40" y="4467226"/>
            <a:ext cx="2419648" cy="2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0848-517A-442F-9D88-D0F81650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en-US" altLang="ko-KR" dirty="0"/>
              <a:t>DC (Device Context)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3AA15-022C-44EC-9013-0BBE0B7F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587750"/>
            <a:ext cx="7773035" cy="257683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정</a:t>
            </a:r>
            <a:r>
              <a:rPr lang="en-US" altLang="ko-KR" sz="1600">
                <a:latin typeface="HY견명조" charset="0"/>
                <a:ea typeface="HY견명조" charset="0"/>
              </a:rPr>
              <a:t>렬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위</a:t>
            </a:r>
            <a:r>
              <a:rPr lang="en-US" altLang="ko-KR" sz="1600">
                <a:latin typeface="HY견명조" charset="0"/>
                <a:ea typeface="HY견명조" charset="0"/>
              </a:rPr>
              <a:t>치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지</a:t>
            </a:r>
            <a:r>
              <a:rPr lang="en-US" altLang="ko-KR" sz="1600">
                <a:latin typeface="HY견명조" charset="0"/>
                <a:ea typeface="HY견명조" charset="0"/>
              </a:rPr>
              <a:t>정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5</a:t>
            </a:r>
            <a:r>
              <a:rPr lang="en-US" altLang="ko-KR" sz="1600">
                <a:latin typeface="HY견명조" charset="0"/>
                <a:ea typeface="HY견명조" charset="0"/>
              </a:rPr>
              <a:t>개</a:t>
            </a:r>
            <a:r>
              <a:rPr lang="en-US" altLang="ko-KR" sz="1600">
                <a:latin typeface="HY견명조" charset="0"/>
                <a:ea typeface="HY견명조" charset="0"/>
              </a:rPr>
              <a:t>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플</a:t>
            </a:r>
            <a:r>
              <a:rPr lang="en-US" altLang="ko-KR" sz="1600">
                <a:latin typeface="HY견명조" charset="0"/>
                <a:ea typeface="HY견명조" charset="0"/>
              </a:rPr>
              <a:t>레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외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TA_UPDATECP, </a:t>
            </a:r>
            <a:r>
              <a:rPr lang="en-US" altLang="ko-KR" sz="1600" b="1">
                <a:latin typeface="HY견명조" charset="0"/>
                <a:ea typeface="HY견명조" charset="0"/>
              </a:rPr>
              <a:t>TA_NOUPDATECP 두 개의 플레그가 더 있는데 이 플레그들은 CP(Current Position)의 사용 여부를 결정</a:t>
            </a:r>
            <a:r>
              <a:rPr lang="en-US" altLang="ko-KR" sz="1600">
                <a:latin typeface="HY견명조" charset="0"/>
                <a:ea typeface="HY견명조" charset="0"/>
              </a:rPr>
              <a:t>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콘</a:t>
            </a:r>
            <a:r>
              <a:rPr lang="en-US" altLang="ko-KR" sz="1600">
                <a:latin typeface="HY견명조" charset="0"/>
                <a:ea typeface="HY견명조" charset="0"/>
              </a:rPr>
              <a:t>솔</a:t>
            </a:r>
            <a:r>
              <a:rPr lang="en-US" altLang="ko-KR" sz="1600">
                <a:latin typeface="HY견명조" charset="0"/>
                <a:ea typeface="HY견명조" charset="0"/>
              </a:rPr>
              <a:t>창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문</a:t>
            </a:r>
            <a:r>
              <a:rPr lang="en-US" altLang="ko-KR" sz="1600">
                <a:latin typeface="HY견명조" charset="0"/>
                <a:ea typeface="HY견명조" charset="0"/>
              </a:rPr>
              <a:t>자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출</a:t>
            </a:r>
            <a:r>
              <a:rPr lang="en-US" altLang="ko-KR" sz="1600">
                <a:latin typeface="HY견명조" charset="0"/>
                <a:ea typeface="HY견명조" charset="0"/>
              </a:rPr>
              <a:t>력</a:t>
            </a:r>
            <a:r>
              <a:rPr lang="en-US" altLang="ko-KR" sz="1600">
                <a:latin typeface="HY견명조" charset="0"/>
                <a:ea typeface="HY견명조" charset="0"/>
              </a:rPr>
              <a:t>될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위</a:t>
            </a:r>
            <a:r>
              <a:rPr lang="en-US" altLang="ko-KR" sz="1600">
                <a:latin typeface="HY견명조" charset="0"/>
                <a:ea typeface="HY견명조" charset="0"/>
              </a:rPr>
              <a:t>치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커</a:t>
            </a:r>
            <a:r>
              <a:rPr lang="en-US" altLang="ko-KR" sz="1600">
                <a:latin typeface="HY견명조" charset="0"/>
                <a:ea typeface="HY견명조" charset="0"/>
              </a:rPr>
              <a:t>서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표</a:t>
            </a:r>
            <a:r>
              <a:rPr lang="en-US" altLang="ko-KR" sz="1600">
                <a:latin typeface="HY견명조" charset="0"/>
                <a:ea typeface="HY견명조" charset="0"/>
              </a:rPr>
              <a:t>시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듯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 b="1">
                <a:latin typeface="HY견명조" charset="0"/>
                <a:ea typeface="HY견명조" charset="0"/>
              </a:rPr>
              <a:t>그래픽 모드에서는 다음 그래픽이 출력될 위치를 CP가 가지고 있다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위</a:t>
            </a:r>
            <a:r>
              <a:rPr lang="en-US" altLang="ko-KR" sz="1600">
                <a:latin typeface="HY견명조" charset="0"/>
                <a:ea typeface="HY견명조" charset="0"/>
              </a:rPr>
              <a:t>와</a:t>
            </a:r>
            <a:r>
              <a:rPr lang="en-US" altLang="ko-KR" sz="1600">
                <a:latin typeface="HY견명조" charset="0"/>
                <a:ea typeface="HY견명조" charset="0"/>
              </a:rPr>
              <a:t>같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플</a:t>
            </a:r>
            <a:r>
              <a:rPr lang="en-US" altLang="ko-KR" sz="1600">
                <a:latin typeface="HY견명조" charset="0"/>
                <a:ea typeface="HY견명조" charset="0"/>
              </a:rPr>
              <a:t>레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사</a:t>
            </a:r>
            <a:r>
              <a:rPr lang="en-US" altLang="ko-KR" sz="1600">
                <a:latin typeface="HY견명조" charset="0"/>
                <a:ea typeface="HY견명조" charset="0"/>
              </a:rPr>
              <a:t>용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 b="1">
                <a:latin typeface="HY견명조" charset="0"/>
                <a:ea typeface="HY견명조" charset="0"/>
              </a:rPr>
              <a:t>출력 좌표를 지정하는 인수를 무시하고 항상 CP의 위치에 문자열을 출력하며 출력후에 CP를 문자열의 바로 다음 위치로 옮겨 준다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AE2182-F6F6-4568-8D3A-F70B99C6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5130"/>
            <a:ext cx="4610100" cy="177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436192-5E1B-4E85-B7B5-82761B76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2004695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76FEA-D746-4F3F-A469-5348A450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en-US" altLang="ko-KR" dirty="0"/>
              <a:t>DC (Device Context)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9F837-97E7-49BC-A18E-6DD00F3E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8050530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x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g,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단순한 기능을 가진 TextOut보다 더 복잡하고 다양한 기능을 지원하는 문자열 출력 함수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구</a:t>
            </a:r>
            <a:r>
              <a:rPr lang="en-US" altLang="ko-KR" sz="1400">
                <a:latin typeface="HY견명조" charset="0"/>
                <a:ea typeface="HY견명조" charset="0"/>
              </a:rPr>
              <a:t>조</a:t>
            </a:r>
            <a:r>
              <a:rPr lang="en-US" altLang="ko-KR" sz="1400">
                <a:latin typeface="HY견명조" charset="0"/>
                <a:ea typeface="HY견명조" charset="0"/>
              </a:rPr>
              <a:t>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인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사각영역을 정의하여 영역 안에 문자열을 출력할 수 있으며 여러가지 포멧을 설정할 수 있는 기능</a:t>
            </a:r>
            <a:r>
              <a:rPr lang="en-US" altLang="ko-KR" sz="1400">
                <a:latin typeface="HY견명조" charset="0"/>
                <a:ea typeface="HY견명조" charset="0"/>
              </a:rPr>
              <a:t>이 </a:t>
            </a:r>
            <a:r>
              <a:rPr lang="en-US" altLang="ko-KR" sz="1400">
                <a:latin typeface="HY견명조" charset="0"/>
                <a:ea typeface="HY견명조" charset="0"/>
              </a:rPr>
              <a:t>있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r>
              <a:rPr lang="en-US" altLang="ko-KR" sz="1400">
                <a:latin typeface="HY견명조" charset="0"/>
                <a:ea typeface="HY견명조" charset="0"/>
              </a:rPr>
              <a:t>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String – 문자열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o</a:t>
            </a:r>
            <a:r>
              <a:rPr lang="en-US" altLang="ko-KR" sz="1400">
                <a:latin typeface="HY견명조" charset="0"/>
                <a:ea typeface="HY견명조" charset="0"/>
              </a:rPr>
              <a:t>u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–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력</a:t>
            </a:r>
            <a:r>
              <a:rPr lang="en-US" altLang="ko-KR" sz="1400">
                <a:latin typeface="HY견명조" charset="0"/>
                <a:ea typeface="HY견명조" charset="0"/>
              </a:rPr>
              <a:t>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문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길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(</a:t>
            </a:r>
            <a:r>
              <a:rPr lang="en-US" altLang="ko-KR" sz="1400">
                <a:latin typeface="HY견명조" charset="0"/>
                <a:ea typeface="HY견명조" charset="0"/>
              </a:rPr>
              <a:t>-</a:t>
            </a:r>
            <a:r>
              <a:rPr lang="en-US" altLang="ko-KR" sz="1400">
                <a:latin typeface="HY견명조" charset="0"/>
                <a:ea typeface="HY견명조" charset="0"/>
              </a:rPr>
              <a:t>1</a:t>
            </a:r>
            <a:r>
              <a:rPr lang="en-US" altLang="ko-KR" sz="1400">
                <a:latin typeface="HY견명조" charset="0"/>
                <a:ea typeface="HY견명조" charset="0"/>
              </a:rPr>
              <a:t>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경</a:t>
            </a:r>
            <a:r>
              <a:rPr lang="en-US" altLang="ko-KR" sz="1400">
                <a:latin typeface="HY견명조" charset="0"/>
                <a:ea typeface="HY견명조" charset="0"/>
              </a:rPr>
              <a:t>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널</a:t>
            </a:r>
            <a:r>
              <a:rPr lang="en-US" altLang="ko-KR" sz="1400">
                <a:latin typeface="HY견명조" charset="0"/>
                <a:ea typeface="HY견명조" charset="0"/>
              </a:rPr>
              <a:t>문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종</a:t>
            </a:r>
            <a:r>
              <a:rPr lang="en-US" altLang="ko-KR" sz="1400">
                <a:latin typeface="HY견명조" charset="0"/>
                <a:ea typeface="HY견명조" charset="0"/>
              </a:rPr>
              <a:t>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문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간</a:t>
            </a:r>
            <a:r>
              <a:rPr lang="en-US" altLang="ko-KR" sz="1400">
                <a:latin typeface="HY견명조" charset="0"/>
                <a:ea typeface="HY견명조" charset="0"/>
              </a:rPr>
              <a:t>주</a:t>
            </a:r>
            <a:r>
              <a:rPr lang="en-US" altLang="ko-KR" sz="1400">
                <a:latin typeface="HY견명조" charset="0"/>
                <a:ea typeface="HY견명조" charset="0"/>
              </a:rPr>
              <a:t>)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uFormat – 문자열 출력 방법을 지정하는 </a:t>
            </a:r>
            <a:r>
              <a:rPr lang="en-US" altLang="ko-KR" sz="1400">
                <a:latin typeface="HY견명조" charset="0"/>
                <a:ea typeface="HY견명조" charset="0"/>
              </a:rPr>
              <a:t>플</a:t>
            </a:r>
            <a:r>
              <a:rPr lang="en-US" altLang="ko-KR" sz="1400">
                <a:latin typeface="HY견명조" charset="0"/>
                <a:ea typeface="HY견명조" charset="0"/>
              </a:rPr>
              <a:t>레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endParaRPr lang="ko-KR" altLang="en-US" sz="1400">
              <a:latin typeface="HY견명조" charset="0"/>
              <a:ea typeface="HY견명조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CC8612-9902-41D2-BF28-B8EC5234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77468"/>
              </p:ext>
            </p:extLst>
          </p:nvPr>
        </p:nvGraphicFramePr>
        <p:xfrm>
          <a:off x="914401" y="3616643"/>
          <a:ext cx="7772400" cy="29667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45431">
                  <a:extLst>
                    <a:ext uri="{9D8B030D-6E8A-4147-A177-3AD203B41FA5}">
                      <a16:colId xmlns:a16="http://schemas.microsoft.com/office/drawing/2014/main" val="2313541028"/>
                    </a:ext>
                  </a:extLst>
                </a:gridCol>
                <a:gridCol w="5626969">
                  <a:extLst>
                    <a:ext uri="{9D8B030D-6E8A-4147-A177-3AD203B41FA5}">
                      <a16:colId xmlns:a16="http://schemas.microsoft.com/office/drawing/2014/main" val="2061332872"/>
                    </a:ext>
                  </a:extLst>
                </a:gridCol>
              </a:tblGrid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70407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DT_LEFT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수평 왼쪽 정렬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07511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DT_RIGHT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수평 오른쪽 정렬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04427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DT_CENTER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수평 중앙 정렬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57038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DT_BOTTOM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사각 영역의 바닥에 문자열 출력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3235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DT_VCENTER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사각 영역의 수직 중앙에 문자열 출력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0906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DT_WORDBREAK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사각 영역의 오른쪽 끝에서 자동 </a:t>
                      </a:r>
                      <a:r>
                        <a:rPr lang="ko-KR" altLang="en-US" sz="1400" dirty="0" err="1"/>
                        <a:t>개행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38564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DT_SINGLELINE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줄로 출력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0647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DT_NOCLIP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사각 영역의 경계를 벗어나도 문자열을 자르지 않고 그대로 출력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4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4220-7577-4CF4-8741-E6170EF9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문자열의 출력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392B12C-FA97-4DBA-B60F-97A66DA9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146" y="1628800"/>
            <a:ext cx="7902910" cy="42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7B83-F0F9-4749-B489-F35DCAD1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문자열의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49E1E4-1A82-4712-8159-ABA9DCA0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58" y="1844824"/>
            <a:ext cx="6087084" cy="41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41B2F-1208-48D9-9812-73D15DFF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13F81-8D43-44B5-839C-41148DCA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05" y="1701800"/>
            <a:ext cx="8497570" cy="515683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그</a:t>
            </a:r>
            <a:r>
              <a:rPr lang="en-US" altLang="ko-KR" sz="1800">
                <a:latin typeface="HY견명조" charset="0"/>
                <a:ea typeface="HY견명조" charset="0"/>
              </a:rPr>
              <a:t>래</a:t>
            </a:r>
            <a:r>
              <a:rPr lang="en-US" altLang="ko-KR" sz="1800">
                <a:latin typeface="HY견명조" charset="0"/>
                <a:ea typeface="HY견명조" charset="0"/>
              </a:rPr>
              <a:t>픽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출</a:t>
            </a:r>
            <a:r>
              <a:rPr lang="en-US" altLang="ko-KR" sz="1800">
                <a:latin typeface="HY견명조" charset="0"/>
                <a:ea typeface="HY견명조" charset="0"/>
              </a:rPr>
              <a:t>력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함</a:t>
            </a:r>
            <a:r>
              <a:rPr lang="en-US" altLang="ko-KR" sz="1800">
                <a:latin typeface="HY견명조" charset="0"/>
                <a:ea typeface="HY견명조" charset="0"/>
              </a:rPr>
              <a:t>수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x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X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Y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픽셀 출력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>
                <a:latin typeface="HY견명조" charset="0"/>
                <a:ea typeface="HY견명조" charset="0"/>
              </a:rPr>
              <a:t>DWORD MoveToEx(hDC,x,y,lpPoint)</a:t>
            </a:r>
            <a:endParaRPr lang="ko-KR" altLang="en-US" sz="1600" b="1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선을 긋는 함수1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선의 시작점을 지정한다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>
                <a:latin typeface="HY견명조" charset="0"/>
                <a:ea typeface="HY견명조" charset="0"/>
              </a:rPr>
              <a:t>BOOL LineTo(hDC,xEnd,yEnd)</a:t>
            </a:r>
            <a:endParaRPr lang="ko-KR" altLang="en-US" sz="1600" b="1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선을 긋는 함수2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선의 끝점을 지정한다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BOOL Rectangle(hDC,nLeftR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g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Bo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각</a:t>
            </a:r>
            <a:r>
              <a:rPr lang="en-US" altLang="ko-KR" sz="1400">
                <a:latin typeface="HY견명조" charset="0"/>
                <a:ea typeface="HY견명조" charset="0"/>
              </a:rPr>
              <a:t>형을 만드는 함수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B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t,nTopRect,nRightRect,nBot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mRect)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원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만</a:t>
            </a:r>
            <a:r>
              <a:rPr lang="en-US" altLang="ko-KR" sz="1400">
                <a:latin typeface="HY견명조" charset="0"/>
                <a:ea typeface="HY견명조" charset="0"/>
              </a:rPr>
              <a:t>드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endParaRPr lang="ko-KR" altLang="en-US" sz="14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284855"/>
            <a:ext cx="7773035" cy="287972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Rectangle(hDC,x좌표,y좌표,우측면x좌표,하단y좌표)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도형의 기준점은 좌상단이다.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 b="1">
                <a:latin typeface="HY견명조" charset="0"/>
                <a:ea typeface="HY견명조" charset="0"/>
              </a:rPr>
              <a:t>3번째, 4번째 인수는 Width, Height가 아니므로 주의한다</a:t>
            </a:r>
            <a:endParaRPr lang="ko-KR" altLang="en-US" sz="1295" b="1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동일하게 Ellipse()함수로 타원도 만들어본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69639-E52C-4636-9519-8C809E8A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722755"/>
            <a:ext cx="2876550" cy="156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39004F-7432-4B6F-9047-364E8EC4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" y="1722755"/>
            <a:ext cx="4319270" cy="1344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49472-2522-46FC-8DA0-7EDCE2CA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5" y="4751705"/>
            <a:ext cx="4319270" cy="1581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4219E6-1CDE-4502-9EA5-76291CD91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335" y="4724400"/>
            <a:ext cx="2667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3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03957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출력된 도형들은 속이 투명할까</a:t>
            </a:r>
            <a:r>
              <a:rPr lang="en-US" altLang="ko-KR" sz="1800" dirty="0"/>
              <a:t>?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코드를 위와 같이 수정해보자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위와 같은 결과를 보고 도형의 내부가 색으로 채워져 있음을 알 수 있다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45674C-DB24-4F22-9D2E-B1FAD115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32856"/>
            <a:ext cx="4469741" cy="1584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D37E20-9782-432C-8FA6-C7630772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148755"/>
            <a:ext cx="2895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5A10-5F6D-4FE0-A6CD-B932450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BEEF-3EFE-4222-B9EC-186CFB10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/>
          <a:lstStyle/>
          <a:p>
            <a:r>
              <a:rPr lang="en-US" altLang="ko-KR" dirty="0"/>
              <a:t>DC</a:t>
            </a:r>
            <a:r>
              <a:rPr lang="ko-KR" altLang="en-US" dirty="0"/>
              <a:t>에 대해 학습하고 이를 바탕으로 화면 출력에 문자와 도형을 출력할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마우스와 키보드로부터 입력 받아 처리하여 화면에 출력할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타이머를 만들어 일정 시간마다 호출되는 함수를 만들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윈도우창을 관리하는 메시지들에 배운다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004945"/>
            <a:ext cx="7773035" cy="295275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위 코드를 작성하면 문자열과 직선이 추가로 출력된다.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문</a:t>
            </a:r>
            <a:r>
              <a:rPr lang="en-US" altLang="ko-KR" sz="1800">
                <a:latin typeface="HY견명조" charset="0"/>
                <a:ea typeface="HY견명조" charset="0"/>
              </a:rPr>
              <a:t>자</a:t>
            </a:r>
            <a:r>
              <a:rPr lang="en-US" altLang="ko-KR" sz="1800">
                <a:latin typeface="HY견명조" charset="0"/>
                <a:ea typeface="HY견명조" charset="0"/>
              </a:rPr>
              <a:t>열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문자열의 출력된 모습을 보면 문자열 또한 배경이 투명이 아님을 알 수 있다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직</a:t>
            </a:r>
            <a:r>
              <a:rPr lang="en-US" altLang="ko-KR" sz="1800">
                <a:latin typeface="HY견명조" charset="0"/>
                <a:ea typeface="HY견명조" charset="0"/>
              </a:rPr>
              <a:t>선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v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x</a:t>
            </a:r>
            <a:r>
              <a:rPr lang="en-US" altLang="ko-KR" sz="1600">
                <a:latin typeface="HY견명조" charset="0"/>
                <a:ea typeface="HY견명조" charset="0"/>
              </a:rPr>
              <a:t>함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내</a:t>
            </a:r>
            <a:r>
              <a:rPr lang="en-US" altLang="ko-KR" sz="1600">
                <a:latin typeface="HY견명조" charset="0"/>
                <a:ea typeface="HY견명조" charset="0"/>
              </a:rPr>
              <a:t>부</a:t>
            </a:r>
            <a:r>
              <a:rPr lang="en-US" altLang="ko-KR" sz="1600">
                <a:latin typeface="HY견명조" charset="0"/>
                <a:ea typeface="HY견명조" charset="0"/>
              </a:rPr>
              <a:t>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저</a:t>
            </a:r>
            <a:r>
              <a:rPr lang="en-US" altLang="ko-KR" sz="1600">
                <a:latin typeface="HY견명조" charset="0"/>
                <a:ea typeface="HY견명조" charset="0"/>
              </a:rPr>
              <a:t>장</a:t>
            </a:r>
            <a:r>
              <a:rPr lang="en-US" altLang="ko-KR" sz="1600">
                <a:latin typeface="HY견명조" charset="0"/>
                <a:ea typeface="HY견명조" charset="0"/>
              </a:rPr>
              <a:t>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위</a:t>
            </a:r>
            <a:r>
              <a:rPr lang="en-US" altLang="ko-KR" sz="1600">
                <a:latin typeface="HY견명조" charset="0"/>
                <a:ea typeface="HY견명조" charset="0"/>
              </a:rPr>
              <a:t>치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옮겨준다.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리고 </a:t>
            </a:r>
            <a:r>
              <a:rPr lang="en-US" altLang="ko-KR" sz="1600" b="1">
                <a:latin typeface="HY견명조" charset="0"/>
                <a:ea typeface="HY견명조" charset="0"/>
              </a:rPr>
              <a:t>그 위치로부터 LineTo함수로 전달된 위치까지 선을 긋는다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23A1C-DAE8-4688-8D46-A32999EE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98600"/>
            <a:ext cx="3686175" cy="2524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EE38AC-3750-410A-8AD5-CA00E3AD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1498600"/>
            <a:ext cx="4039235" cy="2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1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501007"/>
            <a:ext cx="5673823" cy="2663061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LineTo</a:t>
            </a:r>
            <a:r>
              <a:rPr lang="ko-KR" altLang="en-US" sz="1600" dirty="0"/>
              <a:t> 함수는 선을 그린다</a:t>
            </a:r>
            <a:endParaRPr lang="en-US" altLang="ko-KR" sz="1600" dirty="0"/>
          </a:p>
          <a:p>
            <a:r>
              <a:rPr lang="ko-KR" altLang="en-US" sz="1600" dirty="0"/>
              <a:t>선을 그린 뒤 커서를 선이 끝난 지점에 옮긴다</a:t>
            </a:r>
            <a:endParaRPr lang="en-US" altLang="ko-KR" sz="1600" dirty="0"/>
          </a:p>
          <a:p>
            <a:r>
              <a:rPr lang="en-US" altLang="ko-KR" sz="1600" dirty="0" err="1"/>
              <a:t>MoveToEx</a:t>
            </a:r>
            <a:r>
              <a:rPr lang="en-US" altLang="ko-KR" sz="1600" dirty="0"/>
              <a:t> </a:t>
            </a:r>
            <a:r>
              <a:rPr lang="ko-KR" altLang="en-US" sz="1600" dirty="0"/>
              <a:t>함수와 비슷한 역할로 연속으로 그릴 수   있도록 커서를 옮기는 것이다</a:t>
            </a:r>
            <a:endParaRPr lang="en-US" altLang="ko-KR" sz="1600" dirty="0"/>
          </a:p>
          <a:p>
            <a:r>
              <a:rPr lang="ko-KR" altLang="en-US" sz="1600" dirty="0"/>
              <a:t>그렇기에 위 코드를 작성하면 왼쪽과 같은 결과가 나온다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04572-2095-496B-ADCA-F6BD4DE7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18757"/>
            <a:ext cx="5110414" cy="1738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82C10-647B-4A4C-839F-3EFCFB9A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474976"/>
            <a:ext cx="2647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메시지 박스</a:t>
            </a:r>
            <a:endParaRPr lang="en-US" altLang="ko-KR" sz="1800" dirty="0"/>
          </a:p>
          <a:p>
            <a:pPr lvl="1"/>
            <a:r>
              <a:rPr lang="ko-KR" altLang="en-US" sz="1400" dirty="0"/>
              <a:t>메시지 박스는 조그만 별도의 윈도우창을 열어서 사용자에게 정보를 전달해 주거나 질문을 하는 장치이다</a:t>
            </a:r>
            <a:endParaRPr lang="en-US" altLang="ko-KR" sz="1400" dirty="0"/>
          </a:p>
          <a:p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MessageBox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hWnd,lpText,lpCaption,uType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지난번 시간 사용해본 메시지 박스를 만드는 함수이다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lpText</a:t>
            </a:r>
            <a:r>
              <a:rPr lang="en-US" altLang="ko-KR" sz="1400" dirty="0"/>
              <a:t> – </a:t>
            </a:r>
            <a:r>
              <a:rPr lang="ko-KR" altLang="en-US" sz="1400" dirty="0"/>
              <a:t>출력 문자열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lpCaption</a:t>
            </a:r>
            <a:r>
              <a:rPr lang="en-US" altLang="ko-KR" sz="1400" dirty="0"/>
              <a:t> –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uType</a:t>
            </a:r>
            <a:r>
              <a:rPr lang="en-US" altLang="ko-KR" sz="1400" dirty="0"/>
              <a:t> – </a:t>
            </a:r>
            <a:r>
              <a:rPr lang="ko-KR" altLang="en-US" sz="1400" dirty="0"/>
              <a:t>메시지 박스 구성 지정 </a:t>
            </a:r>
            <a:r>
              <a:rPr lang="ko-KR" altLang="en-US" sz="1400" dirty="0" err="1"/>
              <a:t>플레그</a:t>
            </a:r>
            <a:endParaRPr lang="en-US" altLang="ko-KR" sz="1400" dirty="0"/>
          </a:p>
          <a:p>
            <a:r>
              <a:rPr lang="ko-KR" altLang="en-US" sz="1800" dirty="0"/>
              <a:t>메시지박스 버튼 지정 </a:t>
            </a:r>
            <a:r>
              <a:rPr lang="ko-KR" altLang="en-US" sz="1800" dirty="0" err="1"/>
              <a:t>플레그</a:t>
            </a:r>
            <a:r>
              <a:rPr lang="ko-KR" altLang="en-US" sz="1800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3A9D4F-CB9D-4EDE-9DF0-B9793E85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3766"/>
              </p:ext>
            </p:extLst>
          </p:nvPr>
        </p:nvGraphicFramePr>
        <p:xfrm>
          <a:off x="914401" y="3858263"/>
          <a:ext cx="77724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37519">
                  <a:extLst>
                    <a:ext uri="{9D8B030D-6E8A-4147-A177-3AD203B41FA5}">
                      <a16:colId xmlns:a16="http://schemas.microsoft.com/office/drawing/2014/main" val="3073947578"/>
                    </a:ext>
                  </a:extLst>
                </a:gridCol>
                <a:gridCol w="4834881">
                  <a:extLst>
                    <a:ext uri="{9D8B030D-6E8A-4147-A177-3AD203B41FA5}">
                      <a16:colId xmlns:a16="http://schemas.microsoft.com/office/drawing/2014/main" val="237398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MB_ABORTRETRYIGNORE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Abort, Retry, Ignore </a:t>
                      </a:r>
                      <a:r>
                        <a:rPr lang="ko-KR" altLang="en-US" sz="1400" dirty="0"/>
                        <a:t>세 개의 버튼이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4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MB_OK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OK</a:t>
                      </a:r>
                      <a:r>
                        <a:rPr lang="ko-KR" altLang="en-US" sz="1400" dirty="0"/>
                        <a:t>버튼 하나만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0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MB_OKCANCEL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OK, Cancel </a:t>
                      </a:r>
                      <a:r>
                        <a:rPr lang="ko-KR" altLang="en-US" sz="1400" dirty="0"/>
                        <a:t>두 개의 버튼이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3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MB_RETRYCANCEL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Retry,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Cancel</a:t>
                      </a:r>
                      <a:r>
                        <a:rPr lang="ko-KR" altLang="en-US" sz="1400" dirty="0"/>
                        <a:t> 두개의 버튼이 나타난다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MB_YESNO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Yes, No </a:t>
                      </a:r>
                      <a:r>
                        <a:rPr lang="ko-KR" altLang="en-US" sz="1400" dirty="0"/>
                        <a:t>두 개의 버튼이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MB_YESNOCANCEL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Yes, No, Cancel </a:t>
                      </a:r>
                      <a:r>
                        <a:rPr lang="ko-KR" altLang="en-US" sz="1400" dirty="0"/>
                        <a:t>세 개의 버튼이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9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8598"/>
            <a:ext cx="7772400" cy="4665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r>
              <a:rPr lang="ko-KR" altLang="en-US" sz="1800" dirty="0" err="1"/>
              <a:t>플레그에</a:t>
            </a:r>
            <a:r>
              <a:rPr lang="ko-KR" altLang="en-US" sz="1800" dirty="0"/>
              <a:t> 따른 메시지 박스의 종류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MB_ABORTRETRYIGNORE</a:t>
            </a:r>
            <a:r>
              <a:rPr lang="en-US" altLang="ko-KR" sz="1400" dirty="0"/>
              <a:t>	</a:t>
            </a:r>
            <a:r>
              <a:rPr lang="en-US" altLang="ko-KR" sz="1400" dirty="0" err="1"/>
              <a:t>MB_OK</a:t>
            </a:r>
            <a:r>
              <a:rPr lang="en-US" altLang="ko-KR" sz="1400" dirty="0"/>
              <a:t>	              </a:t>
            </a:r>
            <a:r>
              <a:rPr lang="en-US" altLang="ko-KR" sz="1400" dirty="0" err="1"/>
              <a:t>MB_OKCANCEL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MB_RETRYCANCEL</a:t>
            </a:r>
            <a:r>
              <a:rPr lang="en-US" altLang="ko-KR" sz="1400" dirty="0"/>
              <a:t>	      </a:t>
            </a:r>
            <a:r>
              <a:rPr lang="en-US" altLang="ko-KR" sz="1400" dirty="0" err="1"/>
              <a:t>MB_YESNO</a:t>
            </a:r>
            <a:r>
              <a:rPr lang="en-US" altLang="ko-KR" sz="1400" dirty="0"/>
              <a:t>	         </a:t>
            </a:r>
            <a:r>
              <a:rPr lang="en-US" altLang="ko-KR" sz="1400" dirty="0" err="1"/>
              <a:t>MB_YESNOCANCEL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24EED-95C7-4BC7-99B0-03F09160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276872"/>
            <a:ext cx="1476375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ACEEF6-978F-4D7D-9434-0C0B88CC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1" y="2276872"/>
            <a:ext cx="192405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8F6CB-07BA-4971-836E-39F45317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86" y="4365104"/>
            <a:ext cx="1924050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EB898-736F-4EC4-9B14-11FAE5BD6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11" y="4365104"/>
            <a:ext cx="192405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74344B-253E-4F8C-9DCE-A7B55B8A3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871" y="4365105"/>
            <a:ext cx="2724150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322A3-D004-47AF-B3BE-2D596857C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344" y="2276872"/>
            <a:ext cx="2724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메시지박스 아이콘 지정 </a:t>
            </a:r>
            <a:r>
              <a:rPr lang="ko-KR" altLang="en-US" sz="1800" dirty="0" err="1"/>
              <a:t>플레그</a:t>
            </a:r>
            <a:r>
              <a:rPr lang="ko-KR" altLang="en-US" sz="1800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82F672-B4F5-4CBF-B1EF-7C4509A4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56509"/>
              </p:ext>
            </p:extLst>
          </p:nvPr>
        </p:nvGraphicFramePr>
        <p:xfrm>
          <a:off x="1187624" y="2204864"/>
          <a:ext cx="6912768" cy="37659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73444234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475555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5445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MB_ICONEXCLAMATION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MB_ICONWARNING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20277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MB_ICONINFORMATION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MB_ICONASTERISK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9974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MB_ICONQUESTION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564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MB_ICONSTOP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MB_ICONERROR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MB_ICONHAND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05978"/>
                  </a:ext>
                </a:extLst>
              </a:tr>
            </a:tbl>
          </a:graphicData>
        </a:graphic>
      </p:graphicFrame>
      <p:pic>
        <p:nvPicPr>
          <p:cNvPr id="1026" name="Picture 2" descr="http://www.soen.kr/lecture/win32api/lec3/Image249.gif">
            <a:extLst>
              <a:ext uri="{FF2B5EF4-FFF2-40B4-BE49-F238E27FC236}">
                <a16:creationId xmlns:a16="http://schemas.microsoft.com/office/drawing/2014/main" id="{BB269344-1B2B-4455-9D55-5C8FBEDB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69" y="2667773"/>
            <a:ext cx="761227" cy="7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oen.kr/lecture/win32api/lec3/Image250.gif">
            <a:extLst>
              <a:ext uri="{FF2B5EF4-FFF2-40B4-BE49-F238E27FC236}">
                <a16:creationId xmlns:a16="http://schemas.microsoft.com/office/drawing/2014/main" id="{24544389-ED05-4341-9C69-2BAC3FBD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84" y="3465509"/>
            <a:ext cx="76122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oen.kr/lecture/win32api/lec3/Image251.gif">
            <a:extLst>
              <a:ext uri="{FF2B5EF4-FFF2-40B4-BE49-F238E27FC236}">
                <a16:creationId xmlns:a16="http://schemas.microsoft.com/office/drawing/2014/main" id="{C6D09A9D-E54C-4650-8CED-339F3495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56" y="4311747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oen.kr/lecture/win32api/lec3/Image252.gif">
            <a:extLst>
              <a:ext uri="{FF2B5EF4-FFF2-40B4-BE49-F238E27FC236}">
                <a16:creationId xmlns:a16="http://schemas.microsoft.com/office/drawing/2014/main" id="{3D13402E-9051-43E4-B640-8F6750E9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56" y="5156202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MessageBox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사용자가 어떤 버튼을 눌렀는지 되돌려준다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이를 이용하여 다음과 같이 게임을 계속할 것인가 사용자가 선택하는 메시지를 띄울 수도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DC1D2F-55D2-4941-84A8-29EF1456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887"/>
              </p:ext>
            </p:extLst>
          </p:nvPr>
        </p:nvGraphicFramePr>
        <p:xfrm>
          <a:off x="1524000" y="2060848"/>
          <a:ext cx="6096000" cy="296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927330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0563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IDABORT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Abort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1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IDCANCEL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Cancel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IDIGNORE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Ignore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3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OK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IDRETRY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Retry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IDYES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 </a:t>
                      </a:r>
                      <a:r>
                        <a:rPr lang="ko-KR" altLang="en-US" dirty="0"/>
                        <a:t>버튼을 눌렀다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7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F4CE13D-6079-4973-B534-4DC3F170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5603701"/>
            <a:ext cx="6600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여러가지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6"/>
            <a:ext cx="7772400" cy="5156203"/>
          </a:xfrm>
        </p:spPr>
        <p:txBody>
          <a:bodyPr/>
          <a:lstStyle/>
          <a:p>
            <a:r>
              <a:rPr lang="ko-KR" altLang="en-US" sz="1800" dirty="0"/>
              <a:t>메시지 비프</a:t>
            </a:r>
            <a:endParaRPr lang="en-US" altLang="ko-KR" sz="1800" dirty="0"/>
          </a:p>
          <a:p>
            <a:pPr lvl="1"/>
            <a:r>
              <a:rPr lang="ko-KR" altLang="en-US" sz="1400" dirty="0"/>
              <a:t>비프음을 내는 들리는 종류의 출력</a:t>
            </a:r>
            <a:endParaRPr lang="en-US" altLang="ko-KR" sz="1400" dirty="0"/>
          </a:p>
          <a:p>
            <a:r>
              <a:rPr lang="en-US" altLang="ko-KR" sz="1800" dirty="0"/>
              <a:t>BOOL</a:t>
            </a:r>
            <a:r>
              <a:rPr lang="ko-KR" altLang="en-US" sz="1800" dirty="0"/>
              <a:t> </a:t>
            </a:r>
            <a:r>
              <a:rPr lang="en-US" altLang="ko-KR" sz="1800" dirty="0" err="1"/>
              <a:t>MessageBeep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uType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한 개의 인수만 가지고 있는데 이 인수로 어떤 종류의 음을 낼지 정한다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283490" lvl="1" indent="0">
              <a:buNone/>
            </a:pPr>
            <a:endParaRPr lang="en-US" altLang="ko-KR" sz="1400" dirty="0"/>
          </a:p>
          <a:p>
            <a:r>
              <a:rPr lang="en-US" altLang="ko-KR" sz="1400" dirty="0" err="1"/>
              <a:t>WM_LBUTTONDOWN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 처리 루틴에서 </a:t>
            </a:r>
            <a:r>
              <a:rPr lang="en-US" altLang="ko-KR" sz="1400" dirty="0" err="1"/>
              <a:t>MessageBeep</a:t>
            </a:r>
            <a:r>
              <a:rPr lang="ko-KR" altLang="en-US" sz="1400" dirty="0"/>
              <a:t> 함수를 호출하면 마우스 왼쪽 버튼을 누를 때마다 비프음이 </a:t>
            </a:r>
            <a:r>
              <a:rPr lang="ko-KR" altLang="en-US" sz="1400" dirty="0" err="1"/>
              <a:t>들리는걸</a:t>
            </a:r>
            <a:r>
              <a:rPr lang="ko-KR" altLang="en-US" sz="1400" dirty="0"/>
              <a:t> 확인할 수 있다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9551B1-CB22-433F-9918-72B41EA0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012"/>
              </p:ext>
            </p:extLst>
          </p:nvPr>
        </p:nvGraphicFramePr>
        <p:xfrm>
          <a:off x="1447801" y="3068960"/>
          <a:ext cx="67056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87961">
                  <a:extLst>
                    <a:ext uri="{9D8B030D-6E8A-4147-A177-3AD203B41FA5}">
                      <a16:colId xmlns:a16="http://schemas.microsoft.com/office/drawing/2014/main" val="2150484672"/>
                    </a:ext>
                  </a:extLst>
                </a:gridCol>
                <a:gridCol w="4017639">
                  <a:extLst>
                    <a:ext uri="{9D8B030D-6E8A-4147-A177-3AD203B41FA5}">
                      <a16:colId xmlns:a16="http://schemas.microsoft.com/office/drawing/2014/main" val="192288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7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0xFFFFFFFF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의 스피커를 통해 음을 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MB_ICONASTERISK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Asterisk </a:t>
                      </a:r>
                      <a:r>
                        <a:rPr lang="ko-KR" altLang="en-US" dirty="0" err="1"/>
                        <a:t>비프음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MB_ICONEXCLAMATION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Exclamation </a:t>
                      </a:r>
                      <a:r>
                        <a:rPr lang="ko-KR" altLang="en-US" dirty="0" err="1"/>
                        <a:t>비프음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9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MB_ICONHAND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 </a:t>
                      </a:r>
                      <a:r>
                        <a:rPr lang="ko-KR" altLang="en-US" dirty="0" err="1"/>
                        <a:t>비프음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8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MB_ICONQUESTION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 </a:t>
                      </a:r>
                      <a:r>
                        <a:rPr lang="ko-KR" altLang="en-US" dirty="0" err="1"/>
                        <a:t>비프음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4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MB_OK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디폴트 </a:t>
                      </a:r>
                      <a:r>
                        <a:rPr lang="ko-KR" altLang="en-US" dirty="0" err="1"/>
                        <a:t>비프음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6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19254-538F-45FD-BE14-02B3C1D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17018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쉬는 시간</a:t>
            </a:r>
          </a:p>
        </p:txBody>
      </p:sp>
    </p:spTree>
    <p:extLst>
      <p:ext uri="{BB962C8B-B14F-4D97-AF65-F5344CB8AC3E}">
        <p14:creationId xmlns:p14="http://schemas.microsoft.com/office/powerpoint/2010/main" val="1861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WM_CHAR</a:t>
            </a:r>
            <a:endParaRPr lang="en-US" altLang="ko-KR" sz="1800" dirty="0"/>
          </a:p>
          <a:p>
            <a:pPr lvl="1"/>
            <a:r>
              <a:rPr lang="ko-KR" altLang="en-US" sz="1600" dirty="0"/>
              <a:t>컴퓨터의 가장 기본적인 입출력 장치는 키보드이다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키보드로부터 입력이 발생했을 경우 </a:t>
            </a:r>
            <a:r>
              <a:rPr lang="en-US" altLang="ko-KR" sz="1600" dirty="0"/>
              <a:t>Windows</a:t>
            </a:r>
            <a:r>
              <a:rPr lang="ko-KR" altLang="en-US" sz="1600" dirty="0"/>
              <a:t>는 포커스를 가진 프로그램에게 키보드 메시지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WM_CHAR</a:t>
            </a:r>
            <a:r>
              <a:rPr lang="en-US" altLang="ko-KR" sz="1600" dirty="0"/>
              <a:t>)</a:t>
            </a:r>
            <a:r>
              <a:rPr lang="ko-KR" altLang="en-US" sz="1600" dirty="0"/>
              <a:t>를 보내주며 프로그램은 이 메시지를 받아 키보드 입력을 처리한다</a:t>
            </a:r>
            <a:endParaRPr lang="en-US" altLang="ko-KR" sz="1600" dirty="0"/>
          </a:p>
          <a:p>
            <a:r>
              <a:rPr lang="ko-KR" altLang="en-US" sz="1800" dirty="0"/>
              <a:t>포커스</a:t>
            </a:r>
            <a:r>
              <a:rPr lang="en-US" altLang="ko-KR" sz="1800" dirty="0"/>
              <a:t>(Focus)</a:t>
            </a:r>
            <a:r>
              <a:rPr lang="ko-KR" altLang="en-US" sz="1800" dirty="0"/>
              <a:t>를 가진 프로그램</a:t>
            </a:r>
            <a:endParaRPr lang="en-US" altLang="ko-KR" sz="1800" dirty="0"/>
          </a:p>
          <a:p>
            <a:pPr lvl="1"/>
            <a:r>
              <a:rPr lang="ko-KR" altLang="en-US" sz="1600" dirty="0"/>
              <a:t>활성화된 윈도우창을 말하며 한번에 오직 하나의 프로그램만 활성화된다</a:t>
            </a:r>
            <a:endParaRPr lang="en-US" altLang="ko-KR" sz="1600" dirty="0"/>
          </a:p>
          <a:p>
            <a:pPr lvl="1"/>
            <a:r>
              <a:rPr lang="en-US" altLang="ko-KR" sz="1600" dirty="0"/>
              <a:t>Windows</a:t>
            </a:r>
            <a:r>
              <a:rPr lang="ko-KR" altLang="en-US" sz="1600" dirty="0"/>
              <a:t>가 아무리 멀티태스킹 환경이라 할지라도 활성화될 수 있는 프로그램은 오직 하나밖에 없으며 활성화된 프로그램만 포커스를 가지고 키보드 입력을 받아들일 수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 이유는 시스템에 키보드는 하나뿐이며 키보드를 사용할 수 있는 사용자도 하나뿐이기 때문이다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232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93412EE-4569-453B-AC42-6C1E78C0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123440"/>
            <a:ext cx="4362450" cy="3619500"/>
          </a:xfrm>
          <a:prstGeom prst="rect">
            <a:avLst/>
          </a:prstGeom>
        </p:spPr>
      </p:pic>
      <p:pic>
        <p:nvPicPr>
          <p:cNvPr id="9" name="그림 8" descr="C:/Users/plane/AppData/Roaming/PolarisOffice/ETemp/21848_13073904/image3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19930" y="-594995"/>
            <a:ext cx="4942840" cy="2484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1711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4120-D559-4837-B99C-07C94510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먼저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29592-BD8E-432C-A84B-63AAA11A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만들어둔</a:t>
            </a:r>
            <a:r>
              <a:rPr lang="ko-KR" altLang="en-US" dirty="0"/>
              <a:t> 코드를 텍스트 파일에 </a:t>
            </a:r>
            <a:r>
              <a:rPr lang="ko-KR" altLang="en-US" dirty="0" err="1"/>
              <a:t>붙여넣어</a:t>
            </a:r>
            <a:r>
              <a:rPr lang="ko-KR" altLang="en-US" dirty="0"/>
              <a:t>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프로젝트를 만들어 지금까지 만든 코드를 가져오고 </a:t>
            </a:r>
            <a:r>
              <a:rPr lang="en-US" altLang="ko-KR" dirty="0" err="1"/>
              <a:t>WinAPI</a:t>
            </a:r>
            <a:r>
              <a:rPr lang="en-US" altLang="ko-KR" dirty="0"/>
              <a:t> </a:t>
            </a:r>
            <a:r>
              <a:rPr lang="ko-KR" altLang="en-US" dirty="0"/>
              <a:t>사용을 위한 프로젝트 속성 설정을 한다 </a:t>
            </a:r>
          </a:p>
        </p:txBody>
      </p:sp>
    </p:spTree>
    <p:extLst>
      <p:ext uri="{BB962C8B-B14F-4D97-AF65-F5344CB8AC3E}">
        <p14:creationId xmlns:p14="http://schemas.microsoft.com/office/powerpoint/2010/main" val="2803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소스를 입력하고 실행해보면 키보드로 입력한 문자들이 화면 상단에 출력 될 것이다</a:t>
            </a:r>
            <a:endParaRPr lang="en-US" altLang="ko-KR" sz="1600" dirty="0"/>
          </a:p>
          <a:p>
            <a:r>
              <a:rPr lang="en-US" altLang="ko-KR" sz="1600" dirty="0"/>
              <a:t>static </a:t>
            </a:r>
            <a:r>
              <a:rPr lang="en-US" altLang="ko-KR" sz="1600" dirty="0" err="1"/>
              <a:t>TCHAR</a:t>
            </a:r>
            <a:r>
              <a:rPr lang="en-US" altLang="ko-KR" sz="1600" dirty="0"/>
              <a:t> str[256]</a:t>
            </a:r>
          </a:p>
          <a:p>
            <a:pPr lvl="1"/>
            <a:r>
              <a:rPr lang="ko-KR" altLang="en-US" sz="1400" dirty="0"/>
              <a:t>사용자가 입력한 문자들을 모으는 문자열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WndProc</a:t>
            </a:r>
            <a:r>
              <a:rPr lang="ko-KR" altLang="en-US" sz="1400" dirty="0"/>
              <a:t>에 선언된 </a:t>
            </a:r>
            <a:r>
              <a:rPr lang="ko-KR" altLang="en-US" sz="1400" dirty="0" err="1"/>
              <a:t>지역변수이므로</a:t>
            </a:r>
            <a:r>
              <a:rPr lang="ko-KR" altLang="en-US" sz="1400" dirty="0"/>
              <a:t> 메시지가 발생할 때마다 초기화 되기때문에 </a:t>
            </a:r>
            <a:r>
              <a:rPr lang="en-US" altLang="ko-KR" sz="1400" dirty="0"/>
              <a:t>static</a:t>
            </a:r>
            <a:r>
              <a:rPr lang="ko-KR" altLang="en-US" sz="1400" dirty="0"/>
              <a:t>을 붙여 정적변수로 만들어 두었다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입력된 문자들을 바로 출력하지 않고 반드시 문자열에 모아 두어야 하는 이유는 키보드 입력이 발생하는 시점과 문자열을 출력해야 할 시점이 분리되어 있기 때문이다</a:t>
            </a:r>
            <a:endParaRPr lang="en-US" altLang="ko-KR" sz="1600" dirty="0"/>
          </a:p>
          <a:p>
            <a:r>
              <a:rPr lang="ko-KR" altLang="en-US" sz="1600" dirty="0"/>
              <a:t>입력은 </a:t>
            </a:r>
            <a:r>
              <a:rPr lang="en-US" altLang="ko-KR" sz="1600" dirty="0" err="1"/>
              <a:t>WM_CHAR</a:t>
            </a:r>
            <a:r>
              <a:rPr lang="ko-KR" altLang="en-US" sz="1600" dirty="0"/>
              <a:t>에서 처리되지만 출력은 </a:t>
            </a:r>
            <a:r>
              <a:rPr lang="en-US" altLang="ko-KR" sz="1600" dirty="0" err="1"/>
              <a:t>WM_PAINT</a:t>
            </a:r>
            <a:r>
              <a:rPr lang="ko-KR" altLang="en-US" sz="1600" dirty="0"/>
              <a:t>에서 처리된다</a:t>
            </a:r>
            <a:endParaRPr lang="en-US" altLang="ko-KR" sz="1600" dirty="0"/>
          </a:p>
          <a:p>
            <a:r>
              <a:rPr lang="en-US" altLang="ko-KR" sz="1600" dirty="0" err="1"/>
              <a:t>WM_CHAR</a:t>
            </a:r>
            <a:r>
              <a:rPr lang="ko-KR" altLang="en-US" sz="1600" dirty="0"/>
              <a:t>에서 출력할 수 도 있지만 지난번에 배운 이유로 인해 모든 출력은 </a:t>
            </a:r>
            <a:r>
              <a:rPr lang="en-US" altLang="ko-KR" sz="1600" dirty="0" err="1"/>
              <a:t>WM_PAINT</a:t>
            </a:r>
            <a:r>
              <a:rPr lang="ko-KR" altLang="en-US" sz="1600" dirty="0"/>
              <a:t>에서 처리한다</a:t>
            </a:r>
            <a:endParaRPr lang="en-US" altLang="ko-KR" sz="1600" dirty="0"/>
          </a:p>
        </p:txBody>
      </p:sp>
      <p:pic>
        <p:nvPicPr>
          <p:cNvPr id="1026" name="Picture 2" descr="http://www.soen.kr/lecture/win32api/lec4/Image210.gif">
            <a:extLst>
              <a:ext uri="{FF2B5EF4-FFF2-40B4-BE49-F238E27FC236}">
                <a16:creationId xmlns:a16="http://schemas.microsoft.com/office/drawing/2014/main" id="{45415908-5F25-4803-BD5D-EE0D753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25" y="4941168"/>
            <a:ext cx="4242274" cy="185058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 b="1">
                <a:latin typeface="HY견명조" charset="0"/>
                <a:ea typeface="HY견명조" charset="0"/>
              </a:rPr>
              <a:t>WM_CHAR 메시지는 입력된 문자의 아스키 코드를 wParam으로 전달하도록 되어 있으며 </a:t>
            </a:r>
            <a:r>
              <a:rPr lang="en-US" altLang="ko-KR" sz="1495">
                <a:latin typeface="HY견명조" charset="0"/>
                <a:ea typeface="HY견명조" charset="0"/>
              </a:rPr>
              <a:t>우리는 </a:t>
            </a:r>
            <a:r>
              <a:rPr lang="en-US" altLang="ko-KR" sz="1495" b="1">
                <a:latin typeface="HY견명조" charset="0"/>
                <a:ea typeface="HY견명조" charset="0"/>
              </a:rPr>
              <a:t>wParam의 값을 읽어 사용자가 어떤 키를 눌렀는지를 알아내게 된다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lParam에는 비트별로 다음과 같은 복잡한 정보가 전달된다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정보 중 필요한 정보가 있으면 lParam</a:t>
            </a:r>
            <a:r>
              <a:rPr lang="en-US" altLang="ko-KR" sz="1495">
                <a:latin typeface="HY견명조" charset="0"/>
                <a:ea typeface="HY견명조" charset="0"/>
              </a:rPr>
              <a:t>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참</a:t>
            </a:r>
            <a:r>
              <a:rPr lang="en-US" altLang="ko-KR" sz="1495">
                <a:latin typeface="HY견명조" charset="0"/>
                <a:ea typeface="HY견명조" charset="0"/>
              </a:rPr>
              <a:t>조</a:t>
            </a:r>
            <a:r>
              <a:rPr lang="en-US" altLang="ko-KR" sz="1495">
                <a:latin typeface="HY견명조" charset="0"/>
                <a:ea typeface="HY견명조" charset="0"/>
              </a:rPr>
              <a:t>하</a:t>
            </a:r>
            <a:r>
              <a:rPr lang="en-US" altLang="ko-KR" sz="1495">
                <a:latin typeface="HY견명조" charset="0"/>
                <a:ea typeface="HY견명조" charset="0"/>
              </a:rPr>
              <a:t>여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사</a:t>
            </a:r>
            <a:r>
              <a:rPr lang="en-US" altLang="ko-KR" sz="1495">
                <a:latin typeface="HY견명조" charset="0"/>
                <a:ea typeface="HY견명조" charset="0"/>
              </a:rPr>
              <a:t>용</a:t>
            </a:r>
            <a:r>
              <a:rPr lang="en-US" altLang="ko-KR" sz="1495">
                <a:latin typeface="HY견명조" charset="0"/>
                <a:ea typeface="HY견명조" charset="0"/>
              </a:rPr>
              <a:t>하</a:t>
            </a:r>
            <a:r>
              <a:rPr lang="en-US" altLang="ko-KR" sz="1495">
                <a:latin typeface="HY견명조" charset="0"/>
                <a:ea typeface="HY견명조" charset="0"/>
              </a:rPr>
              <a:t>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되</a:t>
            </a:r>
            <a:r>
              <a:rPr lang="en-US" altLang="ko-KR" sz="1495">
                <a:latin typeface="HY견명조" charset="0"/>
                <a:ea typeface="HY견명조" charset="0"/>
              </a:rPr>
              <a:t>고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필</a:t>
            </a:r>
            <a:r>
              <a:rPr lang="en-US" altLang="ko-KR" sz="1495">
                <a:latin typeface="HY견명조" charset="0"/>
                <a:ea typeface="HY견명조" charset="0"/>
              </a:rPr>
              <a:t>요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없</a:t>
            </a:r>
            <a:r>
              <a:rPr lang="en-US" altLang="ko-KR" sz="1495">
                <a:latin typeface="HY견명조" charset="0"/>
                <a:ea typeface="HY견명조" charset="0"/>
              </a:rPr>
              <a:t>으</a:t>
            </a:r>
            <a:r>
              <a:rPr lang="en-US" altLang="ko-KR" sz="1495">
                <a:latin typeface="HY견명조" charset="0"/>
                <a:ea typeface="HY견명조" charset="0"/>
              </a:rPr>
              <a:t>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w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ram만 사용하도록 한다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677A9-1D61-442E-BBE1-98431FD0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30" y="2708910"/>
            <a:ext cx="4879340" cy="208724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4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99" dirty="0"/>
              <a:t>다음 코드는 </a:t>
            </a:r>
            <a:r>
              <a:rPr lang="en-US" altLang="ko-KR" sz="1499" dirty="0" err="1"/>
              <a:t>wParam</a:t>
            </a:r>
            <a:r>
              <a:rPr lang="ko-KR" altLang="en-US" sz="1499" dirty="0"/>
              <a:t>으로 전달된 키 코드를 </a:t>
            </a:r>
            <a:r>
              <a:rPr lang="en-US" altLang="ko-KR" sz="1499" dirty="0"/>
              <a:t>str</a:t>
            </a:r>
            <a:r>
              <a:rPr lang="ko-KR" altLang="en-US" sz="1499" dirty="0"/>
              <a:t>문자열에 저장한다</a:t>
            </a:r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r>
              <a:rPr lang="ko-KR" altLang="en-US" sz="1499" dirty="0"/>
              <a:t>문자열의 제일 끝 부분에 </a:t>
            </a:r>
            <a:r>
              <a:rPr lang="en-US" altLang="ko-KR" sz="1499" dirty="0" err="1"/>
              <a:t>wParam</a:t>
            </a:r>
            <a:r>
              <a:rPr lang="ko-KR" altLang="en-US" sz="1499" dirty="0"/>
              <a:t>값을 써 넣고 바로 뒤쪽의 </a:t>
            </a:r>
            <a:r>
              <a:rPr lang="en-US" altLang="ko-KR" sz="1499" dirty="0"/>
              <a:t>\0</a:t>
            </a:r>
            <a:r>
              <a:rPr lang="ko-KR" altLang="en-US" sz="1499" dirty="0"/>
              <a:t>을 써넣어 문자열 끝을 표시한다</a:t>
            </a:r>
            <a:endParaRPr lang="en-US" altLang="ko-KR" sz="1499" dirty="0"/>
          </a:p>
          <a:p>
            <a:r>
              <a:rPr lang="ko-KR" altLang="en-US" sz="1499" dirty="0"/>
              <a:t>키 입력이 있을 때마다 이 동작을 반복함으로써 </a:t>
            </a:r>
            <a:r>
              <a:rPr lang="en-US" altLang="ko-KR" sz="1499" dirty="0"/>
              <a:t>str </a:t>
            </a:r>
            <a:r>
              <a:rPr lang="ko-KR" altLang="en-US" sz="1499" dirty="0"/>
              <a:t>문자 배열에는 입력된 키 값이 차곡차곡 쌓여갈 것이다</a:t>
            </a:r>
            <a:endParaRPr lang="en-US" altLang="ko-KR" sz="1499" dirty="0"/>
          </a:p>
          <a:p>
            <a:r>
              <a:rPr lang="ko-KR" altLang="en-US" sz="1499" dirty="0"/>
              <a:t>예를 들어 </a:t>
            </a:r>
            <a:r>
              <a:rPr lang="en-US" altLang="ko-KR" sz="1499" dirty="0"/>
              <a:t>Kore</a:t>
            </a:r>
            <a:r>
              <a:rPr lang="ko-KR" altLang="en-US" sz="1499" dirty="0"/>
              <a:t>까지 입력된 상활에서 </a:t>
            </a:r>
            <a:r>
              <a:rPr lang="en-US" altLang="ko-KR" sz="1499" dirty="0"/>
              <a:t>a</a:t>
            </a:r>
            <a:r>
              <a:rPr lang="ko-KR" altLang="en-US" sz="1499" dirty="0"/>
              <a:t>키가 입력되면 다음과 같이 처리된다</a:t>
            </a:r>
            <a:endParaRPr lang="en-US" altLang="ko-KR" sz="1499" dirty="0"/>
          </a:p>
        </p:txBody>
      </p:sp>
      <p:pic>
        <p:nvPicPr>
          <p:cNvPr id="3074" name="Picture 2" descr="http://www.soen.kr/lecture/win32api/lec4/Image212.gif">
            <a:extLst>
              <a:ext uri="{FF2B5EF4-FFF2-40B4-BE49-F238E27FC236}">
                <a16:creationId xmlns:a16="http://schemas.microsoft.com/office/drawing/2014/main" id="{459AC2E9-84CF-4E60-828C-F9227FB7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96" y="4600737"/>
            <a:ext cx="3061607" cy="198262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0CFB01-A4E9-402A-8209-A23FBC3A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08280"/>
            <a:ext cx="3593188" cy="10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키</a:t>
            </a:r>
            <a:r>
              <a:rPr lang="en-US" altLang="ko-KR" sz="1495">
                <a:latin typeface="HY견명조" charset="0"/>
                <a:ea typeface="HY견명조" charset="0"/>
              </a:rPr>
              <a:t>보</a:t>
            </a:r>
            <a:r>
              <a:rPr lang="en-US" altLang="ko-KR" sz="1495">
                <a:latin typeface="HY견명조" charset="0"/>
                <a:ea typeface="HY견명조" charset="0"/>
              </a:rPr>
              <a:t>드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메</a:t>
            </a:r>
            <a:r>
              <a:rPr lang="en-US" altLang="ko-KR" sz="1495">
                <a:latin typeface="HY견명조" charset="0"/>
                <a:ea typeface="HY견명조" charset="0"/>
              </a:rPr>
              <a:t>시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에</a:t>
            </a:r>
            <a:r>
              <a:rPr lang="en-US" altLang="ko-KR" sz="1495">
                <a:latin typeface="HY견명조" charset="0"/>
                <a:ea typeface="HY견명조" charset="0"/>
              </a:rPr>
              <a:t>서</a:t>
            </a:r>
            <a:r>
              <a:rPr lang="en-US" altLang="ko-KR" sz="1495">
                <a:latin typeface="HY견명조" charset="0"/>
                <a:ea typeface="HY견명조" charset="0"/>
              </a:rPr>
              <a:t>는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s</a:t>
            </a:r>
            <a:r>
              <a:rPr lang="en-US" altLang="ko-KR" sz="1495">
                <a:latin typeface="HY견명조" charset="0"/>
                <a:ea typeface="HY견명조" charset="0"/>
              </a:rPr>
              <a:t>t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배</a:t>
            </a:r>
            <a:r>
              <a:rPr lang="en-US" altLang="ko-KR" sz="1495">
                <a:latin typeface="HY견명조" charset="0"/>
                <a:ea typeface="HY견명조" charset="0"/>
              </a:rPr>
              <a:t>열</a:t>
            </a:r>
            <a:r>
              <a:rPr lang="en-US" altLang="ko-KR" sz="1495">
                <a:latin typeface="HY견명조" charset="0"/>
                <a:ea typeface="HY견명조" charset="0"/>
              </a:rPr>
              <a:t>에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문</a:t>
            </a:r>
            <a:r>
              <a:rPr lang="en-US" altLang="ko-KR" sz="1495">
                <a:latin typeface="HY견명조" charset="0"/>
                <a:ea typeface="HY견명조" charset="0"/>
              </a:rPr>
              <a:t>자</a:t>
            </a:r>
            <a:r>
              <a:rPr lang="en-US" altLang="ko-KR" sz="1495">
                <a:latin typeface="HY견명조" charset="0"/>
                <a:ea typeface="HY견명조" charset="0"/>
              </a:rPr>
              <a:t>열</a:t>
            </a:r>
            <a:r>
              <a:rPr lang="en-US" altLang="ko-KR" sz="1495">
                <a:latin typeface="HY견명조" charset="0"/>
                <a:ea typeface="HY견명조" charset="0"/>
              </a:rPr>
              <a:t>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집</a:t>
            </a:r>
            <a:r>
              <a:rPr lang="en-US" altLang="ko-KR" sz="1495">
                <a:latin typeface="HY견명조" charset="0"/>
                <a:ea typeface="HY견명조" charset="0"/>
              </a:rPr>
              <a:t>어</a:t>
            </a:r>
            <a:r>
              <a:rPr lang="en-US" altLang="ko-KR" sz="1495">
                <a:latin typeface="HY견명조" charset="0"/>
                <a:ea typeface="HY견명조" charset="0"/>
              </a:rPr>
              <a:t>넣지만 하며 문자열을 화면으로 출력하는 일은 WM_PAINT에서 맡는다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단 키보드 메시지에 의해 문자열이 다시 입력되</a:t>
            </a:r>
            <a:r>
              <a:rPr lang="en-US" altLang="ko-KR" sz="1495">
                <a:latin typeface="HY견명조" charset="0"/>
                <a:ea typeface="HY견명조" charset="0"/>
              </a:rPr>
              <a:t>더</a:t>
            </a:r>
            <a:r>
              <a:rPr lang="en-US" altLang="ko-KR" sz="1495">
                <a:latin typeface="HY견명조" charset="0"/>
                <a:ea typeface="HY견명조" charset="0"/>
              </a:rPr>
              <a:t>라</a:t>
            </a:r>
            <a:r>
              <a:rPr lang="en-US" altLang="ko-KR" sz="1495">
                <a:latin typeface="HY견명조" charset="0"/>
                <a:ea typeface="HY견명조" charset="0"/>
              </a:rPr>
              <a:t>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화</a:t>
            </a:r>
            <a:r>
              <a:rPr lang="en-US" altLang="ko-KR" sz="1495">
                <a:latin typeface="HY견명조" charset="0"/>
                <a:ea typeface="HY견명조" charset="0"/>
              </a:rPr>
              <a:t>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상</a:t>
            </a:r>
            <a:r>
              <a:rPr lang="en-US" altLang="ko-KR" sz="1495">
                <a:latin typeface="HY견명조" charset="0"/>
                <a:ea typeface="HY견명조" charset="0"/>
              </a:rPr>
              <a:t>의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변</a:t>
            </a:r>
            <a:r>
              <a:rPr lang="en-US" altLang="ko-KR" sz="1495">
                <a:latin typeface="HY견명조" charset="0"/>
                <a:ea typeface="HY견명조" charset="0"/>
              </a:rPr>
              <a:t>화</a:t>
            </a:r>
            <a:r>
              <a:rPr lang="en-US" altLang="ko-KR" sz="1495">
                <a:latin typeface="HY견명조" charset="0"/>
                <a:ea typeface="HY견명조" charset="0"/>
              </a:rPr>
              <a:t>는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없</a:t>
            </a:r>
            <a:r>
              <a:rPr lang="en-US" altLang="ko-KR" sz="1495">
                <a:latin typeface="HY견명조" charset="0"/>
                <a:ea typeface="HY견명조" charset="0"/>
              </a:rPr>
              <a:t>으</a:t>
            </a:r>
            <a:r>
              <a:rPr lang="en-US" altLang="ko-KR" sz="1495">
                <a:latin typeface="HY견명조" charset="0"/>
                <a:ea typeface="HY견명조" charset="0"/>
              </a:rPr>
              <a:t>므</a:t>
            </a:r>
            <a:r>
              <a:rPr lang="en-US" altLang="ko-KR" sz="1495">
                <a:latin typeface="HY견명조" charset="0"/>
                <a:ea typeface="HY견명조" charset="0"/>
              </a:rPr>
              <a:t>로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W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_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I</a:t>
            </a:r>
            <a:r>
              <a:rPr lang="en-US" altLang="ko-KR" sz="1495">
                <a:latin typeface="HY견명조" charset="0"/>
                <a:ea typeface="HY견명조" charset="0"/>
              </a:rPr>
              <a:t>NT 메시지가 발생하지 않는다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BOOL InvalidateRect(hWnd,l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c</a:t>
            </a:r>
            <a:r>
              <a:rPr lang="en-US" altLang="ko-KR" sz="1495">
                <a:latin typeface="HY견명조" charset="0"/>
                <a:ea typeface="HY견명조" charset="0"/>
              </a:rPr>
              <a:t>t</a:t>
            </a:r>
            <a:r>
              <a:rPr lang="en-US" altLang="ko-KR" sz="1495">
                <a:latin typeface="HY견명조" charset="0"/>
                <a:ea typeface="HY견명조" charset="0"/>
              </a:rPr>
              <a:t>,</a:t>
            </a:r>
            <a:r>
              <a:rPr lang="en-US" altLang="ko-KR" sz="1495">
                <a:latin typeface="HY견명조" charset="0"/>
                <a:ea typeface="HY견명조" charset="0"/>
              </a:rPr>
              <a:t>b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s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)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195" b="1">
                <a:latin typeface="HY견명조" charset="0"/>
                <a:ea typeface="HY견명조" charset="0"/>
              </a:rPr>
              <a:t>강제로 WM_PAINT메시지를 발생시키는 함수</a:t>
            </a:r>
            <a:endParaRPr lang="ko-KR" altLang="en-US" sz="11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p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ect – </a:t>
            </a:r>
            <a:r>
              <a:rPr lang="en-US" altLang="ko-KR" sz="1600" b="1">
                <a:latin typeface="HY견명조" charset="0"/>
                <a:ea typeface="HY견명조" charset="0"/>
              </a:rPr>
              <a:t>무효화할 영역.NULL이면 작접 영역 전체가 무효화된다.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bErase – </a:t>
            </a:r>
            <a:r>
              <a:rPr lang="en-US" altLang="ko-KR" sz="1600" b="1">
                <a:latin typeface="HY견명조" charset="0"/>
                <a:ea typeface="HY견명조" charset="0"/>
              </a:rPr>
              <a:t>무효 영역의 배경을 먼저 지울 것인가를 지정한다. TRUE이면 BeginPaint 함수가 배경을 먼저 지운 후 작업 영역을 그린다.</a:t>
            </a:r>
            <a:endParaRPr lang="ko-KR" altLang="en-US" sz="11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endParaRPr lang="en-US" altLang="ko-KR" sz="1499" dirty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위와 같이 코드를 작성하고 실행해 보면</a:t>
            </a:r>
            <a:r>
              <a:rPr lang="en-US" altLang="ko-KR" sz="1600" dirty="0"/>
              <a:t> </a:t>
            </a:r>
            <a:r>
              <a:rPr lang="ko-KR" altLang="en-US" sz="1600" dirty="0"/>
              <a:t>이전에 작성된 문자열 위로 새로 작성한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겹쳐서 출력되는 것을 알 수 있다</a:t>
            </a:r>
            <a:endParaRPr lang="en-US" altLang="ko-KR" sz="1600" dirty="0"/>
          </a:p>
          <a:p>
            <a:pPr algn="just"/>
            <a:r>
              <a:rPr lang="en-US" altLang="ko-KR" sz="1600" dirty="0" err="1"/>
              <a:t>bErase</a:t>
            </a:r>
            <a:r>
              <a:rPr lang="ko-KR" altLang="en-US" sz="1600" dirty="0"/>
              <a:t>를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바꾸고 다시 실행하면</a:t>
            </a:r>
            <a:r>
              <a:rPr lang="en-US" altLang="ko-KR" sz="1600" dirty="0"/>
              <a:t> </a:t>
            </a:r>
            <a:r>
              <a:rPr lang="ko-KR" altLang="en-US" sz="1600" dirty="0"/>
              <a:t>이전에 작성한 문자열이 지워지고  새로운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출력됨을 확인할 수 있다</a:t>
            </a:r>
            <a:endParaRPr lang="en-US" altLang="ko-KR" sz="1600" dirty="0"/>
          </a:p>
          <a:p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1A6A3-7945-4EB7-9278-EEBDEAE3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90" y="1498600"/>
            <a:ext cx="4671020" cy="30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99" dirty="0"/>
              <a:t>키보드로부터 문자를 </a:t>
            </a:r>
            <a:r>
              <a:rPr lang="ko-KR" altLang="en-US" sz="1499" dirty="0" err="1"/>
              <a:t>입력받고자</a:t>
            </a:r>
            <a:r>
              <a:rPr lang="ko-KR" altLang="en-US" sz="1499" dirty="0"/>
              <a:t> 할 경우는 </a:t>
            </a:r>
            <a:r>
              <a:rPr lang="en-US" altLang="ko-KR" sz="1499" dirty="0" err="1"/>
              <a:t>WM_CHAR</a:t>
            </a:r>
            <a:r>
              <a:rPr lang="en-US" altLang="ko-KR" sz="1499" dirty="0"/>
              <a:t> </a:t>
            </a:r>
            <a:r>
              <a:rPr lang="ko-KR" altLang="en-US" sz="1499" dirty="0"/>
              <a:t>메시지를 사용하면 된다는 것을 배웠다</a:t>
            </a:r>
            <a:r>
              <a:rPr lang="en-US" altLang="ko-KR" sz="1499" dirty="0"/>
              <a:t>. </a:t>
            </a:r>
            <a:r>
              <a:rPr lang="ko-KR" altLang="en-US" sz="1499" dirty="0"/>
              <a:t>그런데 문자 이외의 키를 입력 받으려면 </a:t>
            </a:r>
            <a:r>
              <a:rPr lang="en-US" altLang="ko-KR" sz="1499" dirty="0" err="1"/>
              <a:t>WM_CHAR</a:t>
            </a:r>
            <a:r>
              <a:rPr lang="en-US" altLang="ko-KR" sz="1499" dirty="0"/>
              <a:t> </a:t>
            </a:r>
            <a:r>
              <a:rPr lang="ko-KR" altLang="en-US" sz="1499" dirty="0"/>
              <a:t>메시지만으로는 입력을 받을 수 없다</a:t>
            </a:r>
            <a:r>
              <a:rPr lang="en-US" altLang="ko-KR" sz="1499" dirty="0"/>
              <a:t>.</a:t>
            </a:r>
          </a:p>
          <a:p>
            <a:r>
              <a:rPr lang="en-US" altLang="ko-KR" sz="1499" dirty="0" err="1"/>
              <a:t>WM_KEYDOWN</a:t>
            </a:r>
            <a:endParaRPr lang="en-US" altLang="ko-KR" sz="1499" dirty="0"/>
          </a:p>
          <a:p>
            <a:pPr lvl="1"/>
            <a:r>
              <a:rPr lang="ko-KR" altLang="en-US" sz="1198" dirty="0"/>
              <a:t>문자 이외의 키를 입력 받을 때 쓸 수 있는 메시지</a:t>
            </a:r>
            <a:endParaRPr lang="en-US" altLang="ko-KR" sz="1198" dirty="0"/>
          </a:p>
          <a:p>
            <a:pPr lvl="1"/>
            <a:r>
              <a:rPr lang="en-US" altLang="ko-KR" sz="1198" dirty="0" err="1"/>
              <a:t>wParam</a:t>
            </a:r>
            <a:r>
              <a:rPr lang="ko-KR" altLang="en-US" sz="1198" dirty="0"/>
              <a:t>에 문자 코드가 아닌 </a:t>
            </a:r>
            <a:r>
              <a:rPr lang="en-US" altLang="ko-KR" sz="1198" dirty="0"/>
              <a:t>‘</a:t>
            </a:r>
            <a:r>
              <a:rPr lang="ko-KR" altLang="en-US" sz="1198" dirty="0"/>
              <a:t>가상 </a:t>
            </a:r>
            <a:r>
              <a:rPr lang="ko-KR" altLang="en-US" sz="1198" dirty="0" err="1"/>
              <a:t>키코드’라는</a:t>
            </a:r>
            <a:r>
              <a:rPr lang="ko-KR" altLang="en-US" sz="1198" dirty="0"/>
              <a:t> 것을 전달해 준다</a:t>
            </a:r>
            <a:endParaRPr lang="en-US" altLang="ko-KR" sz="1198" dirty="0"/>
          </a:p>
          <a:p>
            <a:r>
              <a:rPr lang="ko-KR" altLang="en-US" sz="1499" dirty="0"/>
              <a:t>가상 </a:t>
            </a:r>
            <a:r>
              <a:rPr lang="ko-KR" altLang="en-US" sz="1499" dirty="0" err="1"/>
              <a:t>키코드</a:t>
            </a:r>
            <a:r>
              <a:rPr lang="ko-KR" altLang="en-US" sz="1499" dirty="0"/>
              <a:t> </a:t>
            </a:r>
            <a:r>
              <a:rPr lang="en-US" altLang="ko-KR" sz="1499" dirty="0"/>
              <a:t>(Virtual Key Code)</a:t>
            </a:r>
          </a:p>
          <a:p>
            <a:pPr lvl="1"/>
            <a:r>
              <a:rPr lang="ko-KR" altLang="en-US" sz="1198" dirty="0"/>
              <a:t>시스템에 장착된 키보드의 종류에 상관없이 키를 </a:t>
            </a:r>
            <a:r>
              <a:rPr lang="ko-KR" altLang="en-US" sz="1198" dirty="0" err="1"/>
              <a:t>입력받기</a:t>
            </a:r>
            <a:r>
              <a:rPr lang="ko-KR" altLang="en-US" sz="1198" dirty="0"/>
              <a:t> 위해 만들어진 </a:t>
            </a:r>
            <a:r>
              <a:rPr lang="ko-KR" altLang="en-US" sz="1198" dirty="0" err="1"/>
              <a:t>코드값</a:t>
            </a:r>
            <a:endParaRPr lang="en-US" altLang="ko-KR" sz="1198" dirty="0"/>
          </a:p>
        </p:txBody>
      </p:sp>
    </p:spTree>
    <p:extLst>
      <p:ext uri="{BB962C8B-B14F-4D97-AF65-F5344CB8AC3E}">
        <p14:creationId xmlns:p14="http://schemas.microsoft.com/office/powerpoint/2010/main" val="7489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1259969-E119-49A9-8B71-EE58DB30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53795"/>
              </p:ext>
            </p:extLst>
          </p:nvPr>
        </p:nvGraphicFramePr>
        <p:xfrm>
          <a:off x="685800" y="1498600"/>
          <a:ext cx="7772400" cy="52427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41984">
                  <a:extLst>
                    <a:ext uri="{9D8B030D-6E8A-4147-A177-3AD203B41FA5}">
                      <a16:colId xmlns:a16="http://schemas.microsoft.com/office/drawing/2014/main" val="200323198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20152545"/>
                    </a:ext>
                  </a:extLst>
                </a:gridCol>
                <a:gridCol w="4750296">
                  <a:extLst>
                    <a:ext uri="{9D8B030D-6E8A-4147-A177-3AD203B41FA5}">
                      <a16:colId xmlns:a16="http://schemas.microsoft.com/office/drawing/2014/main" val="566428292"/>
                    </a:ext>
                  </a:extLst>
                </a:gridCol>
              </a:tblGrid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 </a:t>
                      </a:r>
                      <a:r>
                        <a:rPr lang="ko-KR" altLang="en-US" sz="1400" dirty="0" err="1"/>
                        <a:t>키코드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8570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VK_BACK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Backspace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52309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VK_TAB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03932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VK_RETURN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85385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Shift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80452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VK_CONTROL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Ctrl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84472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VK_MENU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25525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VK_PAUSE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Pause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19901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VK_CAPITAL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Caps Lock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41610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VK_ESCAPE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1B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7972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VK_SPACE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0669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VK_PRIOR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PgUp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75053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VK_NEXT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PgDn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48142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2345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VK_HOME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64525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VK_LEFT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좌측 커서 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7567"/>
                  </a:ext>
                </a:extLst>
              </a:tr>
              <a:tr h="30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VK_UP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위쪽 커서 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0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가상키코드</a:t>
            </a:r>
            <a:endParaRPr lang="en-US" altLang="ko-KR" sz="1400" dirty="0"/>
          </a:p>
          <a:p>
            <a:pPr lvl="1"/>
            <a:r>
              <a:rPr lang="ko-KR" altLang="en-US" sz="1400" dirty="0"/>
              <a:t>메시지가 발생했고 </a:t>
            </a:r>
            <a:r>
              <a:rPr lang="en-US" altLang="ko-KR" sz="1400" dirty="0" err="1"/>
              <a:t>wParam</a:t>
            </a:r>
            <a:r>
              <a:rPr lang="ko-KR" altLang="en-US" sz="1400" dirty="0"/>
              <a:t>으로 </a:t>
            </a:r>
            <a:r>
              <a:rPr lang="en-US" altLang="ko-KR" sz="1400" dirty="0" err="1"/>
              <a:t>WK_HOME</a:t>
            </a:r>
            <a:r>
              <a:rPr lang="ko-KR" altLang="en-US" sz="1400" dirty="0"/>
              <a:t>이 전달되었다면 사용자가 </a:t>
            </a:r>
            <a:r>
              <a:rPr lang="en-US" altLang="ko-KR" sz="1400" dirty="0"/>
              <a:t>Home</a:t>
            </a:r>
            <a:r>
              <a:rPr lang="ko-KR" altLang="en-US" sz="1400" dirty="0"/>
              <a:t>키를 누른 것이다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숫자 및 영문자의 가상 키코드는 아스키 코드와 같으며 매크로 상수는 정의되어 있지 않으므로 아스키   코드와 </a:t>
            </a:r>
            <a:r>
              <a:rPr lang="en-US" altLang="ko-KR" sz="1400" dirty="0" err="1"/>
              <a:t>wParam</a:t>
            </a:r>
            <a:r>
              <a:rPr lang="ko-KR" altLang="en-US" sz="1400" dirty="0"/>
              <a:t>을 바로 비교하면 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가상 키코드는 지금까지 나온 모든 키보드는 물론이고 앞으로 만들어질 키보드까지 고려하여 만들어진  범용적인 코드이다</a:t>
            </a:r>
            <a:endParaRPr lang="en-US" altLang="ko-KR" sz="1400" dirty="0"/>
          </a:p>
          <a:p>
            <a:pPr lvl="1"/>
            <a:r>
              <a:rPr lang="ko-KR" altLang="en-US" sz="1400" dirty="0"/>
              <a:t>코드표를 보면 현재 </a:t>
            </a:r>
            <a:r>
              <a:rPr lang="en-US" altLang="ko-KR" sz="1400" dirty="0"/>
              <a:t>101</a:t>
            </a:r>
            <a:r>
              <a:rPr lang="ko-KR" altLang="en-US" sz="1400" dirty="0"/>
              <a:t>키에 없는 </a:t>
            </a:r>
            <a:r>
              <a:rPr lang="ko-KR" altLang="en-US" sz="1400" dirty="0" err="1"/>
              <a:t>키값도</a:t>
            </a:r>
            <a:r>
              <a:rPr lang="ko-KR" altLang="en-US" sz="1400" dirty="0"/>
              <a:t> 미리 정의 되어 있으며 </a:t>
            </a:r>
            <a:r>
              <a:rPr lang="ko-KR" altLang="en-US" sz="1400" dirty="0" err="1"/>
              <a:t>펑션키도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F16</a:t>
            </a:r>
            <a:r>
              <a:rPr lang="ko-KR" altLang="en-US" sz="1400" dirty="0"/>
              <a:t>까지 미리 만들어 놓았다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이외 한국과 일본 등의 </a:t>
            </a:r>
            <a:r>
              <a:rPr lang="en-US" altLang="ko-KR" sz="1400" dirty="0"/>
              <a:t>2</a:t>
            </a:r>
            <a:r>
              <a:rPr lang="ko-KR" altLang="en-US" sz="1400" dirty="0"/>
              <a:t>바이트 문자를 지원하기 위한 특수한 가상키까지 포함되어 있는데 가상 키코드를 이렇게 범용적으로 만들어 놓은 이유는 </a:t>
            </a:r>
            <a:r>
              <a:rPr lang="en-US" altLang="ko-KR" sz="1400" dirty="0"/>
              <a:t>Windows</a:t>
            </a:r>
            <a:r>
              <a:rPr lang="ko-KR" altLang="en-US" sz="1400" dirty="0"/>
              <a:t>를 다른 어떤 시스템으로 이식하더라도 키코드를 그대로 쓸 수 있도록 하기 위한 배려이다</a:t>
            </a:r>
            <a:endParaRPr lang="en-US" altLang="ko-KR" sz="1400" dirty="0"/>
          </a:p>
          <a:p>
            <a:r>
              <a:rPr lang="en-US" altLang="ko-KR" sz="1600" dirty="0" err="1"/>
              <a:t>WM_KEYDOWN</a:t>
            </a:r>
            <a:r>
              <a:rPr lang="en-US" altLang="ko-KR" sz="1600" dirty="0"/>
              <a:t> </a:t>
            </a:r>
            <a:r>
              <a:rPr lang="ko-KR" altLang="en-US" sz="1600" dirty="0"/>
              <a:t>메시지 처리 루틴에서 </a:t>
            </a:r>
            <a:r>
              <a:rPr lang="en-US" altLang="ko-KR" sz="1600" dirty="0" err="1"/>
              <a:t>lParam</a:t>
            </a:r>
            <a:r>
              <a:rPr lang="ko-KR" altLang="en-US" sz="1600" dirty="0"/>
              <a:t>으로 전달되는 값은 </a:t>
            </a:r>
            <a:r>
              <a:rPr lang="en-US" altLang="ko-KR" sz="1600" dirty="0" err="1"/>
              <a:t>WM_CHAR</a:t>
            </a:r>
            <a:r>
              <a:rPr lang="ko-KR" altLang="en-US" sz="1600" dirty="0"/>
              <a:t>과 동일하나 역시 잘 사용되지 않는다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266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99" dirty="0"/>
              <a:t>문자 </a:t>
            </a:r>
            <a:r>
              <a:rPr lang="en-US" altLang="ko-KR" sz="1499" dirty="0"/>
              <a:t>‘A’</a:t>
            </a:r>
            <a:r>
              <a:rPr lang="ko-KR" altLang="en-US" sz="1499" dirty="0"/>
              <a:t>가 화면에서 상하좌우로 이동하는 예제</a:t>
            </a:r>
            <a:endParaRPr lang="en-US" altLang="ko-KR" sz="1499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4B25F-CEBD-456F-A28D-5F117757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059488"/>
            <a:ext cx="5261967" cy="41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마우스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마우스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195" b="1">
                <a:latin typeface="HY견명조" charset="0"/>
                <a:ea typeface="HY견명조" charset="0"/>
              </a:rPr>
              <a:t>Windows와 같은 GUI(Graphic User Interface)에서는 키보드보다 마우스가 더 많이 사용된다</a:t>
            </a: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195">
                <a:latin typeface="HY견명조" charset="0"/>
                <a:ea typeface="HY견명조" charset="0"/>
              </a:rPr>
              <a:t>W</a:t>
            </a:r>
            <a:r>
              <a:rPr lang="en-US" altLang="ko-KR" sz="1195">
                <a:latin typeface="HY견명조" charset="0"/>
                <a:ea typeface="HY견명조" charset="0"/>
              </a:rPr>
              <a:t>i</a:t>
            </a:r>
            <a:r>
              <a:rPr lang="en-US" altLang="ko-KR" sz="1195">
                <a:latin typeface="HY견명조" charset="0"/>
                <a:ea typeface="HY견명조" charset="0"/>
              </a:rPr>
              <a:t>n</a:t>
            </a:r>
            <a:r>
              <a:rPr lang="en-US" altLang="ko-KR" sz="1195">
                <a:latin typeface="HY견명조" charset="0"/>
                <a:ea typeface="HY견명조" charset="0"/>
              </a:rPr>
              <a:t>d</a:t>
            </a:r>
            <a:r>
              <a:rPr lang="en-US" altLang="ko-KR" sz="1195">
                <a:latin typeface="HY견명조" charset="0"/>
                <a:ea typeface="HY견명조" charset="0"/>
              </a:rPr>
              <a:t>o</a:t>
            </a:r>
            <a:r>
              <a:rPr lang="en-US" altLang="ko-KR" sz="1195">
                <a:latin typeface="HY견명조" charset="0"/>
                <a:ea typeface="HY견명조" charset="0"/>
              </a:rPr>
              <a:t>w</a:t>
            </a:r>
            <a:r>
              <a:rPr lang="en-US" altLang="ko-KR" sz="1195">
                <a:latin typeface="HY견명조" charset="0"/>
                <a:ea typeface="HY견명조" charset="0"/>
              </a:rPr>
              <a:t>s</a:t>
            </a:r>
            <a:r>
              <a:rPr lang="en-US" altLang="ko-KR" sz="1195">
                <a:latin typeface="HY견명조" charset="0"/>
                <a:ea typeface="HY견명조" charset="0"/>
              </a:rPr>
              <a:t>의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공</a:t>
            </a:r>
            <a:r>
              <a:rPr lang="en-US" altLang="ko-KR" sz="1195">
                <a:latin typeface="HY견명조" charset="0"/>
                <a:ea typeface="HY견명조" charset="0"/>
              </a:rPr>
              <a:t>식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입</a:t>
            </a:r>
            <a:r>
              <a:rPr lang="en-US" altLang="ko-KR" sz="1195">
                <a:latin typeface="HY견명조" charset="0"/>
                <a:ea typeface="HY견명조" charset="0"/>
              </a:rPr>
              <a:t>력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장</a:t>
            </a:r>
            <a:r>
              <a:rPr lang="en-US" altLang="ko-KR" sz="1195">
                <a:latin typeface="HY견명조" charset="0"/>
                <a:ea typeface="HY견명조" charset="0"/>
              </a:rPr>
              <a:t>치</a:t>
            </a:r>
            <a:r>
              <a:rPr lang="en-US" altLang="ko-KR" sz="1195">
                <a:latin typeface="HY견명조" charset="0"/>
                <a:ea typeface="HY견명조" charset="0"/>
              </a:rPr>
              <a:t>는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키</a:t>
            </a:r>
            <a:r>
              <a:rPr lang="en-US" altLang="ko-KR" sz="1195">
                <a:latin typeface="HY견명조" charset="0"/>
                <a:ea typeface="HY견명조" charset="0"/>
              </a:rPr>
              <a:t>보</a:t>
            </a:r>
            <a:r>
              <a:rPr lang="en-US" altLang="ko-KR" sz="1195">
                <a:latin typeface="HY견명조" charset="0"/>
                <a:ea typeface="HY견명조" charset="0"/>
              </a:rPr>
              <a:t>드</a:t>
            </a:r>
            <a:r>
              <a:rPr lang="en-US" altLang="ko-KR" sz="1195">
                <a:latin typeface="HY견명조" charset="0"/>
                <a:ea typeface="HY견명조" charset="0"/>
              </a:rPr>
              <a:t>이</a:t>
            </a:r>
            <a:r>
              <a:rPr lang="en-US" altLang="ko-KR" sz="1195">
                <a:latin typeface="HY견명조" charset="0"/>
                <a:ea typeface="HY견명조" charset="0"/>
              </a:rPr>
              <a:t>지</a:t>
            </a:r>
            <a:r>
              <a:rPr lang="en-US" altLang="ko-KR" sz="1195">
                <a:latin typeface="HY견명조" charset="0"/>
                <a:ea typeface="HY견명조" charset="0"/>
              </a:rPr>
              <a:t>만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 b="1">
                <a:latin typeface="HY견명조" charset="0"/>
                <a:ea typeface="HY견명조" charset="0"/>
              </a:rPr>
              <a:t>그래픽 툴이나 CAD 등의 복잡한 프로그램에서는 마우스가 주요 입력 장치로 사용된다</a:t>
            </a: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195">
                <a:latin typeface="HY견명조" charset="0"/>
                <a:ea typeface="HY견명조" charset="0"/>
              </a:rPr>
              <a:t>여기서 마우스란 흔히 사용하는 레이저 마우스는 </a:t>
            </a:r>
            <a:r>
              <a:rPr lang="en-US" altLang="ko-KR" sz="1195">
                <a:latin typeface="HY견명조" charset="0"/>
                <a:ea typeface="HY견명조" charset="0"/>
              </a:rPr>
              <a:t>물</a:t>
            </a:r>
            <a:r>
              <a:rPr lang="en-US" altLang="ko-KR" sz="1195">
                <a:latin typeface="HY견명조" charset="0"/>
                <a:ea typeface="HY견명조" charset="0"/>
              </a:rPr>
              <a:t>론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노</a:t>
            </a:r>
            <a:r>
              <a:rPr lang="en-US" altLang="ko-KR" sz="1195">
                <a:latin typeface="HY견명조" charset="0"/>
                <a:ea typeface="HY견명조" charset="0"/>
              </a:rPr>
              <a:t>트</a:t>
            </a:r>
            <a:r>
              <a:rPr lang="en-US" altLang="ko-KR" sz="1195">
                <a:latin typeface="HY견명조" charset="0"/>
                <a:ea typeface="HY견명조" charset="0"/>
              </a:rPr>
              <a:t>북</a:t>
            </a:r>
            <a:r>
              <a:rPr lang="en-US" altLang="ko-KR" sz="1195">
                <a:latin typeface="HY견명조" charset="0"/>
                <a:ea typeface="HY견명조" charset="0"/>
              </a:rPr>
              <a:t>의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터</a:t>
            </a:r>
            <a:r>
              <a:rPr lang="en-US" altLang="ko-KR" sz="1195">
                <a:latin typeface="HY견명조" charset="0"/>
                <a:ea typeface="HY견명조" charset="0"/>
              </a:rPr>
              <a:t>치</a:t>
            </a:r>
            <a:r>
              <a:rPr lang="en-US" altLang="ko-KR" sz="1195">
                <a:latin typeface="HY견명조" charset="0"/>
                <a:ea typeface="HY견명조" charset="0"/>
              </a:rPr>
              <a:t>패</a:t>
            </a:r>
            <a:r>
              <a:rPr lang="en-US" altLang="ko-KR" sz="1195">
                <a:latin typeface="HY견명조" charset="0"/>
                <a:ea typeface="HY견명조" charset="0"/>
              </a:rPr>
              <a:t>드</a:t>
            </a:r>
            <a:r>
              <a:rPr lang="en-US" altLang="ko-KR" sz="1195">
                <a:latin typeface="HY견명조" charset="0"/>
                <a:ea typeface="HY견명조" charset="0"/>
              </a:rPr>
              <a:t>,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그</a:t>
            </a:r>
            <a:r>
              <a:rPr lang="en-US" altLang="ko-KR" sz="1195">
                <a:latin typeface="HY견명조" charset="0"/>
                <a:ea typeface="HY견명조" charset="0"/>
              </a:rPr>
              <a:t>림</a:t>
            </a:r>
            <a:r>
              <a:rPr lang="en-US" altLang="ko-KR" sz="1195">
                <a:latin typeface="HY견명조" charset="0"/>
                <a:ea typeface="HY견명조" charset="0"/>
              </a:rPr>
              <a:t>작</a:t>
            </a:r>
            <a:r>
              <a:rPr lang="en-US" altLang="ko-KR" sz="1195">
                <a:latin typeface="HY견명조" charset="0"/>
                <a:ea typeface="HY견명조" charset="0"/>
              </a:rPr>
              <a:t>업</a:t>
            </a:r>
            <a:r>
              <a:rPr lang="en-US" altLang="ko-KR" sz="1195">
                <a:latin typeface="HY견명조" charset="0"/>
                <a:ea typeface="HY견명조" charset="0"/>
              </a:rPr>
              <a:t>용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타</a:t>
            </a:r>
            <a:r>
              <a:rPr lang="en-US" altLang="ko-KR" sz="1195">
                <a:latin typeface="HY견명조" charset="0"/>
                <a:ea typeface="HY견명조" charset="0"/>
              </a:rPr>
              <a:t>블</a:t>
            </a:r>
            <a:r>
              <a:rPr lang="en-US" altLang="ko-KR" sz="1195">
                <a:latin typeface="HY견명조" charset="0"/>
                <a:ea typeface="HY견명조" charset="0"/>
              </a:rPr>
              <a:t>렛</a:t>
            </a:r>
            <a:r>
              <a:rPr lang="en-US" altLang="ko-KR" sz="1195">
                <a:latin typeface="HY견명조" charset="0"/>
                <a:ea typeface="HY견명조" charset="0"/>
              </a:rPr>
              <a:t> </a:t>
            </a:r>
            <a:r>
              <a:rPr lang="en-US" altLang="ko-KR" sz="1195">
                <a:latin typeface="HY견명조" charset="0"/>
                <a:ea typeface="HY견명조" charset="0"/>
              </a:rPr>
              <a:t>등</a:t>
            </a:r>
            <a:r>
              <a:rPr lang="en-US" altLang="ko-KR" sz="1195">
                <a:latin typeface="HY견명조" charset="0"/>
                <a:ea typeface="HY견명조" charset="0"/>
              </a:rPr>
              <a:t>을 포함하는 명칭이다</a:t>
            </a: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195" b="1">
                <a:latin typeface="HY견명조" charset="0"/>
                <a:ea typeface="HY견명조" charset="0"/>
              </a:rPr>
              <a:t>키보드 입력과 마찬가지로 마우스 입력 처리도 메시지를 받아 처리한다</a:t>
            </a:r>
            <a:endParaRPr lang="ko-KR" altLang="en-US" sz="11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버튼 세 개에 각각 누름, 놓음, 더블 클릭의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9</a:t>
            </a:r>
            <a:r>
              <a:rPr lang="en-US" altLang="ko-KR" sz="1495">
                <a:latin typeface="HY견명조" charset="0"/>
                <a:ea typeface="HY견명조" charset="0"/>
              </a:rPr>
              <a:t>가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메</a:t>
            </a:r>
            <a:r>
              <a:rPr lang="en-US" altLang="ko-KR" sz="1495">
                <a:latin typeface="HY견명조" charset="0"/>
                <a:ea typeface="HY견명조" charset="0"/>
              </a:rPr>
              <a:t>시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가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있</a:t>
            </a:r>
            <a:r>
              <a:rPr lang="en-US" altLang="ko-KR" sz="1495">
                <a:latin typeface="HY견명조" charset="0"/>
                <a:ea typeface="HY견명조" charset="0"/>
              </a:rPr>
              <a:t>다</a:t>
            </a:r>
            <a:r>
              <a:rPr lang="en-US" altLang="ko-KR" sz="1495">
                <a:latin typeface="HY견명조" charset="0"/>
                <a:ea typeface="HY견명조" charset="0"/>
              </a:rPr>
              <a:t>.</a:t>
            </a:r>
            <a:endParaRPr lang="ko-KR" altLang="en-US" sz="1495">
              <a:latin typeface="HY견명조" charset="0"/>
              <a:ea typeface="HY견명조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800914-31F8-46BC-B952-F30BA020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47814"/>
              </p:ext>
            </p:extLst>
          </p:nvPr>
        </p:nvGraphicFramePr>
        <p:xfrm>
          <a:off x="1051013" y="3405376"/>
          <a:ext cx="7499176" cy="15831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84366346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9569804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57985604"/>
                    </a:ext>
                  </a:extLst>
                </a:gridCol>
                <a:gridCol w="2386607">
                  <a:extLst>
                    <a:ext uri="{9D8B030D-6E8A-4147-A177-3AD203B41FA5}">
                      <a16:colId xmlns:a16="http://schemas.microsoft.com/office/drawing/2014/main" val="2845976582"/>
                    </a:ext>
                  </a:extLst>
                </a:gridCol>
              </a:tblGrid>
              <a:tr h="395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놓음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더블클릭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41364"/>
                  </a:ext>
                </a:extLst>
              </a:tr>
              <a:tr h="395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WM_LBUTTONDOWN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WM_LBUTTONUP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WM_LBUTTONCLK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13015"/>
                  </a:ext>
                </a:extLst>
              </a:tr>
              <a:tr h="395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WM_RBUTTONDOWN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WM_RBUTTONUP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WM_RBUTTONCLK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47752"/>
                  </a:ext>
                </a:extLst>
              </a:tr>
              <a:tr h="395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WM_MBUTTONDOWN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WM_MBUTTONUP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WM_MBUTTONCLK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4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E029D-AC8D-4334-8F65-83807355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F4E04-1111-4DA5-ACC7-20E308E1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907020" cy="515683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DC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Windows에서 폰트, 색상, 굵기, 무늬, 출력방법 등 화면 출력에 필요한 모든 정보를 가지는 구조체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Windows를 구성하는 세 가지 동적 </a:t>
            </a:r>
            <a:r>
              <a:rPr lang="en-US" altLang="ko-KR" sz="1400">
                <a:latin typeface="HY견명조" charset="0"/>
                <a:ea typeface="HY견명조" charset="0"/>
              </a:rPr>
              <a:t>연</a:t>
            </a:r>
            <a:r>
              <a:rPr lang="en-US" altLang="ko-KR" sz="1400">
                <a:latin typeface="HY견명조" charset="0"/>
                <a:ea typeface="HY견명조" charset="0"/>
              </a:rPr>
              <a:t>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라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브</a:t>
            </a:r>
            <a:r>
              <a:rPr lang="en-US" altLang="ko-KR" sz="1400">
                <a:latin typeface="HY견명조" charset="0"/>
                <a:ea typeface="HY견명조" charset="0"/>
              </a:rPr>
              <a:t>러</a:t>
            </a:r>
            <a:r>
              <a:rPr lang="en-US" altLang="ko-KR" sz="1400">
                <a:latin typeface="HY견명조" charset="0"/>
                <a:ea typeface="HY견명조" charset="0"/>
              </a:rPr>
              <a:t>리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중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화면 처리와 그래픽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감</a:t>
            </a:r>
            <a:r>
              <a:rPr lang="en-US" altLang="ko-KR" sz="1400">
                <a:latin typeface="HY견명조" charset="0"/>
                <a:ea typeface="HY견명조" charset="0"/>
              </a:rPr>
              <a:t>강</a:t>
            </a:r>
            <a:r>
              <a:rPr lang="en-US" altLang="ko-KR" sz="1400">
                <a:latin typeface="HY견명조" charset="0"/>
                <a:ea typeface="HY견명조" charset="0"/>
              </a:rPr>
              <a:t>하는 </a:t>
            </a:r>
            <a:r>
              <a:rPr lang="en-US" altLang="ko-KR" sz="1400" b="1">
                <a:latin typeface="HY견명조" charset="0"/>
                <a:ea typeface="HY견명조" charset="0"/>
              </a:rPr>
              <a:t>GDI 모듈</a:t>
            </a:r>
            <a:r>
              <a:rPr lang="en-US" altLang="ko-KR" sz="1400">
                <a:latin typeface="HY견명조" charset="0"/>
                <a:ea typeface="HY견명조" charset="0"/>
              </a:rPr>
              <a:t>에 의해 </a:t>
            </a:r>
            <a:r>
              <a:rPr lang="en-US" altLang="ko-KR" sz="1400" b="1">
                <a:latin typeface="HY견명조" charset="0"/>
                <a:ea typeface="HY견명조" charset="0"/>
              </a:rPr>
              <a:t>관리</a:t>
            </a:r>
            <a:r>
              <a:rPr lang="en-US" altLang="ko-KR" sz="1400">
                <a:latin typeface="HY견명조" charset="0"/>
                <a:ea typeface="HY견명조" charset="0"/>
              </a:rPr>
              <a:t>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D</a:t>
            </a:r>
            <a:r>
              <a:rPr lang="en-US" altLang="ko-KR" sz="1800">
                <a:latin typeface="HY견명조" charset="0"/>
                <a:ea typeface="HY견명조" charset="0"/>
              </a:rPr>
              <a:t>C</a:t>
            </a:r>
            <a:r>
              <a:rPr lang="en-US" altLang="ko-KR" sz="1800">
                <a:latin typeface="HY견명조" charset="0"/>
                <a:ea typeface="HY견명조" charset="0"/>
              </a:rPr>
              <a:t>의 필요성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상</a:t>
            </a:r>
            <a:r>
              <a:rPr lang="en-US" altLang="ko-KR" sz="1600">
                <a:latin typeface="HY견명조" charset="0"/>
                <a:ea typeface="HY견명조" charset="0"/>
              </a:rPr>
              <a:t>황</a:t>
            </a:r>
            <a:r>
              <a:rPr lang="en-US" altLang="ko-KR" sz="1600">
                <a:latin typeface="HY견명조" charset="0"/>
                <a:ea typeface="HY견명조" charset="0"/>
              </a:rPr>
              <a:t>1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화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도</a:t>
            </a:r>
            <a:r>
              <a:rPr lang="en-US" altLang="ko-KR" sz="1400">
                <a:latin typeface="HY견명조" charset="0"/>
                <a:ea typeface="HY견명조" charset="0"/>
              </a:rPr>
              <a:t>형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만</a:t>
            </a:r>
            <a:r>
              <a:rPr lang="en-US" altLang="ko-KR" sz="1400">
                <a:latin typeface="HY견명조" charset="0"/>
                <a:ea typeface="HY견명조" charset="0"/>
              </a:rPr>
              <a:t>드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호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는 함수에 도형의 색상, 선, 모양 등 도형의 </a:t>
            </a:r>
            <a:r>
              <a:rPr lang="en-US" altLang="ko-KR" sz="1400">
                <a:latin typeface="HY견명조" charset="0"/>
                <a:ea typeface="HY견명조" charset="0"/>
              </a:rPr>
              <a:t>정</a:t>
            </a:r>
            <a:r>
              <a:rPr lang="en-US" altLang="ko-KR" sz="1400">
                <a:latin typeface="HY견명조" charset="0"/>
                <a:ea typeface="HY견명조" charset="0"/>
              </a:rPr>
              <a:t>보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전</a:t>
            </a:r>
            <a:r>
              <a:rPr lang="en-US" altLang="ko-KR" sz="1400">
                <a:latin typeface="HY견명조" charset="0"/>
                <a:ea typeface="HY견명조" charset="0"/>
              </a:rPr>
              <a:t>달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주</a:t>
            </a:r>
            <a:r>
              <a:rPr lang="en-US" altLang="ko-KR" sz="1400">
                <a:latin typeface="HY견명조" charset="0"/>
                <a:ea typeface="HY견명조" charset="0"/>
              </a:rPr>
              <a:t>어</a:t>
            </a:r>
            <a:r>
              <a:rPr lang="en-US" altLang="ko-KR" sz="1400">
                <a:latin typeface="HY견명조" charset="0"/>
                <a:ea typeface="HY견명조" charset="0"/>
              </a:rPr>
              <a:t>야</a:t>
            </a: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r>
              <a:rPr lang="en-US" altLang="ko-KR" sz="1400">
                <a:latin typeface="HY견명조" charset="0"/>
                <a:ea typeface="HY견명조" charset="0"/>
              </a:rPr>
              <a:t>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하지만 이를 </a:t>
            </a:r>
            <a:r>
              <a:rPr lang="en-US" altLang="ko-KR" sz="1400" b="1">
                <a:latin typeface="HY견명조" charset="0"/>
                <a:ea typeface="HY견명조" charset="0"/>
              </a:rPr>
              <a:t>전부 함수의 인수로 전달하면 함수의 호출문이 과도하게 길어진다.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DC에 도형의 모든 정보를 넣어주고 함수의 인수로 전달하면 함수의 호출문을 굉장히 짧고 간단</a:t>
            </a:r>
            <a:r>
              <a:rPr lang="en-US" altLang="ko-KR" sz="1400">
                <a:latin typeface="HY견명조" charset="0"/>
                <a:ea typeface="HY견명조" charset="0"/>
              </a:rPr>
              <a:t>하게 줄일 수 있다.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상황2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도형을 출력하는 윈도우창A 위에 다른 윈도우창B가 존재할 경우 따로 처리를 하지않는다면 도형을 그리는 함수는 윈도우창B에도 도형을 겹쳐 그릴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것이다.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하지만 도형 그리는 함수마다 현재 윈도우창 위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겹</a:t>
            </a:r>
            <a:r>
              <a:rPr lang="en-US" altLang="ko-KR" sz="1400">
                <a:latin typeface="HY견명조" charset="0"/>
                <a:ea typeface="HY견명조" charset="0"/>
              </a:rPr>
              <a:t>쳐</a:t>
            </a:r>
            <a:r>
              <a:rPr lang="en-US" altLang="ko-KR" sz="1400">
                <a:latin typeface="HY견명조" charset="0"/>
                <a:ea typeface="HY견명조" charset="0"/>
              </a:rPr>
              <a:t>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영</a:t>
            </a:r>
            <a:r>
              <a:rPr lang="en-US" altLang="ko-KR" sz="1400">
                <a:latin typeface="HY견명조" charset="0"/>
                <a:ea typeface="HY견명조" charset="0"/>
              </a:rPr>
              <a:t>역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리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도</a:t>
            </a:r>
            <a:r>
              <a:rPr lang="en-US" altLang="ko-KR" sz="1400">
                <a:latin typeface="HY견명조" charset="0"/>
                <a:ea typeface="HY견명조" charset="0"/>
              </a:rPr>
              <a:t>록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처</a:t>
            </a:r>
            <a:r>
              <a:rPr lang="en-US" altLang="ko-KR" sz="1400">
                <a:latin typeface="HY견명조" charset="0"/>
                <a:ea typeface="HY견명조" charset="0"/>
              </a:rPr>
              <a:t>리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</a:t>
            </a:r>
            <a:r>
              <a:rPr lang="en-US" altLang="ko-KR" sz="1400">
                <a:latin typeface="HY견명조" charset="0"/>
                <a:ea typeface="HY견명조" charset="0"/>
              </a:rPr>
              <a:t>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상</a:t>
            </a:r>
            <a:r>
              <a:rPr lang="en-US" altLang="ko-KR" sz="1400">
                <a:latin typeface="HY견명조" charset="0"/>
                <a:ea typeface="HY견명조" charset="0"/>
              </a:rPr>
              <a:t>당</a:t>
            </a:r>
            <a:r>
              <a:rPr lang="en-US" altLang="ko-KR" sz="1400">
                <a:latin typeface="HY견명조" charset="0"/>
                <a:ea typeface="HY견명조" charset="0"/>
              </a:rPr>
              <a:t>히 복잡하다.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이때 DC를 사용하면 </a:t>
            </a:r>
            <a:r>
              <a:rPr lang="en-US" altLang="ko-KR" sz="1400" b="1">
                <a:latin typeface="HY견명조" charset="0"/>
                <a:ea typeface="HY견명조" charset="0"/>
              </a:rPr>
              <a:t>DC가 현재 상황에서 어떤 영역이 출력이 허가된 영역인가를 판단해서 허가된 영역에만 출력</a:t>
            </a:r>
            <a:r>
              <a:rPr lang="en-US" altLang="ko-KR" sz="1400">
                <a:latin typeface="HY견명조" charset="0"/>
                <a:ea typeface="HY견명조" charset="0"/>
              </a:rPr>
              <a:t>을 내 보낸다.</a:t>
            </a:r>
            <a:endParaRPr lang="ko-KR" altLang="en-US" sz="14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마우스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마우스 메시지</a:t>
            </a:r>
            <a:endParaRPr lang="en-US" altLang="ko-KR" sz="1600" dirty="0"/>
          </a:p>
          <a:p>
            <a:pPr lvl="1"/>
            <a:r>
              <a:rPr lang="ko-KR" altLang="en-US" sz="1400" dirty="0"/>
              <a:t>마우스 메시지는 </a:t>
            </a:r>
            <a:r>
              <a:rPr lang="en-US" altLang="ko-KR" sz="1400" dirty="0" err="1"/>
              <a:t>lParam</a:t>
            </a:r>
            <a:r>
              <a:rPr lang="ko-KR" altLang="en-US" sz="1400" dirty="0"/>
              <a:t>의 상위 워드에 마우스 버튼이 눌러진 </a:t>
            </a:r>
            <a:r>
              <a:rPr lang="en-US" altLang="ko-KR" sz="1400" dirty="0"/>
              <a:t>y</a:t>
            </a:r>
            <a:r>
              <a:rPr lang="ko-KR" altLang="en-US" sz="1400" dirty="0"/>
              <a:t>좌표</a:t>
            </a:r>
            <a:r>
              <a:rPr lang="en-US" altLang="ko-KR" sz="1400" dirty="0"/>
              <a:t>, </a:t>
            </a:r>
            <a:r>
              <a:rPr lang="ko-KR" altLang="en-US" sz="1400" dirty="0"/>
              <a:t>하위 워드에 </a:t>
            </a:r>
            <a:r>
              <a:rPr lang="en-US" altLang="ko-KR" sz="1400" dirty="0"/>
              <a:t>x</a:t>
            </a:r>
            <a:r>
              <a:rPr lang="ko-KR" altLang="en-US" sz="1400" dirty="0"/>
              <a:t>좌표를 가지며 </a:t>
            </a:r>
            <a:r>
              <a:rPr lang="ko-KR" altLang="en-US" sz="1400" dirty="0" err="1"/>
              <a:t>과표값을</a:t>
            </a:r>
            <a:r>
              <a:rPr lang="ko-KR" altLang="en-US" sz="1400" dirty="0"/>
              <a:t> 검출해 내기 위해 </a:t>
            </a:r>
            <a:r>
              <a:rPr lang="en-US" altLang="ko-KR" sz="1400" dirty="0" err="1"/>
              <a:t>HIWORD,LOWORD</a:t>
            </a:r>
            <a:r>
              <a:rPr lang="en-US" altLang="ko-KR" sz="1400" dirty="0"/>
              <a:t> </a:t>
            </a:r>
            <a:r>
              <a:rPr lang="ko-KR" altLang="en-US" sz="1400" dirty="0"/>
              <a:t>등의 매크로 함수를 사용한다</a:t>
            </a:r>
            <a:endParaRPr lang="en-US" altLang="ko-KR" sz="1400" dirty="0"/>
          </a:p>
          <a:p>
            <a:pPr lvl="1"/>
            <a:r>
              <a:rPr lang="ko-KR" altLang="en-US" sz="1400" dirty="0"/>
              <a:t>즉 마우스 메시지가 발생한 위치 좌표는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LOWORD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lParam</a:t>
            </a:r>
            <a:r>
              <a:rPr lang="en-US" altLang="ko-KR" sz="1400" dirty="0"/>
              <a:t>)), (</a:t>
            </a:r>
            <a:r>
              <a:rPr lang="en-US" altLang="ko-KR" sz="1400" dirty="0" err="1"/>
              <a:t>HIWORD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lParam</a:t>
            </a:r>
            <a:r>
              <a:rPr lang="en-US" altLang="ko-KR" sz="1400" dirty="0"/>
              <a:t>))</a:t>
            </a:r>
            <a:r>
              <a:rPr lang="ko-KR" altLang="en-US" sz="1400" dirty="0"/>
              <a:t>이 된다</a:t>
            </a:r>
            <a:endParaRPr lang="en-US" altLang="ko-KR" sz="1198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wParam</a:t>
            </a:r>
            <a:r>
              <a:rPr lang="ko-KR" altLang="en-US" sz="1400" dirty="0"/>
              <a:t>에는 마우스 버튼의 상태와 키보드 조합 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Shift,Ctrl</a:t>
            </a:r>
            <a:r>
              <a:rPr lang="en-US" altLang="ko-KR" sz="1400" dirty="0"/>
              <a:t>)</a:t>
            </a:r>
            <a:r>
              <a:rPr lang="ko-KR" altLang="en-US" sz="1400" dirty="0"/>
              <a:t>의 상태가 전달된다</a:t>
            </a:r>
            <a:endParaRPr lang="en-US" altLang="ko-KR" sz="1400" dirty="0"/>
          </a:p>
          <a:p>
            <a:pPr lvl="1"/>
            <a:r>
              <a:rPr lang="ko-KR" altLang="en-US" sz="1400" dirty="0"/>
              <a:t>조합키 상태는 다음 값들과 비트 연산을 해보면 알 수 있다</a:t>
            </a:r>
            <a:endParaRPr lang="en-US" altLang="ko-KR" sz="1400" dirty="0"/>
          </a:p>
          <a:p>
            <a:pPr lvl="1"/>
            <a:endParaRPr lang="en-US" altLang="ko-KR" sz="1198" dirty="0"/>
          </a:p>
          <a:p>
            <a:pPr lvl="1"/>
            <a:endParaRPr lang="en-US" altLang="ko-KR" sz="1198" dirty="0"/>
          </a:p>
        </p:txBody>
      </p:sp>
      <p:pic>
        <p:nvPicPr>
          <p:cNvPr id="4098" name="Picture 2" descr="http://www.soen.kr/lecture/win32api/lec4/Image218.gif">
            <a:extLst>
              <a:ext uri="{FF2B5EF4-FFF2-40B4-BE49-F238E27FC236}">
                <a16:creationId xmlns:a16="http://schemas.microsoft.com/office/drawing/2014/main" id="{AD9B427E-4AA1-4DE8-8309-FD7D92B8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76783"/>
            <a:ext cx="4002121" cy="90443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FAA5B3-4BA0-4F2B-A830-4BF69B5AF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3956"/>
              </p:ext>
            </p:extLst>
          </p:nvPr>
        </p:nvGraphicFramePr>
        <p:xfrm>
          <a:off x="1524000" y="4632960"/>
          <a:ext cx="60960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8800672"/>
                    </a:ext>
                  </a:extLst>
                </a:gridCol>
                <a:gridCol w="4056112">
                  <a:extLst>
                    <a:ext uri="{9D8B030D-6E8A-4147-A177-3AD203B41FA5}">
                      <a16:colId xmlns:a16="http://schemas.microsoft.com/office/drawing/2014/main" val="173835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5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MK_CONTROL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Ctrl </a:t>
                      </a:r>
                      <a:r>
                        <a:rPr lang="ko-KR" altLang="en-US" sz="1400" dirty="0"/>
                        <a:t>키가 눌러져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MK_LBUTTON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 왼쪽 버튼이 눌러져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2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MK_RBUTTON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 오른쪽 버튼이 눌러져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MK_MBUTTON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 중간 버튼이 눌러져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MK_SHIFT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Shift </a:t>
                      </a:r>
                      <a:r>
                        <a:rPr lang="ko-KR" altLang="en-US" sz="1400" dirty="0"/>
                        <a:t>키가 눌러져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마우스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2400" cy="51562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마우스 메시지</a:t>
            </a:r>
            <a:endParaRPr lang="en-US" altLang="ko-KR" sz="1600" dirty="0"/>
          </a:p>
          <a:p>
            <a:pPr lvl="1"/>
            <a:r>
              <a:rPr lang="ko-KR" altLang="en-US" sz="1400" dirty="0"/>
              <a:t>마우스 키의 누름 메시지 외에 마우스가 이동할 때마다 전달되는 </a:t>
            </a:r>
            <a:r>
              <a:rPr lang="en-US" altLang="ko-KR" sz="1400" dirty="0" err="1"/>
              <a:t>WM_MOUSEMOVE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메시지가 있다</a:t>
            </a:r>
            <a:endParaRPr lang="en-US" altLang="ko-KR" sz="1400" dirty="0"/>
          </a:p>
          <a:p>
            <a:pPr lvl="1"/>
            <a:r>
              <a:rPr lang="ko-KR" altLang="en-US" sz="1400" dirty="0"/>
              <a:t>이 메시지도 다른 마우스 메시지와 마찬가지로 </a:t>
            </a:r>
            <a:r>
              <a:rPr lang="en-US" altLang="ko-KR" sz="1400" dirty="0" err="1"/>
              <a:t>lParam</a:t>
            </a:r>
            <a:r>
              <a:rPr lang="ko-KR" altLang="en-US" sz="1400" dirty="0"/>
              <a:t>에 마우스 커서의 위치가 전달되며 </a:t>
            </a:r>
            <a:r>
              <a:rPr lang="en-US" altLang="ko-KR" sz="1400" dirty="0" err="1"/>
              <a:t>wParam</a:t>
            </a:r>
            <a:r>
              <a:rPr lang="ko-KR" altLang="en-US" sz="1400" dirty="0"/>
              <a:t>에 조합키 상태가 전달된다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6D92E7-ACBB-45E0-8118-45F5E804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015615"/>
            <a:ext cx="6048375" cy="3775075"/>
          </a:xfrm>
          <a:prstGeom prst="rect">
            <a:avLst/>
          </a:prstGeom>
        </p:spPr>
      </p:pic>
      <p:pic>
        <p:nvPicPr>
          <p:cNvPr id="8" name="그림 7" descr="C:/Users/plane/AppData/Roaming/PolarisOffice/ETemp/21848_13073904/image4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53075" y="-250190"/>
            <a:ext cx="2934335" cy="2277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7833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E315-502F-45F8-B2A3-DBE5698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마우스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054D0-28A7-4302-9A5D-36F6FBBE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800" dirty="0"/>
              <a:t>그림판의 연필 브러시 </a:t>
            </a:r>
            <a:r>
              <a:rPr lang="ko-KR" altLang="en-US" sz="2800" dirty="0" err="1"/>
              <a:t>처럼</a:t>
            </a:r>
            <a:r>
              <a:rPr lang="ko-KR" altLang="en-US" sz="2800" dirty="0"/>
              <a:t> 마우스 입력을 받아 작업 영역에 </a:t>
            </a:r>
            <a:r>
              <a:rPr lang="ko-KR" altLang="en-US" sz="2800" dirty="0" err="1"/>
              <a:t>곡석을</a:t>
            </a:r>
            <a:r>
              <a:rPr lang="ko-KR" altLang="en-US" sz="2800" dirty="0"/>
              <a:t> 그리는 예제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400" dirty="0" err="1"/>
              <a:t>WM_PAINT</a:t>
            </a:r>
            <a:r>
              <a:rPr lang="ko-KR" altLang="en-US" sz="2400" dirty="0"/>
              <a:t>에서 그린 그림이 아니므로 언제든 지워질 가능성이 있다</a:t>
            </a:r>
            <a:endParaRPr lang="en-US" altLang="ko-KR" sz="2400" dirty="0"/>
          </a:p>
          <a:p>
            <a:r>
              <a:rPr lang="ko-KR" altLang="en-US" sz="2400" dirty="0"/>
              <a:t>이를 해결하는 방법은 지금 다루기 어려우니 넘어간다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B117E-6AFE-403D-98BC-F1931E03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2204864"/>
            <a:ext cx="3248025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B77C1-F933-4CE8-BDE8-D56E27DB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41" y="2200799"/>
            <a:ext cx="3324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마우스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515683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더</a:t>
            </a:r>
            <a:r>
              <a:rPr lang="en-US" altLang="ko-KR" sz="1600">
                <a:latin typeface="HY견명조" charset="0"/>
                <a:ea typeface="HY견명조" charset="0"/>
              </a:rPr>
              <a:t>블</a:t>
            </a:r>
            <a:r>
              <a:rPr lang="en-US" altLang="ko-KR" sz="1600">
                <a:latin typeface="HY견명조" charset="0"/>
                <a:ea typeface="HY견명조" charset="0"/>
              </a:rPr>
              <a:t>클릭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짧</a:t>
            </a:r>
            <a:r>
              <a:rPr lang="en-US" altLang="ko-KR" sz="1400">
                <a:latin typeface="HY견명조" charset="0"/>
                <a:ea typeface="HY견명조" charset="0"/>
              </a:rPr>
              <a:t>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간</a:t>
            </a:r>
            <a:r>
              <a:rPr lang="en-US" altLang="ko-KR" sz="1400">
                <a:latin typeface="HY견명조" charset="0"/>
                <a:ea typeface="HY견명조" charset="0"/>
              </a:rPr>
              <a:t>안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마</a:t>
            </a:r>
            <a:r>
              <a:rPr lang="en-US" altLang="ko-KR" sz="1400">
                <a:latin typeface="HY견명조" charset="0"/>
                <a:ea typeface="HY견명조" charset="0"/>
              </a:rPr>
              <a:t>우</a:t>
            </a:r>
            <a:r>
              <a:rPr lang="en-US" altLang="ko-KR" sz="1400">
                <a:latin typeface="HY견명조" charset="0"/>
                <a:ea typeface="HY견명조" charset="0"/>
              </a:rPr>
              <a:t>스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버</a:t>
            </a:r>
            <a:r>
              <a:rPr lang="en-US" altLang="ko-KR" sz="1400">
                <a:latin typeface="HY견명조" charset="0"/>
                <a:ea typeface="HY견명조" charset="0"/>
              </a:rPr>
              <a:t>튼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두</a:t>
            </a:r>
            <a:r>
              <a:rPr lang="en-US" altLang="ko-KR" sz="1400">
                <a:latin typeface="HY견명조" charset="0"/>
                <a:ea typeface="HY견명조" charset="0"/>
              </a:rPr>
              <a:t>번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빠</a:t>
            </a:r>
            <a:r>
              <a:rPr lang="en-US" altLang="ko-KR" sz="1400">
                <a:latin typeface="HY견명조" charset="0"/>
                <a:ea typeface="HY견명조" charset="0"/>
              </a:rPr>
              <a:t>르</a:t>
            </a:r>
            <a:r>
              <a:rPr lang="en-US" altLang="ko-KR" sz="1400">
                <a:latin typeface="HY견명조" charset="0"/>
                <a:ea typeface="HY견명조" charset="0"/>
              </a:rPr>
              <a:t>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누</a:t>
            </a:r>
            <a:r>
              <a:rPr lang="en-US" altLang="ko-KR" sz="1400">
                <a:latin typeface="HY견명조" charset="0"/>
                <a:ea typeface="HY견명조" charset="0"/>
              </a:rPr>
              <a:t>르는 동작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프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램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실</a:t>
            </a:r>
            <a:r>
              <a:rPr lang="en-US" altLang="ko-KR" sz="1400">
                <a:latin typeface="HY견명조" charset="0"/>
                <a:ea typeface="HY견명조" charset="0"/>
              </a:rPr>
              <a:t>행</a:t>
            </a:r>
            <a:r>
              <a:rPr lang="en-US" altLang="ko-KR" sz="1400">
                <a:latin typeface="HY견명조" charset="0"/>
                <a:ea typeface="HY견명조" charset="0"/>
              </a:rPr>
              <a:t>,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확</a:t>
            </a:r>
            <a:r>
              <a:rPr lang="en-US" altLang="ko-KR" sz="1400">
                <a:latin typeface="HY견명조" charset="0"/>
                <a:ea typeface="HY견명조" charset="0"/>
              </a:rPr>
              <a:t>정</a:t>
            </a:r>
            <a:r>
              <a:rPr lang="en-US" altLang="ko-KR" sz="1400">
                <a:latin typeface="HY견명조" charset="0"/>
                <a:ea typeface="HY견명조" charset="0"/>
              </a:rPr>
              <a:t>적</a:t>
            </a:r>
            <a:r>
              <a:rPr lang="en-US" altLang="ko-KR" sz="1400">
                <a:latin typeface="HY견명조" charset="0"/>
                <a:ea typeface="HY견명조" charset="0"/>
              </a:rPr>
              <a:t>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선</a:t>
            </a:r>
            <a:r>
              <a:rPr lang="en-US" altLang="ko-KR" sz="1400">
                <a:latin typeface="HY견명조" charset="0"/>
                <a:ea typeface="HY견명조" charset="0"/>
              </a:rPr>
              <a:t>택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등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되</a:t>
            </a:r>
            <a:r>
              <a:rPr lang="en-US" altLang="ko-KR" sz="1400">
                <a:latin typeface="HY견명조" charset="0"/>
                <a:ea typeface="HY견명조" charset="0"/>
              </a:rPr>
              <a:t>고 있다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방</a:t>
            </a:r>
            <a:r>
              <a:rPr lang="en-US" altLang="ko-KR" sz="1600">
                <a:latin typeface="HY견명조" charset="0"/>
                <a:ea typeface="HY견명조" charset="0"/>
              </a:rPr>
              <a:t>금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만</a:t>
            </a:r>
            <a:r>
              <a:rPr lang="en-US" altLang="ko-KR" sz="1600">
                <a:latin typeface="HY견명조" charset="0"/>
                <a:ea typeface="HY견명조" charset="0"/>
              </a:rPr>
              <a:t>든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마</a:t>
            </a:r>
            <a:r>
              <a:rPr lang="en-US" altLang="ko-KR" sz="1600">
                <a:latin typeface="HY견명조" charset="0"/>
                <a:ea typeface="HY견명조" charset="0"/>
              </a:rPr>
              <a:t>우</a:t>
            </a:r>
            <a:r>
              <a:rPr lang="en-US" altLang="ko-KR" sz="1600">
                <a:latin typeface="HY견명조" charset="0"/>
                <a:ea typeface="HY견명조" charset="0"/>
              </a:rPr>
              <a:t>스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예</a:t>
            </a:r>
            <a:r>
              <a:rPr lang="en-US" altLang="ko-KR" sz="1600">
                <a:latin typeface="HY견명조" charset="0"/>
                <a:ea typeface="HY견명조" charset="0"/>
              </a:rPr>
              <a:t>제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더</a:t>
            </a:r>
            <a:r>
              <a:rPr lang="en-US" altLang="ko-KR" sz="1600">
                <a:latin typeface="HY견명조" charset="0"/>
                <a:ea typeface="HY견명조" charset="0"/>
              </a:rPr>
              <a:t>블</a:t>
            </a:r>
            <a:r>
              <a:rPr lang="en-US" altLang="ko-KR" sz="1600">
                <a:latin typeface="HY견명조" charset="0"/>
                <a:ea typeface="HY견명조" charset="0"/>
              </a:rPr>
              <a:t>클</a:t>
            </a:r>
            <a:r>
              <a:rPr lang="en-US" altLang="ko-KR" sz="1600">
                <a:latin typeface="HY견명조" charset="0"/>
                <a:ea typeface="HY견명조" charset="0"/>
              </a:rPr>
              <a:t>릭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화</a:t>
            </a:r>
            <a:r>
              <a:rPr lang="en-US" altLang="ko-KR" sz="1600">
                <a:latin typeface="HY견명조" charset="0"/>
                <a:ea typeface="HY견명조" charset="0"/>
              </a:rPr>
              <a:t>면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지우는 코드를 추가한다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실</a:t>
            </a:r>
            <a:r>
              <a:rPr lang="en-US" altLang="ko-KR" sz="1400">
                <a:latin typeface="HY견명조" charset="0"/>
                <a:ea typeface="HY견명조" charset="0"/>
              </a:rPr>
              <a:t>행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보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더</a:t>
            </a:r>
            <a:r>
              <a:rPr lang="en-US" altLang="ko-KR" sz="1400">
                <a:latin typeface="HY견명조" charset="0"/>
                <a:ea typeface="HY견명조" charset="0"/>
              </a:rPr>
              <a:t>블</a:t>
            </a:r>
            <a:r>
              <a:rPr lang="en-US" altLang="ko-KR" sz="1400">
                <a:latin typeface="HY견명조" charset="0"/>
                <a:ea typeface="HY견명조" charset="0"/>
              </a:rPr>
              <a:t>클</a:t>
            </a:r>
            <a:r>
              <a:rPr lang="en-US" altLang="ko-KR" sz="1400">
                <a:latin typeface="HY견명조" charset="0"/>
                <a:ea typeface="HY견명조" charset="0"/>
              </a:rPr>
              <a:t>릭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화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워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있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더</a:t>
            </a:r>
            <a:r>
              <a:rPr lang="en-US" altLang="ko-KR" sz="1400">
                <a:latin typeface="HY견명조" charset="0"/>
                <a:ea typeface="HY견명조" charset="0"/>
              </a:rPr>
              <a:t>블</a:t>
            </a:r>
            <a:r>
              <a:rPr lang="en-US" altLang="ko-KR" sz="1400">
                <a:latin typeface="HY견명조" charset="0"/>
                <a:ea typeface="HY견명조" charset="0"/>
              </a:rPr>
              <a:t>클</a:t>
            </a:r>
            <a:r>
              <a:rPr lang="en-US" altLang="ko-KR" sz="1400">
                <a:latin typeface="HY견명조" charset="0"/>
                <a:ea typeface="HY견명조" charset="0"/>
              </a:rPr>
              <a:t>릭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받</a:t>
            </a:r>
            <a:r>
              <a:rPr lang="en-US" altLang="ko-KR" sz="1400">
                <a:latin typeface="HY견명조" charset="0"/>
                <a:ea typeface="HY견명조" charset="0"/>
              </a:rPr>
              <a:t>고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WNDCLASS의 스타일에 의사표시를 해줘야 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더블클릭 메시지를 기본으로 지원하지 않고 플레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주</a:t>
            </a:r>
            <a:r>
              <a:rPr lang="en-US" altLang="ko-KR" sz="1400">
                <a:latin typeface="HY견명조" charset="0"/>
                <a:ea typeface="HY견명조" charset="0"/>
              </a:rPr>
              <a:t>어</a:t>
            </a:r>
            <a:r>
              <a:rPr lang="en-US" altLang="ko-KR" sz="1400">
                <a:latin typeface="HY견명조" charset="0"/>
                <a:ea typeface="HY견명조" charset="0"/>
              </a:rPr>
              <a:t>야</a:t>
            </a:r>
            <a:r>
              <a:rPr lang="en-US" altLang="ko-KR" sz="1400">
                <a:latin typeface="HY견명조" charset="0"/>
                <a:ea typeface="HY견명조" charset="0"/>
              </a:rPr>
              <a:t>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가</a:t>
            </a:r>
            <a:r>
              <a:rPr lang="en-US" altLang="ko-KR" sz="1400">
                <a:latin typeface="HY견명조" charset="0"/>
                <a:ea typeface="HY견명조" charset="0"/>
              </a:rPr>
              <a:t>능</a:t>
            </a: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유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더</a:t>
            </a:r>
            <a:r>
              <a:rPr lang="en-US" altLang="ko-KR" sz="1400">
                <a:latin typeface="HY견명조" charset="0"/>
                <a:ea typeface="HY견명조" charset="0"/>
              </a:rPr>
              <a:t>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클</a:t>
            </a:r>
            <a:r>
              <a:rPr lang="en-US" altLang="ko-KR" sz="1400">
                <a:latin typeface="HY견명조" charset="0"/>
                <a:ea typeface="HY견명조" charset="0"/>
              </a:rPr>
              <a:t>릭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검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는데는 그만큼 실행 시간의 감소가 요구되기 때문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8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20AA0-2EA9-475C-AAE3-F654F836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609215"/>
            <a:ext cx="4966335" cy="935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091082-C863-412B-856D-5864FE27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4553585"/>
            <a:ext cx="3429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WM_TIMER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동</a:t>
            </a:r>
            <a:r>
              <a:rPr lang="en-US" altLang="ko-KR" sz="1400">
                <a:latin typeface="HY견명조" charset="0"/>
                <a:ea typeface="HY견명조" charset="0"/>
              </a:rPr>
              <a:t>작</a:t>
            </a:r>
            <a:r>
              <a:rPr lang="en-US" altLang="ko-KR" sz="1400">
                <a:latin typeface="HY견명조" charset="0"/>
                <a:ea typeface="HY견명조" charset="0"/>
              </a:rPr>
              <a:t>과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상</a:t>
            </a:r>
            <a:r>
              <a:rPr lang="en-US" altLang="ko-KR" sz="1400">
                <a:latin typeface="HY견명조" charset="0"/>
                <a:ea typeface="HY견명조" charset="0"/>
              </a:rPr>
              <a:t>관</a:t>
            </a:r>
            <a:r>
              <a:rPr lang="en-US" altLang="ko-KR" sz="1400">
                <a:latin typeface="HY견명조" charset="0"/>
                <a:ea typeface="HY견명조" charset="0"/>
              </a:rPr>
              <a:t>없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대</a:t>
            </a:r>
            <a:r>
              <a:rPr lang="en-US" altLang="ko-KR" sz="1400">
                <a:latin typeface="HY견명조" charset="0"/>
                <a:ea typeface="HY견명조" charset="0"/>
              </a:rPr>
              <a:t>표</a:t>
            </a:r>
            <a:r>
              <a:rPr lang="en-US" altLang="ko-KR" sz="1400">
                <a:latin typeface="HY견명조" charset="0"/>
                <a:ea typeface="HY견명조" charset="0"/>
              </a:rPr>
              <a:t>적</a:t>
            </a:r>
            <a:r>
              <a:rPr lang="en-US" altLang="ko-KR" sz="1400">
                <a:latin typeface="HY견명조" charset="0"/>
                <a:ea typeface="HY견명조" charset="0"/>
              </a:rPr>
              <a:t>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 b="1">
                <a:latin typeface="HY견명조" charset="0"/>
                <a:ea typeface="HY견명조" charset="0"/>
              </a:rPr>
              <a:t>번 지정해 놓기만 하면 일정한 시간간격을 두고 연속적으로 계속 발생한다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주기적으로 같은 동작을 반복해야 한다거나 여러 번 나누어 해야 할 일이 있을 때 이 메시지를 이용한다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타이머를 이용한 시계 예제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BEDB-B8FF-490D-8E18-B787D198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3598545"/>
            <a:ext cx="2525395" cy="905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57AAEE-AC23-4F7E-812E-F97CFC4E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4509135"/>
            <a:ext cx="4180840" cy="1763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63862D-4F96-4923-AE3C-E59F2E851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440" y="3374390"/>
            <a:ext cx="4464050" cy="29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4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515683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예</a:t>
            </a:r>
            <a:r>
              <a:rPr lang="en-US" altLang="ko-KR" sz="1800">
                <a:latin typeface="HY견명조" charset="0"/>
                <a:ea typeface="HY견명조" charset="0"/>
              </a:rPr>
              <a:t>제</a:t>
            </a:r>
            <a:r>
              <a:rPr lang="en-US" altLang="ko-KR" sz="1800">
                <a:latin typeface="HY견명조" charset="0"/>
                <a:ea typeface="HY견명조" charset="0"/>
              </a:rPr>
              <a:t> 분석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먼</a:t>
            </a:r>
            <a:r>
              <a:rPr lang="en-US" altLang="ko-KR" sz="1400">
                <a:latin typeface="HY견명조" charset="0"/>
                <a:ea typeface="HY견명조" charset="0"/>
              </a:rPr>
              <a:t>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간</a:t>
            </a:r>
            <a:r>
              <a:rPr lang="en-US" altLang="ko-KR" sz="1400">
                <a:latin typeface="HY견명조" charset="0"/>
                <a:ea typeface="HY견명조" charset="0"/>
              </a:rPr>
              <a:t>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관</a:t>
            </a:r>
            <a:r>
              <a:rPr lang="en-US" altLang="ko-KR" sz="1400">
                <a:latin typeface="HY견명조" charset="0"/>
                <a:ea typeface="HY견명조" charset="0"/>
              </a:rPr>
              <a:t>련</a:t>
            </a:r>
            <a:r>
              <a:rPr lang="en-US" altLang="ko-KR" sz="1400">
                <a:latin typeface="HY견명조" charset="0"/>
                <a:ea typeface="HY견명조" charset="0"/>
              </a:rPr>
              <a:t>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들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위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.</a:t>
            </a:r>
            <a:r>
              <a:rPr lang="en-US" altLang="ko-KR" sz="1400">
                <a:latin typeface="HY견명조" charset="0"/>
                <a:ea typeface="HY견명조" charset="0"/>
              </a:rPr>
              <a:t>h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포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켰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WndProc의 선두에는 </a:t>
            </a:r>
            <a:r>
              <a:rPr lang="en-US" altLang="ko-KR" sz="1400" b="1">
                <a:latin typeface="HY견명조" charset="0"/>
                <a:ea typeface="HY견명조" charset="0"/>
              </a:rPr>
              <a:t>시간값을 저장할 변수 mTime과 이 시간값을 문자열로 저장할 str 그리고 타이머 핸들인 hTimer 세 개의 변수가 선언되있다.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윈도우창이 처음 생성될 때 반드시 발생하는 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프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그램 시작 시 초기화 처리에 사용된다 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UINT SetTimer(hWnd,nIDEve</a:t>
            </a:r>
            <a:r>
              <a:rPr lang="en-US" altLang="ko-KR" sz="1495">
                <a:latin typeface="HY견명조" charset="0"/>
                <a:ea typeface="HY견명조" charset="0"/>
              </a:rPr>
              <a:t>n</a:t>
            </a:r>
            <a:r>
              <a:rPr lang="en-US" altLang="ko-KR" sz="1495">
                <a:latin typeface="HY견명조" charset="0"/>
                <a:ea typeface="HY견명조" charset="0"/>
              </a:rPr>
              <a:t>t</a:t>
            </a:r>
            <a:r>
              <a:rPr lang="en-US" altLang="ko-KR" sz="1495">
                <a:latin typeface="HY견명조" charset="0"/>
                <a:ea typeface="HY견명조" charset="0"/>
              </a:rPr>
              <a:t>,</a:t>
            </a:r>
            <a:r>
              <a:rPr lang="en-US" altLang="ko-KR" sz="1495">
                <a:latin typeface="HY견명조" charset="0"/>
                <a:ea typeface="HY견명조" charset="0"/>
              </a:rPr>
              <a:t>u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l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s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,</a:t>
            </a:r>
            <a:r>
              <a:rPr lang="en-US" altLang="ko-KR" sz="1495">
                <a:latin typeface="HY견명조" charset="0"/>
                <a:ea typeface="HY견명조" charset="0"/>
              </a:rPr>
              <a:t>l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T</a:t>
            </a:r>
            <a:r>
              <a:rPr lang="en-US" altLang="ko-KR" sz="1495">
                <a:latin typeface="HY견명조" charset="0"/>
                <a:ea typeface="HY견명조" charset="0"/>
              </a:rPr>
              <a:t>i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F</a:t>
            </a:r>
            <a:r>
              <a:rPr lang="en-US" altLang="ko-KR" sz="1495">
                <a:latin typeface="HY견명조" charset="0"/>
                <a:ea typeface="HY견명조" charset="0"/>
              </a:rPr>
              <a:t>u</a:t>
            </a:r>
            <a:r>
              <a:rPr lang="en-US" altLang="ko-KR" sz="1495">
                <a:latin typeface="HY견명조" charset="0"/>
                <a:ea typeface="HY견명조" charset="0"/>
              </a:rPr>
              <a:t>n</a:t>
            </a:r>
            <a:r>
              <a:rPr lang="en-US" altLang="ko-KR" sz="1495">
                <a:latin typeface="HY견명조" charset="0"/>
                <a:ea typeface="HY견명조" charset="0"/>
              </a:rPr>
              <a:t>c</a:t>
            </a:r>
            <a:r>
              <a:rPr lang="en-US" altLang="ko-KR" sz="1495">
                <a:latin typeface="HY견명조" charset="0"/>
                <a:ea typeface="HY견명조" charset="0"/>
              </a:rPr>
              <a:t>)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타이머를 생성하는 함수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nIDEvent – </a:t>
            </a:r>
            <a:r>
              <a:rPr lang="en-US" altLang="ko-KR" sz="1400" b="1">
                <a:latin typeface="HY견명조" charset="0"/>
                <a:ea typeface="HY견명조" charset="0"/>
              </a:rPr>
              <a:t>타이머의 번호(ID)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uElapase – 1/1000초 단위로 타이머의 주기를 설정. </a:t>
            </a:r>
            <a:r>
              <a:rPr lang="en-US" altLang="ko-KR" sz="1400" b="1">
                <a:latin typeface="HY견명조" charset="0"/>
                <a:ea typeface="HY견명조" charset="0"/>
              </a:rPr>
              <a:t>값이 1000이면 1초이다</a:t>
            </a:r>
            <a:r>
              <a:rPr lang="en-US" altLang="ko-KR" sz="1400">
                <a:latin typeface="HY견명조" charset="0"/>
                <a:ea typeface="HY견명조" charset="0"/>
              </a:rPr>
              <a:t>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F</a:t>
            </a:r>
            <a:r>
              <a:rPr lang="en-US" altLang="ko-KR" sz="1400">
                <a:latin typeface="HY견명조" charset="0"/>
                <a:ea typeface="HY견명조" charset="0"/>
              </a:rPr>
              <a:t>u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–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매</a:t>
            </a:r>
            <a:r>
              <a:rPr lang="en-US" altLang="ko-KR" sz="1400">
                <a:latin typeface="HY견명조" charset="0"/>
                <a:ea typeface="HY견명조" charset="0"/>
              </a:rPr>
              <a:t>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호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콜</a:t>
            </a:r>
            <a:r>
              <a:rPr lang="en-US" altLang="ko-KR" sz="1400">
                <a:latin typeface="HY견명조" charset="0"/>
                <a:ea typeface="HY견명조" charset="0"/>
              </a:rPr>
              <a:t>백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.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으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U</a:t>
            </a: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W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_TIMER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호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주</a:t>
            </a:r>
            <a:r>
              <a:rPr lang="en-US" altLang="ko-KR" sz="1400">
                <a:latin typeface="HY견명조" charset="0"/>
                <a:ea typeface="HY견명조" charset="0"/>
              </a:rPr>
              <a:t>기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따</a:t>
            </a:r>
            <a:r>
              <a:rPr lang="en-US" altLang="ko-KR" sz="1400">
                <a:latin typeface="HY견명조" charset="0"/>
                <a:ea typeface="HY견명조" charset="0"/>
              </a:rPr>
              <a:t>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w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으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전</a:t>
            </a:r>
            <a:r>
              <a:rPr lang="en-US" altLang="ko-KR" sz="1400">
                <a:latin typeface="HY견명조" charset="0"/>
                <a:ea typeface="HY견명조" charset="0"/>
              </a:rPr>
              <a:t>달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받</a:t>
            </a:r>
            <a:r>
              <a:rPr lang="en-US" altLang="ko-KR" sz="1400">
                <a:latin typeface="HY견명조" charset="0"/>
                <a:ea typeface="HY견명조" charset="0"/>
              </a:rPr>
              <a:t>으</a:t>
            </a:r>
            <a:r>
              <a:rPr lang="en-US" altLang="ko-KR" sz="1400">
                <a:latin typeface="HY견명조" charset="0"/>
                <a:ea typeface="HY견명조" charset="0"/>
              </a:rPr>
              <a:t>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l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으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호</a:t>
            </a:r>
            <a:r>
              <a:rPr lang="en-US" altLang="ko-KR" sz="1400">
                <a:latin typeface="HY견명조" charset="0"/>
                <a:ea typeface="HY견명조" charset="0"/>
              </a:rPr>
              <a:t>출</a:t>
            </a:r>
            <a:r>
              <a:rPr lang="en-US" altLang="ko-KR" sz="1400">
                <a:latin typeface="HY견명조" charset="0"/>
                <a:ea typeface="HY견명조" charset="0"/>
              </a:rPr>
              <a:t>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수의 번지가 전달된다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6858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195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8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907020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*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현재 시간을 구하는 함수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*</a:t>
            </a:r>
            <a:r>
              <a:rPr lang="en-US" altLang="ko-KR" sz="1600">
                <a:latin typeface="HY견명조" charset="0"/>
                <a:ea typeface="HY견명조" charset="0"/>
              </a:rPr>
              <a:t>b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f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z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z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,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*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초</a:t>
            </a:r>
            <a:r>
              <a:rPr lang="en-US" altLang="ko-KR" sz="1400">
                <a:latin typeface="HY견명조" charset="0"/>
                <a:ea typeface="HY견명조" charset="0"/>
              </a:rPr>
              <a:t>단</a:t>
            </a:r>
            <a:r>
              <a:rPr lang="en-US" altLang="ko-KR" sz="1400">
                <a:latin typeface="HY견명조" charset="0"/>
                <a:ea typeface="HY견명조" charset="0"/>
              </a:rPr>
              <a:t>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간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문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열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변</a:t>
            </a:r>
            <a:r>
              <a:rPr lang="en-US" altLang="ko-KR" sz="1400">
                <a:latin typeface="HY견명조" charset="0"/>
                <a:ea typeface="HY견명조" charset="0"/>
              </a:rPr>
              <a:t>환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b</a:t>
            </a:r>
            <a:r>
              <a:rPr lang="en-US" altLang="ko-KR" sz="1400">
                <a:latin typeface="HY견명조" charset="0"/>
                <a:ea typeface="HY견명조" charset="0"/>
              </a:rPr>
              <a:t>u</a:t>
            </a:r>
            <a:r>
              <a:rPr lang="en-US" altLang="ko-KR" sz="1400">
                <a:latin typeface="HY견명조" charset="0"/>
                <a:ea typeface="HY견명조" charset="0"/>
              </a:rPr>
              <a:t>ffer – 시간을 표현한 문자열을 설정할 버퍼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s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z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–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b</a:t>
            </a:r>
            <a:r>
              <a:rPr lang="en-US" altLang="ko-KR" sz="1400">
                <a:latin typeface="HY견명조" charset="0"/>
                <a:ea typeface="HY견명조" charset="0"/>
              </a:rPr>
              <a:t>u</a:t>
            </a:r>
            <a:r>
              <a:rPr lang="en-US" altLang="ko-KR" sz="1400">
                <a:latin typeface="HY견명조" charset="0"/>
                <a:ea typeface="HY견명조" charset="0"/>
              </a:rPr>
              <a:t>f</a:t>
            </a:r>
            <a:r>
              <a:rPr lang="en-US" altLang="ko-KR" sz="1400">
                <a:latin typeface="HY견명조" charset="0"/>
                <a:ea typeface="HY견명조" charset="0"/>
              </a:rPr>
              <a:t>f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크</a:t>
            </a:r>
            <a:r>
              <a:rPr lang="en-US" altLang="ko-KR" sz="1400">
                <a:latin typeface="HY견명조" charset="0"/>
                <a:ea typeface="HY견명조" charset="0"/>
              </a:rPr>
              <a:t>기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timer – 초단위 시간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BOOL KillTimer(hWnd,</a:t>
            </a:r>
            <a:r>
              <a:rPr lang="en-US" altLang="ko-KR" sz="1600" b="1">
                <a:latin typeface="HY견명조" charset="0"/>
                <a:ea typeface="HY견명조" charset="0"/>
              </a:rPr>
              <a:t>uIDEvent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스</a:t>
            </a:r>
            <a:r>
              <a:rPr lang="en-US" altLang="ko-KR" sz="1400">
                <a:latin typeface="HY견명조" charset="0"/>
                <a:ea typeface="HY견명조" charset="0"/>
              </a:rPr>
              <a:t>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전</a:t>
            </a:r>
            <a:r>
              <a:rPr lang="en-US" altLang="ko-KR" sz="1400">
                <a:latin typeface="HY견명조" charset="0"/>
                <a:ea typeface="HY견명조" charset="0"/>
              </a:rPr>
              <a:t>역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원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므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>
                <a:latin typeface="HY견명조" charset="0"/>
                <a:ea typeface="HY견명조" charset="0"/>
              </a:rPr>
              <a:t>번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설</a:t>
            </a:r>
            <a:r>
              <a:rPr lang="en-US" altLang="ko-KR" sz="1400">
                <a:latin typeface="HY견명조" charset="0"/>
                <a:ea typeface="HY견명조" charset="0"/>
              </a:rPr>
              <a:t>정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놓</a:t>
            </a:r>
            <a:r>
              <a:rPr lang="en-US" altLang="ko-KR" sz="1400">
                <a:latin typeface="HY견명조" charset="0"/>
                <a:ea typeface="HY견명조" charset="0"/>
              </a:rPr>
              <a:t>으면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윈</a:t>
            </a:r>
            <a:r>
              <a:rPr lang="en-US" altLang="ko-KR" sz="1400">
                <a:latin typeface="HY견명조" charset="0"/>
                <a:ea typeface="HY견명조" charset="0"/>
              </a:rPr>
              <a:t>도</a:t>
            </a:r>
            <a:r>
              <a:rPr lang="en-US" altLang="ko-KR" sz="1400">
                <a:latin typeface="HY견명조" charset="0"/>
                <a:ea typeface="HY견명조" charset="0"/>
              </a:rPr>
              <a:t>창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파</a:t>
            </a:r>
            <a:r>
              <a:rPr lang="en-US" altLang="ko-KR" sz="1400">
                <a:latin typeface="HY견명조" charset="0"/>
                <a:ea typeface="HY견명조" charset="0"/>
              </a:rPr>
              <a:t>괴</a:t>
            </a:r>
            <a:r>
              <a:rPr lang="en-US" altLang="ko-KR" sz="1400">
                <a:latin typeface="HY견명조" charset="0"/>
                <a:ea typeface="HY견명조" charset="0"/>
              </a:rPr>
              <a:t>되</a:t>
            </a:r>
            <a:r>
              <a:rPr lang="en-US" altLang="ko-KR" sz="1400">
                <a:latin typeface="HY견명조" charset="0"/>
                <a:ea typeface="HY견명조" charset="0"/>
              </a:rPr>
              <a:t>어</a:t>
            </a:r>
            <a:r>
              <a:rPr lang="en-US" altLang="ko-KR" sz="1400">
                <a:latin typeface="HY견명조" charset="0"/>
                <a:ea typeface="HY견명조" charset="0"/>
              </a:rPr>
              <a:t>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파</a:t>
            </a:r>
            <a:r>
              <a:rPr lang="en-US" altLang="ko-KR" sz="1400">
                <a:latin typeface="HY견명조" charset="0"/>
                <a:ea typeface="HY견명조" charset="0"/>
              </a:rPr>
              <a:t>괴</a:t>
            </a:r>
            <a:r>
              <a:rPr lang="en-US" altLang="ko-KR" sz="1400">
                <a:latin typeface="HY견명조" charset="0"/>
                <a:ea typeface="HY견명조" charset="0"/>
              </a:rPr>
              <a:t>되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계</a:t>
            </a:r>
            <a:r>
              <a:rPr lang="en-US" altLang="ko-KR" sz="1400">
                <a:latin typeface="HY견명조" charset="0"/>
                <a:ea typeface="HY견명조" charset="0"/>
              </a:rPr>
              <a:t>속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남</a:t>
            </a:r>
            <a:r>
              <a:rPr lang="en-US" altLang="ko-KR" sz="1400">
                <a:latin typeface="HY견명조" charset="0"/>
                <a:ea typeface="HY견명조" charset="0"/>
              </a:rPr>
              <a:t>아 있게 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래</a:t>
            </a:r>
            <a:r>
              <a:rPr lang="en-US" altLang="ko-KR" sz="1400">
                <a:latin typeface="HY견명조" charset="0"/>
                <a:ea typeface="HY견명조" charset="0"/>
              </a:rPr>
              <a:t>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프</a:t>
            </a:r>
            <a:r>
              <a:rPr lang="en-US" altLang="ko-KR" sz="1400">
                <a:latin typeface="HY견명조" charset="0"/>
                <a:ea typeface="HY견명조" charset="0"/>
              </a:rPr>
              <a:t>로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램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종</a:t>
            </a:r>
            <a:r>
              <a:rPr lang="en-US" altLang="ko-KR" sz="1400">
                <a:latin typeface="HY견명조" charset="0"/>
                <a:ea typeface="HY견명조" charset="0"/>
              </a:rPr>
              <a:t>류</a:t>
            </a:r>
            <a:r>
              <a:rPr lang="en-US" altLang="ko-KR" sz="1400">
                <a:latin typeface="HY견명조" charset="0"/>
                <a:ea typeface="HY견명조" charset="0"/>
              </a:rPr>
              <a:t>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자</a:t>
            </a:r>
            <a:r>
              <a:rPr lang="en-US" altLang="ko-KR" sz="1400">
                <a:latin typeface="HY견명조" charset="0"/>
                <a:ea typeface="HY견명조" charset="0"/>
              </a:rPr>
              <a:t>신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설</a:t>
            </a:r>
            <a:r>
              <a:rPr lang="en-US" altLang="ko-KR" sz="1400">
                <a:latin typeface="HY견명조" charset="0"/>
                <a:ea typeface="HY견명조" charset="0"/>
              </a:rPr>
              <a:t>정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놓</a:t>
            </a:r>
            <a:r>
              <a:rPr lang="en-US" altLang="ko-KR" sz="1400">
                <a:latin typeface="HY견명조" charset="0"/>
                <a:ea typeface="HY견명조" charset="0"/>
              </a:rPr>
              <a:t>은</a:t>
            </a:r>
            <a:r>
              <a:rPr lang="en-US" altLang="ko-KR" sz="1400">
                <a:latin typeface="HY견명조" charset="0"/>
                <a:ea typeface="HY견명조" charset="0"/>
              </a:rPr>
              <a:t> 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 b="1">
                <a:latin typeface="HY견명조" charset="0"/>
                <a:ea typeface="HY견명조" charset="0"/>
              </a:rPr>
              <a:t> 자기가 직접 파괴해 주어야 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렇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으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프로그램만 종료되고 타이머는 남아 쓸데없이 CPU만 주기적으로 점유하여 시스템 성능을 떨어뜨리게 될 것이다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latin typeface="HY견명조" charset="0"/>
                <a:ea typeface="HY견명조" charset="0"/>
              </a:rPr>
              <a:t>2</a:t>
            </a:r>
            <a:r>
              <a:rPr lang="en-US" altLang="ko-KR" sz="1400" b="1">
                <a:latin typeface="HY견명조" charset="0"/>
                <a:ea typeface="HY견명조" charset="0"/>
              </a:rPr>
              <a:t>번째 인수로 타이머 ID를 넘겨주면 됨.</a:t>
            </a:r>
            <a:endParaRPr lang="ko-KR" altLang="en-US" sz="14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S</a:t>
            </a:r>
            <a:r>
              <a:rPr lang="en-US" altLang="ko-KR" sz="1800">
                <a:latin typeface="HY견명조" charset="0"/>
                <a:ea typeface="HY견명조" charset="0"/>
              </a:rPr>
              <a:t>endMessage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시계 프로그램을 만들어 보았다. 그런데 이 프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램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몇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문</a:t>
            </a:r>
            <a:r>
              <a:rPr lang="en-US" altLang="ko-KR" sz="1600">
                <a:latin typeface="HY견명조" charset="0"/>
                <a:ea typeface="HY견명조" charset="0"/>
              </a:rPr>
              <a:t>제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있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r>
              <a:rPr lang="en-US" altLang="ko-KR" sz="1600">
                <a:latin typeface="HY견명조" charset="0"/>
                <a:ea typeface="HY견명조" charset="0"/>
              </a:rPr>
              <a:t>.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어</a:t>
            </a:r>
            <a:r>
              <a:rPr lang="en-US" altLang="ko-KR" sz="1600">
                <a:latin typeface="HY견명조" charset="0"/>
                <a:ea typeface="HY견명조" charset="0"/>
              </a:rPr>
              <a:t>떤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문</a:t>
            </a:r>
            <a:r>
              <a:rPr lang="en-US" altLang="ko-KR" sz="1600">
                <a:latin typeface="HY견명조" charset="0"/>
                <a:ea typeface="HY견명조" charset="0"/>
              </a:rPr>
              <a:t>제</a:t>
            </a:r>
            <a:r>
              <a:rPr lang="en-US" altLang="ko-KR" sz="1600">
                <a:latin typeface="HY견명조" charset="0"/>
                <a:ea typeface="HY견명조" charset="0"/>
              </a:rPr>
              <a:t>들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있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리</a:t>
            </a:r>
            <a:r>
              <a:rPr lang="en-US" altLang="ko-KR" sz="1600">
                <a:latin typeface="HY견명조" charset="0"/>
                <a:ea typeface="HY견명조" charset="0"/>
              </a:rPr>
              <a:t>고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런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문</a:t>
            </a:r>
            <a:r>
              <a:rPr lang="en-US" altLang="ko-KR" sz="1600">
                <a:latin typeface="HY견명조" charset="0"/>
                <a:ea typeface="HY견명조" charset="0"/>
              </a:rPr>
              <a:t>제</a:t>
            </a:r>
            <a:r>
              <a:rPr lang="en-US" altLang="ko-KR" sz="1600">
                <a:latin typeface="HY견명조" charset="0"/>
                <a:ea typeface="HY견명조" charset="0"/>
              </a:rPr>
              <a:t>들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해</a:t>
            </a:r>
            <a:r>
              <a:rPr lang="en-US" altLang="ko-KR" sz="1600">
                <a:latin typeface="HY견명조" charset="0"/>
                <a:ea typeface="HY견명조" charset="0"/>
              </a:rPr>
              <a:t>결</a:t>
            </a:r>
            <a:r>
              <a:rPr lang="en-US" altLang="ko-KR" sz="1600">
                <a:latin typeface="HY견명조" charset="0"/>
                <a:ea typeface="HY견명조" charset="0"/>
              </a:rPr>
              <a:t>하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방</a:t>
            </a:r>
            <a:r>
              <a:rPr lang="en-US" altLang="ko-KR" sz="1600">
                <a:latin typeface="HY견명조" charset="0"/>
                <a:ea typeface="HY견명조" charset="0"/>
              </a:rPr>
              <a:t>법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알아</a:t>
            </a:r>
            <a:r>
              <a:rPr lang="en-US" altLang="ko-KR" sz="1600">
                <a:latin typeface="HY견명조" charset="0"/>
                <a:ea typeface="HY견명조" charset="0"/>
              </a:rPr>
              <a:t>보</a:t>
            </a:r>
            <a:r>
              <a:rPr lang="en-US" altLang="ko-KR" sz="1600">
                <a:latin typeface="HY견명조" charset="0"/>
                <a:ea typeface="HY견명조" charset="0"/>
              </a:rPr>
              <a:t>자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첫번째 문제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5118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처</a:t>
            </a:r>
            <a:r>
              <a:rPr lang="en-US" altLang="ko-KR" sz="1400">
                <a:latin typeface="HY견명조" charset="0"/>
                <a:ea typeface="HY견명조" charset="0"/>
              </a:rPr>
              <a:t>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실</a:t>
            </a:r>
            <a:r>
              <a:rPr lang="en-US" altLang="ko-KR" sz="1400">
                <a:latin typeface="HY견명조" charset="0"/>
                <a:ea typeface="HY견명조" charset="0"/>
              </a:rPr>
              <a:t>행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킨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직</a:t>
            </a:r>
            <a:r>
              <a:rPr lang="en-US" altLang="ko-KR" sz="1400">
                <a:latin typeface="HY견명조" charset="0"/>
                <a:ea typeface="HY견명조" charset="0"/>
              </a:rPr>
              <a:t>후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간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보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않</a:t>
            </a:r>
            <a:r>
              <a:rPr lang="en-US" altLang="ko-KR" sz="1400">
                <a:latin typeface="HY견명조" charset="0"/>
                <a:ea typeface="HY견명조" charset="0"/>
              </a:rPr>
              <a:t>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1초 경과한 후부터 시간이 보인다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5118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이는 타이머가 처음 호출되는 시점인 1초부터 str에 현재시간이 저장돼 그</a:t>
            </a:r>
            <a:r>
              <a:rPr lang="en-US" altLang="ko-KR" sz="1400" b="1">
                <a:latin typeface="HY견명조" charset="0"/>
                <a:ea typeface="HY견명조" charset="0"/>
              </a:rPr>
              <a:t> 이전에는 출력할 수 없어서 그렇다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5118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타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머의 최초 호출 시점이 1초 후인 이유는 우리기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W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_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R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타이머를 설치할 때 타이머 주기를 1초로 주었기 때문이다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5118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문</a:t>
            </a:r>
            <a:r>
              <a:rPr lang="en-US" altLang="ko-KR" sz="1400">
                <a:latin typeface="HY견명조" charset="0"/>
                <a:ea typeface="HY견명조" charset="0"/>
              </a:rPr>
              <a:t>제</a:t>
            </a:r>
            <a:r>
              <a:rPr lang="en-US" altLang="ko-KR" sz="1400">
                <a:latin typeface="HY견명조" charset="0"/>
                <a:ea typeface="HY견명조" charset="0"/>
              </a:rPr>
              <a:t>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결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기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위</a:t>
            </a:r>
            <a:r>
              <a:rPr lang="en-US" altLang="ko-KR" sz="1400">
                <a:latin typeface="HY견명조" charset="0"/>
                <a:ea typeface="HY견명조" charset="0"/>
              </a:rPr>
              <a:t>해</a:t>
            </a:r>
            <a:r>
              <a:rPr lang="en-US" altLang="ko-KR" sz="1400">
                <a:latin typeface="HY견명조" charset="0"/>
                <a:ea typeface="HY견명조" charset="0"/>
              </a:rPr>
              <a:t>서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프로그램 시작 직후 WM_TIMER 메시지를 강제로 발생시켜 주어야 한다</a:t>
            </a:r>
            <a:endParaRPr lang="ko-KR" altLang="en-US" sz="14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88251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U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 b="1">
                <a:latin typeface="HY견명조" charset="0"/>
                <a:ea typeface="HY견명조" charset="0"/>
              </a:rPr>
              <a:t>SendMessage</a:t>
            </a:r>
            <a:r>
              <a:rPr lang="en-US" altLang="ko-KR" sz="1600">
                <a:latin typeface="HY견명조" charset="0"/>
                <a:ea typeface="HY견명조" charset="0"/>
              </a:rPr>
              <a:t>(</a:t>
            </a:r>
            <a:r>
              <a:rPr lang="en-US" altLang="ko-KR" sz="1600">
                <a:latin typeface="HY견명조" charset="0"/>
                <a:ea typeface="HY견명조" charset="0"/>
              </a:rPr>
              <a:t>h</a:t>
            </a: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,Msg,</a:t>
            </a:r>
            <a:r>
              <a:rPr lang="en-US" altLang="ko-KR" sz="1600" b="1">
                <a:latin typeface="HY견명조" charset="0"/>
                <a:ea typeface="HY견명조" charset="0"/>
              </a:rPr>
              <a:t>wParam,lParam</a:t>
            </a:r>
            <a:r>
              <a:rPr lang="en-US" altLang="ko-KR" sz="1600">
                <a:latin typeface="HY견명조" charset="0"/>
                <a:ea typeface="HY견명조" charset="0"/>
              </a:rPr>
              <a:t>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강제로 메시지를 발생시키는 함수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메시지는 사용자의 동작에 의해서나 시스템의 상</a:t>
            </a:r>
            <a:r>
              <a:rPr lang="en-US" altLang="ko-KR" sz="1400">
                <a:latin typeface="HY견명조" charset="0"/>
                <a:ea typeface="HY견명조" charset="0"/>
              </a:rPr>
              <a:t>황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변</a:t>
            </a:r>
            <a:r>
              <a:rPr lang="en-US" altLang="ko-KR" sz="1400">
                <a:latin typeface="HY견명조" charset="0"/>
                <a:ea typeface="HY견명조" charset="0"/>
              </a:rPr>
              <a:t>경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따</a:t>
            </a:r>
            <a:r>
              <a:rPr lang="en-US" altLang="ko-KR" sz="1400">
                <a:latin typeface="HY견명조" charset="0"/>
                <a:ea typeface="HY견명조" charset="0"/>
              </a:rPr>
              <a:t>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원</a:t>
            </a:r>
            <a:r>
              <a:rPr lang="en-US" altLang="ko-KR" sz="1400">
                <a:latin typeface="HY견명조" charset="0"/>
                <a:ea typeface="HY견명조" charset="0"/>
              </a:rPr>
              <a:t>칙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만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강</a:t>
            </a:r>
            <a:r>
              <a:rPr lang="en-US" altLang="ko-KR" sz="1400">
                <a:latin typeface="HY견명조" charset="0"/>
                <a:ea typeface="HY견명조" charset="0"/>
              </a:rPr>
              <a:t>제</a:t>
            </a:r>
            <a:r>
              <a:rPr lang="en-US" altLang="ko-KR" sz="1400">
                <a:latin typeface="HY견명조" charset="0"/>
                <a:ea typeface="HY견명조" charset="0"/>
              </a:rPr>
              <a:t>로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</a:t>
            </a:r>
            <a:r>
              <a:rPr lang="en-US" altLang="ko-KR" sz="1400">
                <a:latin typeface="HY견명조" charset="0"/>
                <a:ea typeface="HY견명조" charset="0"/>
              </a:rPr>
              <a:t>처</a:t>
            </a:r>
            <a:r>
              <a:rPr lang="en-US" altLang="ko-KR" sz="1400">
                <a:latin typeface="HY견명조" charset="0"/>
                <a:ea typeface="HY견명조" charset="0"/>
              </a:rPr>
              <a:t>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만</a:t>
            </a:r>
            <a:r>
              <a:rPr lang="en-US" altLang="ko-KR" sz="1400">
                <a:latin typeface="HY견명조" charset="0"/>
                <a:ea typeface="HY견명조" charset="0"/>
              </a:rPr>
              <a:t>들</a:t>
            </a:r>
            <a:r>
              <a:rPr lang="en-US" altLang="ko-KR" sz="1400">
                <a:latin typeface="HY견명조" charset="0"/>
                <a:ea typeface="HY견명조" charset="0"/>
              </a:rPr>
              <a:t>어</a:t>
            </a:r>
            <a:r>
              <a:rPr lang="en-US" altLang="ko-KR" sz="1400">
                <a:latin typeface="HY견명조" charset="0"/>
                <a:ea typeface="HY견명조" charset="0"/>
              </a:rPr>
              <a:t>야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때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함수를 사용하여 hWnd 윈도우창으로 Msg 메시지를 보내게 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러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h</a:t>
            </a:r>
            <a:r>
              <a:rPr lang="en-US" altLang="ko-KR" sz="1400">
                <a:latin typeface="HY견명조" charset="0"/>
                <a:ea typeface="HY견명조" charset="0"/>
              </a:rPr>
              <a:t>W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s</a:t>
            </a:r>
            <a:r>
              <a:rPr lang="en-US" altLang="ko-KR" sz="1400">
                <a:latin typeface="HY견명조" charset="0"/>
                <a:ea typeface="HY견명조" charset="0"/>
              </a:rPr>
              <a:t>g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메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지</a:t>
            </a:r>
            <a:r>
              <a:rPr lang="en-US" altLang="ko-KR" sz="1400">
                <a:latin typeface="HY견명조" charset="0"/>
                <a:ea typeface="HY견명조" charset="0"/>
              </a:rPr>
              <a:t>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발</a:t>
            </a:r>
            <a:r>
              <a:rPr lang="en-US" altLang="ko-KR" sz="1400">
                <a:latin typeface="HY견명조" charset="0"/>
                <a:ea typeface="HY견명조" charset="0"/>
              </a:rPr>
              <a:t>생</a:t>
            </a:r>
            <a:r>
              <a:rPr lang="en-US" altLang="ko-KR" sz="1400">
                <a:latin typeface="HY견명조" charset="0"/>
                <a:ea typeface="HY견명조" charset="0"/>
              </a:rPr>
              <a:t>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것</a:t>
            </a:r>
            <a:r>
              <a:rPr lang="en-US" altLang="ko-KR" sz="1400">
                <a:latin typeface="HY견명조" charset="0"/>
                <a:ea typeface="HY견명조" charset="0"/>
              </a:rPr>
              <a:t>으로 인식하고 필요한 처리를 하게 될 것이다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 b="1">
                <a:latin typeface="HY견명조" charset="0"/>
                <a:ea typeface="HY견명조" charset="0"/>
              </a:rPr>
              <a:t> wParam,lParam인수는 타이머가 호출 됐을 때와 같게 설정해 주어야 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따</a:t>
            </a:r>
            <a:r>
              <a:rPr lang="en-US" altLang="ko-KR" sz="1400">
                <a:latin typeface="HY견명조" charset="0"/>
                <a:ea typeface="HY견명조" charset="0"/>
              </a:rPr>
              <a:t>라</a:t>
            </a:r>
            <a:r>
              <a:rPr lang="en-US" altLang="ko-KR" sz="1400">
                <a:latin typeface="HY견명조" charset="0"/>
                <a:ea typeface="HY견명조" charset="0"/>
              </a:rPr>
              <a:t>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wParam은 타이머의 ID인 1을 인수로 전달한다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메</a:t>
            </a:r>
            <a:r>
              <a:rPr lang="en-US" altLang="ko-KR" sz="1600">
                <a:latin typeface="HY견명조" charset="0"/>
                <a:ea typeface="HY견명조" charset="0"/>
              </a:rPr>
              <a:t>시</a:t>
            </a:r>
            <a:r>
              <a:rPr lang="en-US" altLang="ko-KR" sz="1600">
                <a:latin typeface="HY견명조" charset="0"/>
                <a:ea typeface="HY견명조" charset="0"/>
              </a:rPr>
              <a:t>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기</a:t>
            </a:r>
            <a:r>
              <a:rPr lang="en-US" altLang="ko-KR" sz="1600">
                <a:latin typeface="HY견명조" charset="0"/>
                <a:ea typeface="HY견명조" charset="0"/>
              </a:rPr>
              <a:t>반</a:t>
            </a:r>
            <a:r>
              <a:rPr lang="en-US" altLang="ko-KR" sz="1600">
                <a:latin typeface="HY견명조" charset="0"/>
                <a:ea typeface="HY견명조" charset="0"/>
              </a:rPr>
              <a:t>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O</a:t>
            </a:r>
            <a:r>
              <a:rPr lang="en-US" altLang="ko-KR" sz="1600">
                <a:latin typeface="HY견명조" charset="0"/>
                <a:ea typeface="HY견명조" charset="0"/>
              </a:rPr>
              <a:t>S</a:t>
            </a:r>
            <a:r>
              <a:rPr lang="en-US" altLang="ko-KR" sz="1600">
                <a:latin typeface="HY견명조" charset="0"/>
                <a:ea typeface="HY견명조" charset="0"/>
              </a:rPr>
              <a:t>인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 b="1">
                <a:latin typeface="HY견명조" charset="0"/>
                <a:ea typeface="HY견명조" charset="0"/>
              </a:rPr>
              <a:t>Windows에서 SendMessage함수는 아주 빈번하게 사용되는 중요한 함수이다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W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_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M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를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포</a:t>
            </a:r>
            <a:r>
              <a:rPr lang="en-US" altLang="ko-KR" sz="1600">
                <a:latin typeface="HY견명조" charset="0"/>
                <a:ea typeface="HY견명조" charset="0"/>
              </a:rPr>
              <a:t>함</a:t>
            </a:r>
            <a:r>
              <a:rPr lang="en-US" altLang="ko-KR" sz="1600">
                <a:latin typeface="HY견명조" charset="0"/>
                <a:ea typeface="HY견명조" charset="0"/>
              </a:rPr>
              <a:t>한</a:t>
            </a:r>
            <a:r>
              <a:rPr lang="en-US" altLang="ko-KR" sz="1600" b="1">
                <a:latin typeface="HY견명조" charset="0"/>
                <a:ea typeface="HY견명조" charset="0"/>
              </a:rPr>
              <a:t> 그 어떤 종류의 메시지라도 누구에게나 보낼 수 있으며 SendMessage의 이런 기능은 후에 차일드 컨트롤을 프로그래밍하는 아주 중</a:t>
            </a:r>
            <a:r>
              <a:rPr lang="en-US" altLang="ko-KR" sz="1600" b="1">
                <a:latin typeface="HY견명조" charset="0"/>
                <a:ea typeface="HY견명조" charset="0"/>
              </a:rPr>
              <a:t>요한</a:t>
            </a:r>
            <a:r>
              <a:rPr lang="en-US" altLang="ko-KR" sz="1600" b="1">
                <a:latin typeface="HY견명조" charset="0"/>
                <a:ea typeface="HY견명조" charset="0"/>
              </a:rPr>
              <a:t> 수</a:t>
            </a:r>
            <a:r>
              <a:rPr lang="en-US" altLang="ko-KR" sz="1600" b="1">
                <a:latin typeface="HY견명조" charset="0"/>
                <a:ea typeface="HY견명조" charset="0"/>
              </a:rPr>
              <a:t>단</a:t>
            </a:r>
            <a:r>
              <a:rPr lang="en-US" altLang="ko-KR" sz="1600" b="1">
                <a:latin typeface="HY견명조" charset="0"/>
                <a:ea typeface="HY견명조" charset="0"/>
              </a:rPr>
              <a:t>으로 사용된다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CE154-F5D6-4752-8EA9-3BA03009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0" y="3296920"/>
            <a:ext cx="4772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9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두번째 문제점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>
                <a:latin typeface="HY견명조" charset="0"/>
                <a:ea typeface="HY견명조" charset="0"/>
              </a:rPr>
              <a:t>시간이 바뀔 때마다 화면이 깜박거린다는 점이다</a:t>
            </a:r>
            <a:endParaRPr lang="ko-KR" altLang="en-US" sz="1600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컴퓨터 성능이 굉장히 좋거나 화면이 작다면 없거</a:t>
            </a:r>
            <a:r>
              <a:rPr lang="en-US" altLang="ko-KR" sz="1600">
                <a:latin typeface="HY견명조" charset="0"/>
                <a:ea typeface="HY견명조" charset="0"/>
              </a:rPr>
              <a:t>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느</a:t>
            </a:r>
            <a:r>
              <a:rPr lang="en-US" altLang="ko-KR" sz="1600">
                <a:latin typeface="HY견명조" charset="0"/>
                <a:ea typeface="HY견명조" charset="0"/>
              </a:rPr>
              <a:t>끼</a:t>
            </a:r>
            <a:r>
              <a:rPr lang="en-US" altLang="ko-KR" sz="1600">
                <a:latin typeface="HY견명조" charset="0"/>
                <a:ea typeface="HY견명조" charset="0"/>
              </a:rPr>
              <a:t>기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어</a:t>
            </a:r>
            <a:r>
              <a:rPr lang="en-US" altLang="ko-KR" sz="1600">
                <a:latin typeface="HY견명조" charset="0"/>
                <a:ea typeface="HY견명조" charset="0"/>
              </a:rPr>
              <a:t>려</a:t>
            </a:r>
            <a:r>
              <a:rPr lang="en-US" altLang="ko-KR" sz="1600">
                <a:latin typeface="HY견명조" charset="0"/>
                <a:ea typeface="HY견명조" charset="0"/>
              </a:rPr>
              <a:t>울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있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n</a:t>
            </a:r>
            <a:r>
              <a:rPr lang="en-US" altLang="ko-KR" sz="1600">
                <a:latin typeface="HY견명조" charset="0"/>
                <a:ea typeface="HY견명조" charset="0"/>
              </a:rPr>
              <a:t>v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l</a:t>
            </a:r>
            <a:r>
              <a:rPr lang="en-US" altLang="ko-KR" sz="1600">
                <a:latin typeface="HY견명조" charset="0"/>
                <a:ea typeface="HY견명조" charset="0"/>
              </a:rPr>
              <a:t>i</a:t>
            </a:r>
            <a:r>
              <a:rPr lang="en-US" altLang="ko-KR" sz="1600">
                <a:latin typeface="HY견명조" charset="0"/>
                <a:ea typeface="HY견명조" charset="0"/>
              </a:rPr>
              <a:t>d</a:t>
            </a:r>
            <a:r>
              <a:rPr lang="en-US" altLang="ko-KR" sz="1600">
                <a:latin typeface="HY견명조" charset="0"/>
                <a:ea typeface="HY견명조" charset="0"/>
              </a:rPr>
              <a:t>a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함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에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r>
              <a:rPr lang="en-US" altLang="ko-KR" sz="1600">
                <a:latin typeface="HY견명조" charset="0"/>
                <a:ea typeface="HY견명조" charset="0"/>
              </a:rPr>
              <a:t>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그</a:t>
            </a:r>
            <a:r>
              <a:rPr lang="en-US" altLang="ko-KR" sz="1600">
                <a:latin typeface="HY견명조" charset="0"/>
                <a:ea typeface="HY견명조" charset="0"/>
              </a:rPr>
              <a:t>려</a:t>
            </a:r>
            <a:r>
              <a:rPr lang="en-US" altLang="ko-KR" sz="1600">
                <a:latin typeface="HY견명조" charset="0"/>
                <a:ea typeface="HY견명조" charset="0"/>
              </a:rPr>
              <a:t>줄 </a:t>
            </a:r>
            <a:r>
              <a:rPr lang="en-US" altLang="ko-KR" sz="1600">
                <a:latin typeface="HY견명조" charset="0"/>
                <a:ea typeface="HY견명조" charset="0"/>
              </a:rPr>
              <a:t>영</a:t>
            </a:r>
            <a:r>
              <a:rPr lang="en-US" altLang="ko-KR" sz="1600">
                <a:latin typeface="HY견명조" charset="0"/>
                <a:ea typeface="HY견명조" charset="0"/>
              </a:rPr>
              <a:t>역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E</a:t>
            </a:r>
            <a:r>
              <a:rPr lang="en-US" altLang="ko-KR" sz="1600">
                <a:latin typeface="HY견명조" charset="0"/>
                <a:ea typeface="HY견명조" charset="0"/>
              </a:rPr>
              <a:t>C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형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변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r</a:t>
            </a:r>
            <a:r>
              <a:rPr lang="en-US" altLang="ko-KR" sz="1600">
                <a:latin typeface="HY견명조" charset="0"/>
                <a:ea typeface="HY견명조" charset="0"/>
              </a:rPr>
              <a:t>t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전</a:t>
            </a:r>
            <a:r>
              <a:rPr lang="en-US" altLang="ko-KR" sz="1600">
                <a:latin typeface="HY견명조" charset="0"/>
                <a:ea typeface="HY견명조" charset="0"/>
              </a:rPr>
              <a:t>달</a:t>
            </a:r>
            <a:r>
              <a:rPr lang="en-US" altLang="ko-KR" sz="1600">
                <a:latin typeface="HY견명조" charset="0"/>
                <a:ea typeface="HY견명조" charset="0"/>
              </a:rPr>
              <a:t>한</a:t>
            </a:r>
            <a:r>
              <a:rPr lang="en-US" altLang="ko-KR" sz="1600">
                <a:latin typeface="HY견명조" charset="0"/>
                <a:ea typeface="HY견명조" charset="0"/>
              </a:rPr>
              <a:t>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이제 </a:t>
            </a:r>
            <a:r>
              <a:rPr lang="en-US" altLang="ko-KR" sz="1600" b="1">
                <a:latin typeface="HY견명조" charset="0"/>
                <a:ea typeface="HY견명조" charset="0"/>
              </a:rPr>
              <a:t>InvalidataRect는 rt로 받은 영역만 지워주므로 그리기 속도가 향상되어 깜박임이 사라지게 된다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A8144-1023-41A5-A3DE-C29BC81C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5" y="2687955"/>
            <a:ext cx="361251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2098F-5AB3-4352-9683-EC31E63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51F5F-89E3-44DC-B357-8BC240FA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/>
          <a:lstStyle/>
          <a:p>
            <a:r>
              <a:rPr lang="en-US" altLang="ko-KR" dirty="0"/>
              <a:t>DC</a:t>
            </a:r>
            <a:r>
              <a:rPr lang="ko-KR" altLang="en-US" dirty="0"/>
              <a:t>를 이용하여 간단한 텍스트를 출력하면 코드를 작성해보자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WndProc</a:t>
            </a:r>
            <a:r>
              <a:rPr lang="ko-KR" altLang="en-US" dirty="0"/>
              <a:t>에 왼쪽 코드를 작성하고 실행하면 오른쪽과 같은 결과가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C8E5E-D936-43E8-97CA-7898898C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0" y="2492029"/>
            <a:ext cx="3211432" cy="2233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25B08A-B82C-47DC-8796-87BD401C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88" y="2492029"/>
            <a:ext cx="3978384" cy="21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타이머는 한꺼번에 여러 개를 설치하여 사용할 수도 있다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필</a:t>
            </a:r>
            <a:r>
              <a:rPr lang="en-US" altLang="ko-KR" sz="1495">
                <a:latin typeface="HY견명조" charset="0"/>
                <a:ea typeface="HY견명조" charset="0"/>
              </a:rPr>
              <a:t>요</a:t>
            </a:r>
            <a:r>
              <a:rPr lang="en-US" altLang="ko-KR" sz="1495">
                <a:latin typeface="HY견명조" charset="0"/>
                <a:ea typeface="HY견명조" charset="0"/>
              </a:rPr>
              <a:t>한</a:t>
            </a:r>
            <a:r>
              <a:rPr lang="en-US" altLang="ko-KR" sz="1495">
                <a:latin typeface="HY견명조" charset="0"/>
                <a:ea typeface="HY견명조" charset="0"/>
              </a:rPr>
              <a:t>만</a:t>
            </a:r>
            <a:r>
              <a:rPr lang="en-US" altLang="ko-KR" sz="1495">
                <a:latin typeface="HY견명조" charset="0"/>
                <a:ea typeface="HY견명조" charset="0"/>
              </a:rPr>
              <a:t>큼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 b="1">
                <a:latin typeface="HY견명조" charset="0"/>
                <a:ea typeface="HY견명조" charset="0"/>
              </a:rPr>
              <a:t>SetTimer를 호출하되 두번째 인수인 타이머 ID를 각각 다르게 설정해 주어야 하며 타이머 간격은 물론 타이머의 용도에 따라 적절하게 설정 하면 된다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여</a:t>
            </a:r>
            <a:r>
              <a:rPr lang="en-US" altLang="ko-KR" sz="1495">
                <a:latin typeface="HY견명조" charset="0"/>
                <a:ea typeface="HY견명조" charset="0"/>
              </a:rPr>
              <a:t>러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개</a:t>
            </a:r>
            <a:r>
              <a:rPr lang="en-US" altLang="ko-KR" sz="1495">
                <a:latin typeface="HY견명조" charset="0"/>
                <a:ea typeface="HY견명조" charset="0"/>
              </a:rPr>
              <a:t>의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타</a:t>
            </a:r>
            <a:r>
              <a:rPr lang="en-US" altLang="ko-KR" sz="1495">
                <a:latin typeface="HY견명조" charset="0"/>
                <a:ea typeface="HY견명조" charset="0"/>
              </a:rPr>
              <a:t>이</a:t>
            </a:r>
            <a:r>
              <a:rPr lang="en-US" altLang="ko-KR" sz="1495">
                <a:latin typeface="HY견명조" charset="0"/>
                <a:ea typeface="HY견명조" charset="0"/>
              </a:rPr>
              <a:t>머</a:t>
            </a:r>
            <a:r>
              <a:rPr lang="en-US" altLang="ko-KR" sz="1495">
                <a:latin typeface="HY견명조" charset="0"/>
                <a:ea typeface="HY견명조" charset="0"/>
              </a:rPr>
              <a:t>를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설</a:t>
            </a:r>
            <a:r>
              <a:rPr lang="en-US" altLang="ko-KR" sz="1495">
                <a:latin typeface="HY견명조" charset="0"/>
                <a:ea typeface="HY견명조" charset="0"/>
              </a:rPr>
              <a:t>치</a:t>
            </a:r>
            <a:r>
              <a:rPr lang="en-US" altLang="ko-KR" sz="1495">
                <a:latin typeface="HY견명조" charset="0"/>
                <a:ea typeface="HY견명조" charset="0"/>
              </a:rPr>
              <a:t>했</a:t>
            </a:r>
            <a:r>
              <a:rPr lang="en-US" altLang="ko-KR" sz="1495">
                <a:latin typeface="HY견명조" charset="0"/>
                <a:ea typeface="HY견명조" charset="0"/>
              </a:rPr>
              <a:t>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경</a:t>
            </a:r>
            <a:r>
              <a:rPr lang="en-US" altLang="ko-KR" sz="1495">
                <a:latin typeface="HY견명조" charset="0"/>
                <a:ea typeface="HY견명조" charset="0"/>
              </a:rPr>
              <a:t>우</a:t>
            </a:r>
            <a:r>
              <a:rPr lang="en-US" altLang="ko-KR" sz="1495">
                <a:latin typeface="HY견명조" charset="0"/>
                <a:ea typeface="HY견명조" charset="0"/>
              </a:rPr>
              <a:t>에</a:t>
            </a:r>
            <a:r>
              <a:rPr lang="en-US" altLang="ko-KR" sz="1495">
                <a:latin typeface="HY견명조" charset="0"/>
                <a:ea typeface="HY견명조" charset="0"/>
              </a:rPr>
              <a:t>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하</a:t>
            </a:r>
            <a:r>
              <a:rPr lang="en-US" altLang="ko-KR" sz="1495">
                <a:latin typeface="HY견명조" charset="0"/>
                <a:ea typeface="HY견명조" charset="0"/>
              </a:rPr>
              <a:t>나</a:t>
            </a:r>
            <a:r>
              <a:rPr lang="en-US" altLang="ko-KR" sz="1495">
                <a:latin typeface="HY견명조" charset="0"/>
                <a:ea typeface="HY견명조" charset="0"/>
              </a:rPr>
              <a:t>의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타이머를 설치했을 때처럼 전달되는 메시지는 WM_TIMER 하나뿐이다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어</a:t>
            </a:r>
            <a:r>
              <a:rPr lang="en-US" altLang="ko-KR" sz="1495">
                <a:latin typeface="HY견명조" charset="0"/>
                <a:ea typeface="HY견명조" charset="0"/>
              </a:rPr>
              <a:t>떤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타</a:t>
            </a:r>
            <a:r>
              <a:rPr lang="en-US" altLang="ko-KR" sz="1495">
                <a:latin typeface="HY견명조" charset="0"/>
                <a:ea typeface="HY견명조" charset="0"/>
              </a:rPr>
              <a:t>이</a:t>
            </a:r>
            <a:r>
              <a:rPr lang="en-US" altLang="ko-KR" sz="1495">
                <a:latin typeface="HY견명조" charset="0"/>
                <a:ea typeface="HY견명조" charset="0"/>
              </a:rPr>
              <a:t>머</a:t>
            </a:r>
            <a:r>
              <a:rPr lang="en-US" altLang="ko-KR" sz="1495">
                <a:latin typeface="HY견명조" charset="0"/>
                <a:ea typeface="HY견명조" charset="0"/>
              </a:rPr>
              <a:t>에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의</a:t>
            </a:r>
            <a:r>
              <a:rPr lang="en-US" altLang="ko-KR" sz="1495">
                <a:latin typeface="HY견명조" charset="0"/>
                <a:ea typeface="HY견명조" charset="0"/>
              </a:rPr>
              <a:t>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W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_</a:t>
            </a:r>
            <a:r>
              <a:rPr lang="en-US" altLang="ko-KR" sz="1495">
                <a:latin typeface="HY견명조" charset="0"/>
                <a:ea typeface="HY견명조" charset="0"/>
              </a:rPr>
              <a:t>T</a:t>
            </a:r>
            <a:r>
              <a:rPr lang="en-US" altLang="ko-KR" sz="1495">
                <a:latin typeface="HY견명조" charset="0"/>
                <a:ea typeface="HY견명조" charset="0"/>
              </a:rPr>
              <a:t>I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E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메</a:t>
            </a:r>
            <a:r>
              <a:rPr lang="en-US" altLang="ko-KR" sz="1495">
                <a:latin typeface="HY견명조" charset="0"/>
                <a:ea typeface="HY견명조" charset="0"/>
              </a:rPr>
              <a:t>시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가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발</a:t>
            </a:r>
            <a:r>
              <a:rPr lang="en-US" altLang="ko-KR" sz="1495">
                <a:latin typeface="HY견명조" charset="0"/>
                <a:ea typeface="HY견명조" charset="0"/>
              </a:rPr>
              <a:t>생</a:t>
            </a:r>
            <a:r>
              <a:rPr lang="en-US" altLang="ko-KR" sz="1495">
                <a:latin typeface="HY견명조" charset="0"/>
                <a:ea typeface="HY견명조" charset="0"/>
              </a:rPr>
              <a:t>했</a:t>
            </a:r>
            <a:r>
              <a:rPr lang="en-US" altLang="ko-KR" sz="1495">
                <a:latin typeface="HY견명조" charset="0"/>
                <a:ea typeface="HY견명조" charset="0"/>
              </a:rPr>
              <a:t>는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는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w</a:t>
            </a:r>
            <a:r>
              <a:rPr lang="en-US" altLang="ko-KR" sz="1495">
                <a:latin typeface="HY견명조" charset="0"/>
                <a:ea typeface="HY견명조" charset="0"/>
              </a:rPr>
              <a:t>P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r</a:t>
            </a:r>
            <a:r>
              <a:rPr lang="en-US" altLang="ko-KR" sz="1495">
                <a:latin typeface="HY견명조" charset="0"/>
                <a:ea typeface="HY견명조" charset="0"/>
              </a:rPr>
              <a:t>a</a:t>
            </a:r>
            <a:r>
              <a:rPr lang="en-US" altLang="ko-KR" sz="1495">
                <a:latin typeface="HY견명조" charset="0"/>
                <a:ea typeface="HY견명조" charset="0"/>
              </a:rPr>
              <a:t>m</a:t>
            </a:r>
            <a:r>
              <a:rPr lang="en-US" altLang="ko-KR" sz="1495">
                <a:latin typeface="HY견명조" charset="0"/>
                <a:ea typeface="HY견명조" charset="0"/>
              </a:rPr>
              <a:t>으</a:t>
            </a:r>
            <a:r>
              <a:rPr lang="en-US" altLang="ko-KR" sz="1495">
                <a:latin typeface="HY견명조" charset="0"/>
                <a:ea typeface="HY견명조" charset="0"/>
              </a:rPr>
              <a:t>로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전</a:t>
            </a:r>
            <a:r>
              <a:rPr lang="en-US" altLang="ko-KR" sz="1495">
                <a:latin typeface="HY견명조" charset="0"/>
                <a:ea typeface="HY견명조" charset="0"/>
              </a:rPr>
              <a:t>다</a:t>
            </a:r>
            <a:r>
              <a:rPr lang="en-US" altLang="ko-KR" sz="1495">
                <a:latin typeface="HY견명조" charset="0"/>
                <a:ea typeface="HY견명조" charset="0"/>
              </a:rPr>
              <a:t>로</a:t>
            </a:r>
            <a:r>
              <a:rPr lang="en-US" altLang="ko-KR" sz="1495">
                <a:latin typeface="HY견명조" charset="0"/>
                <a:ea typeface="HY견명조" charset="0"/>
              </a:rPr>
              <a:t>디</a:t>
            </a:r>
            <a:r>
              <a:rPr lang="en-US" altLang="ko-KR" sz="1495">
                <a:latin typeface="HY견명조" charset="0"/>
                <a:ea typeface="HY견명조" charset="0"/>
              </a:rPr>
              <a:t>는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타</a:t>
            </a:r>
            <a:r>
              <a:rPr lang="en-US" altLang="ko-KR" sz="1495">
                <a:latin typeface="HY견명조" charset="0"/>
                <a:ea typeface="HY견명조" charset="0"/>
              </a:rPr>
              <a:t>이</a:t>
            </a:r>
            <a:r>
              <a:rPr lang="en-US" altLang="ko-KR" sz="1495">
                <a:latin typeface="HY견명조" charset="0"/>
                <a:ea typeface="HY견명조" charset="0"/>
              </a:rPr>
              <a:t>머</a:t>
            </a:r>
            <a:r>
              <a:rPr lang="en-US" altLang="ko-KR" sz="1495">
                <a:latin typeface="HY견명조" charset="0"/>
                <a:ea typeface="HY견명조" charset="0"/>
              </a:rPr>
              <a:t>의 ID로 구분한다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495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7313D-74C3-458B-97DC-914945D7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3789045"/>
            <a:ext cx="3597910" cy="3068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B10826-EDC5-4AB7-8AF8-2DBDD104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20" y="3789045"/>
            <a:ext cx="4619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06071" cy="446227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콜백</a:t>
            </a:r>
            <a:r>
              <a:rPr lang="ko-KR" altLang="en-US" sz="1800" dirty="0"/>
              <a:t> 함수</a:t>
            </a:r>
            <a:endParaRPr lang="en-US" altLang="ko-KR" sz="1800" dirty="0"/>
          </a:p>
          <a:p>
            <a:pPr lvl="1"/>
            <a:r>
              <a:rPr lang="ko-KR" altLang="en-US" sz="1600" dirty="0"/>
              <a:t>프로그램이 실행되는 동안 지속적으로 수행해야 할 작업이 있다고 해 보자</a:t>
            </a:r>
            <a:endParaRPr lang="en-US" altLang="ko-KR" sz="1600" dirty="0"/>
          </a:p>
          <a:p>
            <a:pPr lvl="1"/>
            <a:r>
              <a:rPr lang="ko-KR" altLang="en-US" sz="1600" dirty="0"/>
              <a:t>예를 들어 백그라운드 음악연주나 애니메이션 등을 들 수 있는데 </a:t>
            </a:r>
            <a:r>
              <a:rPr lang="en-US" altLang="ko-KR" sz="1600" dirty="0"/>
              <a:t>MS-DOS</a:t>
            </a:r>
            <a:r>
              <a:rPr lang="ko-KR" altLang="en-US" sz="1600" dirty="0"/>
              <a:t>등에서는 다음과 같은 코드를 작성할 것이다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그러나 </a:t>
            </a:r>
            <a:r>
              <a:rPr lang="en-US" altLang="ko-KR" sz="1600" dirty="0"/>
              <a:t>Windows</a:t>
            </a:r>
            <a:r>
              <a:rPr lang="ko-KR" altLang="en-US" sz="1600" dirty="0"/>
              <a:t>같은 멀티태스킹 환경에서는 이런 방식을 사용해서는 안된다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왜냐하면 한 프로그램이 제어권을 독점하고 있어서는 안되며 다른 프로그램도 실행시간을 가져야 하기 때문이다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이런 무한 루프를 작성해서는 안되며 반드시 메시지가 전달되었을 때에 한해 필요한 작업을 하도록 해야 한다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0E4DC-1204-4743-9EBD-9248A73C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55286"/>
            <a:ext cx="2016224" cy="10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907020" cy="446278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예제에서 0.1초 간격으로 TimerProc 함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호</a:t>
            </a:r>
            <a:r>
              <a:rPr lang="en-US" altLang="ko-KR" sz="1600">
                <a:latin typeface="HY견명조" charset="0"/>
                <a:ea typeface="HY견명조" charset="0"/>
              </a:rPr>
              <a:t>출</a:t>
            </a:r>
            <a:r>
              <a:rPr lang="en-US" altLang="ko-KR" sz="1600">
                <a:latin typeface="HY견명조" charset="0"/>
                <a:ea typeface="HY견명조" charset="0"/>
              </a:rPr>
              <a:t>되</a:t>
            </a:r>
            <a:r>
              <a:rPr lang="en-US" altLang="ko-KR" sz="1600">
                <a:latin typeface="HY견명조" charset="0"/>
                <a:ea typeface="HY견명조" charset="0"/>
              </a:rPr>
              <a:t>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3</a:t>
            </a:r>
            <a:r>
              <a:rPr lang="en-US" altLang="ko-KR" sz="1600">
                <a:latin typeface="HY견명조" charset="0"/>
                <a:ea typeface="HY견명조" charset="0"/>
              </a:rPr>
              <a:t>0</a:t>
            </a:r>
            <a:r>
              <a:rPr lang="en-US" altLang="ko-KR" sz="1600">
                <a:latin typeface="HY견명조" charset="0"/>
                <a:ea typeface="HY견명조" charset="0"/>
              </a:rPr>
              <a:t>0</a:t>
            </a:r>
            <a:r>
              <a:rPr lang="en-US" altLang="ko-KR" sz="1600">
                <a:latin typeface="HY견명조" charset="0"/>
                <a:ea typeface="HY견명조" charset="0"/>
              </a:rPr>
              <a:t>개</a:t>
            </a:r>
            <a:r>
              <a:rPr lang="en-US" altLang="ko-KR" sz="1600">
                <a:latin typeface="HY견명조" charset="0"/>
                <a:ea typeface="HY견명조" charset="0"/>
              </a:rPr>
              <a:t>의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점</a:t>
            </a:r>
            <a:r>
              <a:rPr lang="en-US" altLang="ko-KR" sz="1600">
                <a:latin typeface="HY견명조" charset="0"/>
                <a:ea typeface="HY견명조" charset="0"/>
              </a:rPr>
              <a:t>을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난</a:t>
            </a:r>
            <a:r>
              <a:rPr lang="en-US" altLang="ko-KR" sz="1600">
                <a:latin typeface="HY견명조" charset="0"/>
                <a:ea typeface="HY견명조" charset="0"/>
              </a:rPr>
              <a:t>수</a:t>
            </a:r>
            <a:r>
              <a:rPr lang="en-US" altLang="ko-KR" sz="1600">
                <a:latin typeface="HY견명조" charset="0"/>
                <a:ea typeface="HY견명조" charset="0"/>
              </a:rPr>
              <a:t>로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얻</a:t>
            </a:r>
            <a:r>
              <a:rPr lang="en-US" altLang="ko-KR" sz="1600">
                <a:latin typeface="HY견명조" charset="0"/>
                <a:ea typeface="HY견명조" charset="0"/>
              </a:rPr>
              <a:t>은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임의 좌표에 임의의 색상으로 출력한다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83210" indent="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16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그렇다면 위와 같이 무한 반복문으로 작성해본다면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어</a:t>
            </a:r>
            <a:r>
              <a:rPr lang="en-US" altLang="ko-KR" sz="1600">
                <a:latin typeface="HY견명조" charset="0"/>
                <a:ea typeface="HY견명조" charset="0"/>
              </a:rPr>
              <a:t>떤</a:t>
            </a:r>
            <a:r>
              <a:rPr lang="en-US" altLang="ko-KR" sz="1600">
                <a:latin typeface="HY견명조" charset="0"/>
                <a:ea typeface="HY견명조" charset="0"/>
              </a:rPr>
              <a:t>일</a:t>
            </a:r>
            <a:r>
              <a:rPr lang="en-US" altLang="ko-KR" sz="1600">
                <a:latin typeface="HY견명조" charset="0"/>
                <a:ea typeface="HY견명조" charset="0"/>
              </a:rPr>
              <a:t>이</a:t>
            </a:r>
            <a:r>
              <a:rPr lang="en-US" altLang="ko-KR" sz="1600">
                <a:latin typeface="HY견명조" charset="0"/>
                <a:ea typeface="HY견명조" charset="0"/>
              </a:rPr>
              <a:t> </a:t>
            </a:r>
            <a:r>
              <a:rPr lang="en-US" altLang="ko-KR" sz="1600">
                <a:latin typeface="HY견명조" charset="0"/>
                <a:ea typeface="HY견명조" charset="0"/>
              </a:rPr>
              <a:t>생</a:t>
            </a:r>
            <a:r>
              <a:rPr lang="en-US" altLang="ko-KR" sz="1600">
                <a:latin typeface="HY견명조" charset="0"/>
                <a:ea typeface="HY견명조" charset="0"/>
              </a:rPr>
              <a:t>기</a:t>
            </a:r>
            <a:r>
              <a:rPr lang="en-US" altLang="ko-KR" sz="1600">
                <a:latin typeface="HY견명조" charset="0"/>
                <a:ea typeface="HY견명조" charset="0"/>
              </a:rPr>
              <a:t>는</a:t>
            </a:r>
            <a:r>
              <a:rPr lang="en-US" altLang="ko-KR" sz="1600">
                <a:latin typeface="HY견명조" charset="0"/>
                <a:ea typeface="HY견명조" charset="0"/>
              </a:rPr>
              <a:t>가</a:t>
            </a:r>
            <a:r>
              <a:rPr lang="en-US" altLang="ko-KR" sz="1600">
                <a:latin typeface="HY견명조" charset="0"/>
                <a:ea typeface="HY견명조" charset="0"/>
              </a:rPr>
              <a:t>?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점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 무작위로 찍히기는 하지만 창의 이동과 크기 변경 종료버튼등 창의 모든 기능이 작동하지 않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왜</a:t>
            </a:r>
            <a:r>
              <a:rPr lang="en-US" altLang="ko-KR" sz="1400">
                <a:latin typeface="HY견명조" charset="0"/>
                <a:ea typeface="HY견명조" charset="0"/>
              </a:rPr>
              <a:t>냐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WM_PAINT 메시지 처리 구간에서 빠져나오지 못해 프로그램이 다른 작업을 할 수 없는 상태에 빠졌기 때문이다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따</a:t>
            </a:r>
            <a:r>
              <a:rPr lang="en-US" altLang="ko-KR" sz="1600">
                <a:latin typeface="HY견명조" charset="0"/>
                <a:ea typeface="HY견명조" charset="0"/>
              </a:rPr>
              <a:t>라</a:t>
            </a:r>
            <a:r>
              <a:rPr lang="en-US" altLang="ko-KR" sz="1600">
                <a:latin typeface="HY견명조" charset="0"/>
                <a:ea typeface="HY견명조" charset="0"/>
              </a:rPr>
              <a:t>서</a:t>
            </a:r>
            <a:r>
              <a:rPr lang="en-US" altLang="ko-KR" sz="1600" b="1">
                <a:latin typeface="HY견명조" charset="0"/>
                <a:ea typeface="HY견명조" charset="0"/>
              </a:rPr>
              <a:t> 지속적으로 해야 하는 작업은 타이머 메시지를 통해 조금씩 나누어 처리해야한다</a:t>
            </a:r>
            <a:endParaRPr lang="ko-KR" altLang="en-US" sz="1600">
              <a:latin typeface="HY견명조" charset="0"/>
              <a:ea typeface="HY견명조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63D7DB-5FDA-4D8E-999D-C983FA26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85" y="2132965"/>
            <a:ext cx="2169160" cy="18624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9BBB05-83FF-4606-A265-E82FB445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2290445"/>
            <a:ext cx="5086985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8600"/>
            <a:ext cx="7906071" cy="466546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SetTimer</a:t>
            </a:r>
            <a:r>
              <a:rPr lang="ko-KR" altLang="en-US" sz="1600" dirty="0"/>
              <a:t>의 네번째 인수 </a:t>
            </a:r>
            <a:r>
              <a:rPr lang="en-US" altLang="ko-KR" sz="1600" dirty="0" err="1"/>
              <a:t>TIMERPROC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lpTimerFunc</a:t>
            </a:r>
            <a:r>
              <a:rPr lang="ko-KR" altLang="en-US" sz="1600" dirty="0"/>
              <a:t>는 타이머 프로시저 함수의 포인터를 가리킨다</a:t>
            </a:r>
            <a:endParaRPr lang="en-US" altLang="ko-KR" sz="1600" dirty="0"/>
          </a:p>
          <a:p>
            <a:r>
              <a:rPr lang="ko-KR" altLang="en-US" sz="1600" dirty="0"/>
              <a:t>이 인수가 </a:t>
            </a:r>
            <a:r>
              <a:rPr lang="en-US" altLang="ko-KR" sz="1600" dirty="0"/>
              <a:t>NULL</a:t>
            </a:r>
            <a:r>
              <a:rPr lang="ko-KR" altLang="en-US" sz="1600" dirty="0"/>
              <a:t>로 되어 있을 </a:t>
            </a:r>
            <a:r>
              <a:rPr lang="ko-KR" altLang="en-US" sz="1600" dirty="0" err="1"/>
              <a:t>열우</a:t>
            </a:r>
            <a:r>
              <a:rPr lang="ko-KR" altLang="en-US" sz="1600" dirty="0"/>
              <a:t> 첫번째 인수로 지정된 </a:t>
            </a:r>
            <a:r>
              <a:rPr lang="en-US" altLang="ko-KR" sz="1600" dirty="0" err="1"/>
              <a:t>hWnd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WM_TIMER</a:t>
            </a:r>
            <a:r>
              <a:rPr lang="en-US" altLang="ko-KR" sz="1600" dirty="0"/>
              <a:t> </a:t>
            </a:r>
            <a:r>
              <a:rPr lang="ko-KR" altLang="en-US" sz="1600" dirty="0"/>
              <a:t>메시지가 전달되지만 이 인수에 타이머 함수가 지정되면 메시지 대신 함수를 호출해준다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VOID CALLBACK </a:t>
            </a:r>
            <a:r>
              <a:rPr lang="en-US" altLang="ko-KR" sz="1600" dirty="0" err="1"/>
              <a:t>TimerProc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uMsg,idEvent,dwTime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400" dirty="0" err="1"/>
              <a:t>hWnd</a:t>
            </a:r>
            <a:r>
              <a:rPr lang="en-US" altLang="ko-KR" sz="1400" dirty="0"/>
              <a:t> – </a:t>
            </a:r>
            <a:r>
              <a:rPr lang="ko-KR" altLang="en-US" sz="1400" dirty="0"/>
              <a:t>타이머를 소유한 윈도우창의 핸들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uMsg</a:t>
            </a:r>
            <a:r>
              <a:rPr lang="en-US" altLang="ko-KR" sz="1400" dirty="0"/>
              <a:t> – </a:t>
            </a:r>
            <a:r>
              <a:rPr lang="en-US" altLang="ko-KR" sz="1400" dirty="0" err="1"/>
              <a:t>WM_TIMER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idEvent</a:t>
            </a:r>
            <a:r>
              <a:rPr lang="en-US" altLang="ko-KR" sz="1400" dirty="0"/>
              <a:t> – </a:t>
            </a:r>
            <a:r>
              <a:rPr lang="ko-KR" altLang="en-US" sz="1400" dirty="0"/>
              <a:t>타이머 </a:t>
            </a:r>
            <a:r>
              <a:rPr lang="en-US" altLang="ko-KR" sz="1400" dirty="0"/>
              <a:t>ID</a:t>
            </a:r>
          </a:p>
          <a:p>
            <a:pPr lvl="1"/>
            <a:r>
              <a:rPr lang="en-US" altLang="ko-KR" sz="1400" dirty="0" err="1"/>
              <a:t>dwTime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Windows</a:t>
            </a:r>
            <a:r>
              <a:rPr lang="ko-KR" altLang="en-US" sz="1400" dirty="0"/>
              <a:t>가 실행된 후의 경과시간 </a:t>
            </a:r>
            <a:r>
              <a:rPr lang="en-US" altLang="ko-KR" sz="1600" dirty="0"/>
              <a:t>(</a:t>
            </a:r>
            <a:r>
              <a:rPr lang="ko-KR" altLang="en-US" sz="1600" dirty="0"/>
              <a:t>알 필요 없음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9D534-4929-444E-B56F-7804F806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09120"/>
            <a:ext cx="5313783" cy="1671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8371CF-8185-42CF-9766-A675995D2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797152"/>
            <a:ext cx="3995936" cy="18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8229599" cy="4462272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/>
              <a:t>콜백함수한 정확히 무엇인가</a:t>
            </a:r>
            <a:r>
              <a:rPr lang="en-US" altLang="ko-KR" sz="1600" dirty="0"/>
              <a:t>?</a:t>
            </a:r>
          </a:p>
          <a:p>
            <a:pPr lvl="2"/>
            <a:r>
              <a:rPr lang="ko-KR" altLang="en-US" sz="1400" spc="-150" dirty="0"/>
              <a:t>일반적으로 </a:t>
            </a:r>
            <a:r>
              <a:rPr lang="en-US" altLang="ko-KR" sz="1400" spc="-150" dirty="0"/>
              <a:t>API </a:t>
            </a:r>
            <a:r>
              <a:rPr lang="ko-KR" altLang="en-US" sz="1400" spc="-150" dirty="0"/>
              <a:t>함수들은 </a:t>
            </a:r>
            <a:r>
              <a:rPr lang="en-US" altLang="ko-KR" sz="1400" spc="-150" dirty="0"/>
              <a:t>OS</a:t>
            </a:r>
            <a:r>
              <a:rPr lang="ko-KR" altLang="en-US" sz="1400" spc="-150" dirty="0"/>
              <a:t>가 제공하며 프로그램에서 이 함수들을 호출해서 </a:t>
            </a:r>
            <a:r>
              <a:rPr lang="en-US" altLang="ko-KR" sz="1400" spc="-150" dirty="0"/>
              <a:t>OS</a:t>
            </a:r>
            <a:r>
              <a:rPr lang="ko-KR" altLang="en-US" sz="1400" spc="-150" dirty="0"/>
              <a:t>의 서비스를 받는다</a:t>
            </a:r>
            <a:endParaRPr lang="en-US" altLang="ko-KR" sz="1400" spc="-150" dirty="0"/>
          </a:p>
          <a:p>
            <a:pPr lvl="2"/>
            <a:r>
              <a:rPr lang="ko-KR" altLang="en-US" sz="1400" dirty="0"/>
              <a:t>반면 콜백함수는 응용 프로그램이 제공하고 </a:t>
            </a:r>
            <a:r>
              <a:rPr lang="en-US" altLang="ko-KR" sz="1400" dirty="0"/>
              <a:t>OS</a:t>
            </a:r>
            <a:r>
              <a:rPr lang="ko-KR" altLang="en-US" sz="1400" dirty="0"/>
              <a:t>가 필요할 때 호출하는 함수이다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호출 방향이 거꾸로 되었기 때문에 </a:t>
            </a:r>
            <a:r>
              <a:rPr lang="ko-KR" altLang="en-US" sz="1400" dirty="0" err="1"/>
              <a:t>콜백</a:t>
            </a:r>
            <a:r>
              <a:rPr lang="en-US" altLang="ko-KR" sz="1400" dirty="0"/>
              <a:t>(CALL BACK)</a:t>
            </a:r>
            <a:r>
              <a:rPr lang="ko-KR" altLang="en-US" sz="1400" dirty="0"/>
              <a:t>이라고 부르는 것이다</a:t>
            </a:r>
            <a:endParaRPr lang="en-US" altLang="ko-KR" sz="1400" dirty="0"/>
          </a:p>
          <a:p>
            <a:pPr lvl="2"/>
            <a:r>
              <a:rPr lang="ko-KR" altLang="en-US" sz="1400" spc="-150" dirty="0" err="1"/>
              <a:t>문장화하여</a:t>
            </a:r>
            <a:r>
              <a:rPr lang="ko-KR" altLang="en-US" sz="1400" spc="-150" dirty="0"/>
              <a:t> 정의를 내린다면 </a:t>
            </a:r>
            <a:r>
              <a:rPr lang="en-US" altLang="ko-KR" sz="1400" spc="-150" dirty="0"/>
              <a:t>“OS</a:t>
            </a:r>
            <a:r>
              <a:rPr lang="ko-KR" altLang="en-US" sz="1400" spc="-150" dirty="0"/>
              <a:t>에 의해 호출되는 프로그램 내부의 함수</a:t>
            </a:r>
            <a:r>
              <a:rPr lang="en-US" altLang="ko-KR" sz="1400" spc="-150" dirty="0"/>
              <a:t>”</a:t>
            </a:r>
            <a:r>
              <a:rPr lang="ko-KR" altLang="en-US" sz="1400" spc="-150" dirty="0"/>
              <a:t>라고 할 수 있다</a:t>
            </a:r>
            <a:endParaRPr lang="en-US" altLang="ko-KR" sz="1400" spc="-15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endParaRPr lang="en-US" altLang="ko-KR" sz="1300" dirty="0"/>
          </a:p>
          <a:p>
            <a:pPr lvl="2"/>
            <a:r>
              <a:rPr lang="en-US" altLang="ko-KR" sz="1400" dirty="0"/>
              <a:t>Windows</a:t>
            </a:r>
            <a:r>
              <a:rPr lang="ko-KR" altLang="en-US" sz="1400" dirty="0"/>
              <a:t>에서는 이런 콜백함수가 빈번하게 사용되고 있으므로 개념을 잘 </a:t>
            </a:r>
            <a:r>
              <a:rPr lang="ko-KR" altLang="en-US" sz="1400" dirty="0" err="1"/>
              <a:t>알아두도록</a:t>
            </a:r>
            <a:r>
              <a:rPr lang="ko-KR" altLang="en-US" sz="1400" dirty="0"/>
              <a:t> 하자</a:t>
            </a:r>
            <a:endParaRPr lang="en-US" altLang="ko-KR" sz="1400" dirty="0"/>
          </a:p>
          <a:p>
            <a:pPr lvl="2"/>
            <a:endParaRPr lang="en-US" altLang="ko-KR" sz="1300" dirty="0"/>
          </a:p>
        </p:txBody>
      </p:sp>
      <p:pic>
        <p:nvPicPr>
          <p:cNvPr id="1026" name="Picture 2" descr="http://www.soen.kr/lecture/win32api/lec4/Image223.gif">
            <a:extLst>
              <a:ext uri="{FF2B5EF4-FFF2-40B4-BE49-F238E27FC236}">
                <a16:creationId xmlns:a16="http://schemas.microsoft.com/office/drawing/2014/main" id="{4721B3F2-39E6-4F61-86D7-7E70D462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26" y="3140968"/>
            <a:ext cx="4019147" cy="165618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8229599" cy="4462272"/>
          </a:xfrm>
        </p:spPr>
        <p:txBody>
          <a:bodyPr>
            <a:normAutofit/>
          </a:bodyPr>
          <a:lstStyle/>
          <a:p>
            <a:r>
              <a:rPr lang="ko-KR" altLang="en-US" sz="1901" dirty="0"/>
              <a:t>윈도우 관리 메시지</a:t>
            </a:r>
            <a:endParaRPr lang="en-US" altLang="ko-KR" sz="1901" dirty="0"/>
          </a:p>
          <a:p>
            <a:pPr lvl="2"/>
            <a:r>
              <a:rPr lang="ko-KR" altLang="en-US" sz="1400" dirty="0"/>
              <a:t>지금까지 배운 </a:t>
            </a:r>
            <a:r>
              <a:rPr lang="ko-KR" altLang="en-US" sz="1400" dirty="0" err="1"/>
              <a:t>바대로</a:t>
            </a:r>
            <a:r>
              <a:rPr lang="ko-KR" altLang="en-US" sz="1400" dirty="0"/>
              <a:t> 입력 처리의 중심에는 메시지가 있다</a:t>
            </a:r>
            <a:endParaRPr lang="en-US" altLang="ko-KR" sz="1400" dirty="0"/>
          </a:p>
          <a:p>
            <a:pPr lvl="2"/>
            <a:r>
              <a:rPr lang="ko-KR" altLang="en-US" sz="1400" dirty="0"/>
              <a:t>마우스나 키보드 같은 명시적인 입력 외에 윈도우창에 관한 기본적인 관리도 메시지로 한다</a:t>
            </a:r>
            <a:endParaRPr lang="en-US" altLang="ko-KR" sz="1300" dirty="0"/>
          </a:p>
          <a:p>
            <a:pPr lvl="1"/>
            <a:r>
              <a:rPr lang="ko-KR" altLang="en-US" sz="1600" dirty="0"/>
              <a:t>생성 및 파괴</a:t>
            </a:r>
            <a:endParaRPr lang="en-US" altLang="ko-KR" sz="1600" dirty="0"/>
          </a:p>
          <a:p>
            <a:pPr lvl="2"/>
            <a:r>
              <a:rPr lang="ko-KR" altLang="en-US" sz="1400" dirty="0"/>
              <a:t>윈도우창과 관련된 메시지 중 가장 간단한 메시지는 윈도우창이 생성될 때 보내지는 </a:t>
            </a:r>
            <a:r>
              <a:rPr lang="en-US" altLang="ko-KR" sz="1400" dirty="0" err="1"/>
              <a:t>WM_CRRATE</a:t>
            </a:r>
            <a:r>
              <a:rPr lang="ko-KR" altLang="en-US" sz="1400" dirty="0"/>
              <a:t>와 윈도우창이 파괴될 때 보내지는 </a:t>
            </a:r>
            <a:r>
              <a:rPr lang="en-US" altLang="ko-KR" sz="1400" dirty="0" err="1"/>
              <a:t>WM_DESTROY</a:t>
            </a:r>
            <a:r>
              <a:rPr lang="en-US" altLang="ko-KR" sz="1400" dirty="0"/>
              <a:t> </a:t>
            </a:r>
            <a:r>
              <a:rPr lang="ko-KR" altLang="en-US" sz="1400" dirty="0"/>
              <a:t>두가지가 있다</a:t>
            </a:r>
            <a:endParaRPr lang="en-US" altLang="ko-KR" sz="1400" dirty="0"/>
          </a:p>
          <a:p>
            <a:pPr lvl="2"/>
            <a:r>
              <a:rPr lang="ko-KR" altLang="en-US" sz="1400" dirty="0"/>
              <a:t>각각 각종 초기화와 종료처리를 담당하기 적합하다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이 메시지 대신 사용할 수 있는 방법으로는 </a:t>
            </a:r>
            <a:r>
              <a:rPr lang="en-US" altLang="ko-KR" sz="1400" dirty="0" err="1"/>
              <a:t>WinMain</a:t>
            </a:r>
            <a:r>
              <a:rPr lang="ko-KR" altLang="en-US" sz="1400" dirty="0"/>
              <a:t>에서 직접 초기화와 종료 처리를 해주는 방법이 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WM_CREATE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WM_DESTROY</a:t>
            </a:r>
            <a:r>
              <a:rPr lang="ko-KR" altLang="en-US" sz="1400" dirty="0"/>
              <a:t>의 코드를 </a:t>
            </a:r>
            <a:r>
              <a:rPr lang="en-US" altLang="ko-KR" sz="1400" dirty="0" err="1"/>
              <a:t>WinMain</a:t>
            </a:r>
            <a:r>
              <a:rPr lang="ko-KR" altLang="en-US" sz="1400" dirty="0"/>
              <a:t>으로 옮기고 실행시켜 보면 완전히 동일하게 동작할 것이다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하지만 결과가 같더라도 둘은 엄밀하게 따지면 다르다</a:t>
            </a:r>
            <a:endParaRPr lang="en-US" altLang="ko-KR" sz="1400" dirty="0"/>
          </a:p>
          <a:p>
            <a:pPr lvl="2"/>
            <a:r>
              <a:rPr lang="ko-KR" altLang="en-US" sz="1400" dirty="0"/>
              <a:t>프로그램의 시작과 끝이 윈도우창의 시작과 끝과 거의 동일한 지금과 다르게 여러 개의 윈도우창을 사용한다면 두메시지의 의미가 달라진다</a:t>
            </a:r>
            <a:endParaRPr lang="en-US" altLang="ko-KR" sz="1400" dirty="0"/>
          </a:p>
          <a:p>
            <a:pPr lvl="2"/>
            <a:r>
              <a:rPr lang="ko-KR" altLang="en-US" sz="1400" dirty="0"/>
              <a:t>따라서 두메시지는 특정한 윈도우창에 관련된 초기</a:t>
            </a:r>
            <a:r>
              <a:rPr lang="en-US" altLang="ko-KR" sz="1400" dirty="0"/>
              <a:t>/</a:t>
            </a:r>
            <a:r>
              <a:rPr lang="ko-KR" altLang="en-US" sz="1400" dirty="0"/>
              <a:t>종료 처리를 하는 것이 좋고 </a:t>
            </a:r>
            <a:r>
              <a:rPr lang="en-US" altLang="ko-KR" sz="1400" dirty="0" err="1"/>
              <a:t>WinMain</a:t>
            </a:r>
            <a:r>
              <a:rPr lang="ko-KR" altLang="en-US" sz="1400" dirty="0"/>
              <a:t>에서는 프로그램 전역적인 초기</a:t>
            </a:r>
            <a:r>
              <a:rPr lang="en-US" altLang="ko-KR" sz="1400" dirty="0"/>
              <a:t>/</a:t>
            </a:r>
            <a:r>
              <a:rPr lang="ko-KR" altLang="en-US" sz="1400" dirty="0"/>
              <a:t>종료 처리를 하는 것이 좋다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180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06071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작업 영역</a:t>
            </a:r>
            <a:r>
              <a:rPr lang="en-US" altLang="ko-KR" sz="1800" dirty="0"/>
              <a:t>(Client</a:t>
            </a:r>
            <a:r>
              <a:rPr lang="ko-KR" altLang="en-US" sz="1800" dirty="0"/>
              <a:t> </a:t>
            </a:r>
            <a:r>
              <a:rPr lang="en-US" altLang="ko-KR" sz="1800" dirty="0"/>
              <a:t>Area)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비작업</a:t>
            </a:r>
            <a:r>
              <a:rPr lang="ko-KR" altLang="en-US" sz="1800" dirty="0"/>
              <a:t> 영역</a:t>
            </a:r>
            <a:r>
              <a:rPr lang="en-US" altLang="ko-KR" sz="1800" dirty="0"/>
              <a:t>(Non Client Area)</a:t>
            </a:r>
          </a:p>
          <a:p>
            <a:pPr lvl="1"/>
            <a:r>
              <a:rPr lang="ko-KR" altLang="en-US" sz="1499" dirty="0" err="1"/>
              <a:t>작업영역이란</a:t>
            </a:r>
            <a:r>
              <a:rPr lang="ko-KR" altLang="en-US" sz="1499" dirty="0"/>
              <a:t> 윈도우창 중앙의 흰 부분을 말하고 </a:t>
            </a:r>
            <a:r>
              <a:rPr lang="ko-KR" altLang="en-US" sz="1499" dirty="0" err="1"/>
              <a:t>비작업</a:t>
            </a:r>
            <a:r>
              <a:rPr lang="ko-KR" altLang="en-US" sz="1499" dirty="0"/>
              <a:t> 영역이란 그 외의 영역을 말한다</a:t>
            </a:r>
            <a:endParaRPr lang="en-US" altLang="ko-KR" sz="1499" dirty="0"/>
          </a:p>
          <a:p>
            <a:pPr lvl="1"/>
            <a:r>
              <a:rPr lang="ko-KR" altLang="en-US" sz="1499" dirty="0" err="1"/>
              <a:t>비작업</a:t>
            </a:r>
            <a:r>
              <a:rPr lang="ko-KR" altLang="en-US" sz="1499" dirty="0"/>
              <a:t> 영역에 속하는 부분은 일단 타이틀 바와 경계선이 있고 메뉴가 있을 경우 메뉴가 </a:t>
            </a:r>
            <a:r>
              <a:rPr lang="ko-KR" altLang="en-US" sz="1499" dirty="0" err="1"/>
              <a:t>비작업</a:t>
            </a:r>
            <a:r>
              <a:rPr lang="ko-KR" altLang="en-US" sz="1499" dirty="0"/>
              <a:t> 영역에 속한다</a:t>
            </a:r>
            <a:endParaRPr lang="en-US" altLang="ko-KR" sz="1499" dirty="0"/>
          </a:p>
          <a:p>
            <a:pPr lvl="1"/>
            <a:r>
              <a:rPr lang="ko-KR" altLang="en-US" sz="1499" dirty="0"/>
              <a:t>이들 영역의 구분은 윈도우창을 이해하는데 중요한 비중을 차지하는데 왜냐하면 프로그래머에게 프로그래밍 대상이 되는 것은 작업영역에 한정되기 때문이다</a:t>
            </a:r>
            <a:endParaRPr lang="en-US" altLang="ko-KR" sz="1499" dirty="0"/>
          </a:p>
          <a:p>
            <a:pPr lvl="1"/>
            <a:r>
              <a:rPr lang="ko-KR" altLang="en-US" sz="1499" dirty="0"/>
              <a:t>일반적으로 비작업영역은 프로그래밍 대상이 아니며 운영체제가 알아서 관리해 주도록 되어 있다</a:t>
            </a:r>
            <a:endParaRPr lang="en-US" altLang="ko-KR" sz="1499" dirty="0"/>
          </a:p>
          <a:p>
            <a:pPr lvl="1"/>
            <a:r>
              <a:rPr lang="ko-KR" altLang="en-US" sz="1499" dirty="0"/>
              <a:t>타이틀이나 경계선을 프로그래머가 직접 그려 주어야 할 필요가 없다는 얘기다</a:t>
            </a:r>
            <a:endParaRPr lang="en-US" altLang="ko-KR" sz="1499" dirty="0"/>
          </a:p>
          <a:p>
            <a:pPr lvl="1"/>
            <a:r>
              <a:rPr lang="ko-KR" altLang="en-US" sz="1499" dirty="0"/>
              <a:t>또한 모든 출력의 기준은 작업 영역인데 좌표 </a:t>
            </a:r>
            <a:r>
              <a:rPr lang="en-US" altLang="ko-KR" sz="1499" dirty="0"/>
              <a:t>(10,10)</a:t>
            </a:r>
            <a:r>
              <a:rPr lang="ko-KR" altLang="en-US" sz="1499" dirty="0"/>
              <a:t>을 지정하면 이는 작업영역의 좌상단을 기준으로 </a:t>
            </a:r>
            <a:r>
              <a:rPr lang="en-US" altLang="ko-KR" sz="1499" dirty="0"/>
              <a:t>(10,10)</a:t>
            </a:r>
            <a:r>
              <a:rPr lang="ko-KR" altLang="en-US" sz="1499" dirty="0"/>
              <a:t>을 의미하는 것이지 윈도우창을 기준으로</a:t>
            </a:r>
            <a:r>
              <a:rPr lang="en-US" altLang="ko-KR" sz="1499" dirty="0"/>
              <a:t>(10,10)</a:t>
            </a:r>
            <a:r>
              <a:rPr lang="ko-KR" altLang="en-US" sz="1499" dirty="0"/>
              <a:t>을 의미하는 것이 아니다</a:t>
            </a:r>
            <a:endParaRPr lang="en-US" altLang="ko-KR" sz="1499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623D1-713D-4828-842F-8782183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20" y="5156203"/>
            <a:ext cx="2238375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88A914-053C-42F4-A4FF-9B6439A71650}"/>
              </a:ext>
            </a:extLst>
          </p:cNvPr>
          <p:cNvSpPr txBox="1"/>
          <p:nvPr/>
        </p:nvSpPr>
        <p:spPr>
          <a:xfrm>
            <a:off x="1187624" y="515617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여기가 원점이 아니라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51E35-4F5A-41B9-AC68-5B54F92AF480}"/>
              </a:ext>
            </a:extLst>
          </p:cNvPr>
          <p:cNvSpPr txBox="1"/>
          <p:nvPr/>
        </p:nvSpPr>
        <p:spPr>
          <a:xfrm>
            <a:off x="1187624" y="56601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여기가 원점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0B01A4-BB61-4BE3-85A5-9207C0D43B51}"/>
              </a:ext>
            </a:extLst>
          </p:cNvPr>
          <p:cNvCxnSpPr>
            <a:stCxn id="5" idx="3"/>
          </p:cNvCxnSpPr>
          <p:nvPr/>
        </p:nvCxnSpPr>
        <p:spPr>
          <a:xfrm flipV="1">
            <a:off x="2987824" y="5156178"/>
            <a:ext cx="1569696" cy="138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D429B5-D467-4511-8F68-9A271ADAD6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95736" y="5660123"/>
            <a:ext cx="2361784" cy="138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8050087" cy="44622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BOOL </a:t>
            </a:r>
            <a:r>
              <a:rPr lang="en-US" altLang="ko-KR" sz="1800" dirty="0" err="1"/>
              <a:t>GetClientRect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HWND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hWnd,LPRECT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lpREct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99" dirty="0"/>
              <a:t>이름 그대로 </a:t>
            </a:r>
            <a:r>
              <a:rPr lang="en-US" altLang="ko-KR" sz="1499" dirty="0"/>
              <a:t>Client</a:t>
            </a:r>
            <a:r>
              <a:rPr lang="ko-KR" altLang="en-US" sz="1499" dirty="0"/>
              <a:t>가 차지하고 있는 </a:t>
            </a:r>
            <a:r>
              <a:rPr lang="en-US" altLang="ko-KR" sz="1499" dirty="0" err="1"/>
              <a:t>Rect</a:t>
            </a:r>
            <a:r>
              <a:rPr lang="ko-KR" altLang="en-US" sz="1499" dirty="0"/>
              <a:t>를 </a:t>
            </a:r>
            <a:r>
              <a:rPr lang="en-US" altLang="ko-KR" sz="1499" dirty="0"/>
              <a:t>Get</a:t>
            </a:r>
            <a:r>
              <a:rPr lang="ko-KR" altLang="en-US" sz="1499" dirty="0"/>
              <a:t>하는 함수이다</a:t>
            </a:r>
            <a:endParaRPr lang="en-US" altLang="ko-KR" sz="1499" dirty="0"/>
          </a:p>
          <a:p>
            <a:pPr lvl="1"/>
            <a:r>
              <a:rPr lang="ko-KR" altLang="en-US" sz="1499" dirty="0"/>
              <a:t>첫번째 인수로 대상 윈도우창 핸들을 주고 두번째 인수로 리턴 값을 돌려 받기 위한 </a:t>
            </a:r>
            <a:r>
              <a:rPr lang="en-US" altLang="ko-KR" sz="1499" dirty="0" err="1"/>
              <a:t>RECT</a:t>
            </a:r>
            <a:r>
              <a:rPr lang="ko-KR" altLang="en-US" sz="1499" dirty="0"/>
              <a:t>구조체를 넘겨주면 된다</a:t>
            </a:r>
            <a:endParaRPr lang="en-US" altLang="ko-KR" sz="1499" dirty="0"/>
          </a:p>
          <a:p>
            <a:pPr lvl="1"/>
            <a:r>
              <a:rPr lang="ko-KR" altLang="en-US" sz="1499" dirty="0"/>
              <a:t>함수 호출 뒤 </a:t>
            </a:r>
            <a:r>
              <a:rPr lang="en-US" altLang="ko-KR" sz="1499" dirty="0" err="1"/>
              <a:t>RECT</a:t>
            </a:r>
            <a:r>
              <a:rPr lang="en-US" altLang="ko-KR" sz="1499" dirty="0"/>
              <a:t> </a:t>
            </a:r>
            <a:r>
              <a:rPr lang="ko-KR" altLang="en-US" sz="1499" dirty="0"/>
              <a:t>구조체에는 작업 영역의 좌표가 들어가는데 </a:t>
            </a:r>
            <a:r>
              <a:rPr lang="en-US" altLang="ko-KR" sz="1499" dirty="0" err="1"/>
              <a:t>left,top</a:t>
            </a:r>
            <a:r>
              <a:rPr lang="ko-KR" altLang="en-US" sz="1499" dirty="0"/>
              <a:t>은 항상 </a:t>
            </a:r>
            <a:r>
              <a:rPr lang="en-US" altLang="ko-KR" sz="1499" dirty="0"/>
              <a:t>0</a:t>
            </a:r>
            <a:r>
              <a:rPr lang="ko-KR" altLang="en-US" sz="1499" dirty="0"/>
              <a:t>이며 </a:t>
            </a:r>
            <a:r>
              <a:rPr lang="en-US" altLang="ko-KR" sz="1499" dirty="0"/>
              <a:t>right, bottom</a:t>
            </a:r>
            <a:r>
              <a:rPr lang="ko-KR" altLang="en-US" sz="1499" dirty="0"/>
              <a:t>에 </a:t>
            </a:r>
            <a:r>
              <a:rPr lang="ko-KR" altLang="en-US" sz="1499" dirty="0" err="1"/>
              <a:t>우하단</a:t>
            </a:r>
            <a:r>
              <a:rPr lang="ko-KR" altLang="en-US" sz="1499" dirty="0"/>
              <a:t> 좌표가 대입된다</a:t>
            </a:r>
            <a:endParaRPr lang="en-US" altLang="ko-KR" sz="1499" dirty="0"/>
          </a:p>
          <a:p>
            <a:pPr lvl="1"/>
            <a:r>
              <a:rPr lang="ko-KR" altLang="en-US" sz="1499" dirty="0"/>
              <a:t>그럼 이 함수를 사용하여 문자열을 작업 영역의 정중앙에 출력하는 예제를 만들어보자</a:t>
            </a:r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6EC4A-728A-4F06-9923-6160600A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43" y="3604647"/>
            <a:ext cx="5122714" cy="31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06071" cy="4462272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앞에서 만든 예제는 작업 영역 중앙에 문자열을 출력하기는 하였으나 윈도우창이 만들어질 때 작업 영역 좌표를 구래 놓고 그릴 때 이 좌표를 기준으로 중앙 좌표를 계산하기 때문에 윈도우창의 크기를 변경하면 문자열은 더 이상 중앙에 있지 않게 된다</a:t>
            </a:r>
            <a:endParaRPr lang="en-US" altLang="ko-KR" sz="1400" dirty="0"/>
          </a:p>
          <a:p>
            <a:r>
              <a:rPr lang="en-US" altLang="ko-KR" sz="1800" dirty="0" err="1"/>
              <a:t>WM_SIZE</a:t>
            </a:r>
            <a:endParaRPr lang="en-US" altLang="ko-KR" sz="1800" dirty="0"/>
          </a:p>
          <a:p>
            <a:pPr lvl="1"/>
            <a:r>
              <a:rPr lang="ko-KR" altLang="en-US" sz="1400" dirty="0"/>
              <a:t>문자열을 계속 작업 영역의 중앙에 두고 싶다면 윈도우창의 크기가 변경될 때마다 다시 출력해 주어야 하는데 이때 사용되는 메시지가 </a:t>
            </a:r>
            <a:r>
              <a:rPr lang="en-US" altLang="ko-KR" sz="1400" dirty="0" err="1"/>
              <a:t>WM_SIZE</a:t>
            </a:r>
            <a:r>
              <a:rPr lang="en-US" altLang="ko-KR" sz="1400" dirty="0"/>
              <a:t> </a:t>
            </a:r>
            <a:r>
              <a:rPr lang="ko-KR" altLang="en-US" sz="1400" dirty="0"/>
              <a:t>메시지이다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lParam</a:t>
            </a:r>
            <a:r>
              <a:rPr lang="ko-KR" altLang="en-US" sz="1400" dirty="0"/>
              <a:t>의 하위 워드에는 변경된 후의 윈도우창 폭이</a:t>
            </a:r>
            <a:r>
              <a:rPr lang="en-US" altLang="ko-KR" sz="1400" dirty="0"/>
              <a:t>, </a:t>
            </a:r>
            <a:r>
              <a:rPr lang="ko-KR" altLang="en-US" sz="1400" dirty="0"/>
              <a:t>상위 워드에서는 높이가 전달 되며 </a:t>
            </a:r>
            <a:r>
              <a:rPr lang="en-US" altLang="ko-KR" sz="1400" dirty="0" err="1"/>
              <a:t>wParam</a:t>
            </a:r>
            <a:r>
              <a:rPr lang="ko-KR" altLang="en-US" sz="1400" dirty="0"/>
              <a:t>에는 이 메시지가 발생한 이유를 나타내는 </a:t>
            </a:r>
            <a:r>
              <a:rPr lang="ko-KR" altLang="en-US" sz="1400" dirty="0" err="1"/>
              <a:t>플레그가</a:t>
            </a:r>
            <a:r>
              <a:rPr lang="ko-KR" altLang="en-US" sz="1400" dirty="0"/>
              <a:t> 전달된다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D27821-BF9B-4E40-95A1-4E46413C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90469"/>
              </p:ext>
            </p:extLst>
          </p:nvPr>
        </p:nvGraphicFramePr>
        <p:xfrm>
          <a:off x="1331641" y="3932933"/>
          <a:ext cx="735516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1636668185"/>
                    </a:ext>
                  </a:extLst>
                </a:gridCol>
                <a:gridCol w="5626969">
                  <a:extLst>
                    <a:ext uri="{9D8B030D-6E8A-4147-A177-3AD203B41FA5}">
                      <a16:colId xmlns:a16="http://schemas.microsoft.com/office/drawing/2014/main" val="2020637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플레그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SIZE_MAXHIDE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윈도우창이 최대화되어 이 윈도우가 가려졌다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SIZE_MAXIMIZED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최대화되었다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SIZE_MAXSHOW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윈도우창이 원래 크기로 복구되어 이 윈도우창이 드러났다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0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SIZE_MINIMIZED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최소화되었다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SIZE_RESTORED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크기가 변경되었다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7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06071" cy="4462272"/>
          </a:xfrm>
        </p:spPr>
        <p:txBody>
          <a:bodyPr>
            <a:normAutofit/>
          </a:bodyPr>
          <a:lstStyle/>
          <a:p>
            <a:pPr lvl="1"/>
            <a:r>
              <a:rPr lang="ko-KR" altLang="en-US" sz="1400" dirty="0"/>
              <a:t>일반적으로 </a:t>
            </a:r>
            <a:r>
              <a:rPr lang="ko-KR" altLang="en-US" sz="1400" dirty="0" err="1"/>
              <a:t>플레그는</a:t>
            </a:r>
            <a:r>
              <a:rPr lang="ko-KR" altLang="en-US" sz="1400" dirty="0"/>
              <a:t> 잘 사용되지 않는다</a:t>
            </a:r>
            <a:endParaRPr lang="en-US" altLang="ko-KR" sz="1400" dirty="0"/>
          </a:p>
          <a:p>
            <a:r>
              <a:rPr lang="en-US" altLang="ko-KR" sz="1600" dirty="0" err="1"/>
              <a:t>WM_SIZE</a:t>
            </a:r>
            <a:r>
              <a:rPr lang="ko-KR" altLang="en-US" sz="1600" dirty="0"/>
              <a:t>메시지를 사용하여 윈도우창 크기가 변경될 때마다 문자열 위치를 수정하도록 </a:t>
            </a:r>
            <a:r>
              <a:rPr lang="en-US" altLang="ko-KR" sz="1600" dirty="0" err="1"/>
              <a:t>WndProc</a:t>
            </a:r>
            <a:r>
              <a:rPr lang="ko-KR" altLang="en-US" sz="1600" dirty="0"/>
              <a:t>을 다음과 같이 수정해 보자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24720-1004-4B35-B460-83821FEE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65" y="2691397"/>
            <a:ext cx="4406469" cy="38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D347C-B397-4DD4-815A-544A5029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B4769-F560-4266-AE5F-936A23DC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800"/>
            <a:ext cx="7773035" cy="5156835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H</a:t>
            </a:r>
            <a:r>
              <a:rPr lang="en-US" altLang="ko-KR" sz="1800">
                <a:latin typeface="HY견명조" charset="0"/>
                <a:ea typeface="HY견명조" charset="0"/>
              </a:rPr>
              <a:t>D</a:t>
            </a:r>
            <a:r>
              <a:rPr lang="en-US" altLang="ko-KR" sz="1800">
                <a:latin typeface="HY견명조" charset="0"/>
                <a:ea typeface="HY견명조" charset="0"/>
              </a:rPr>
              <a:t>C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 b="1">
                <a:latin typeface="HY견명조" charset="0"/>
                <a:ea typeface="HY견명조" charset="0"/>
              </a:rPr>
              <a:t>GetDC</a:t>
            </a:r>
            <a:r>
              <a:rPr lang="en-US" altLang="ko-KR" sz="1800">
                <a:latin typeface="HY견명조" charset="0"/>
                <a:ea typeface="HY견명조" charset="0"/>
              </a:rPr>
              <a:t>(</a:t>
            </a:r>
            <a:r>
              <a:rPr lang="en-US" altLang="ko-KR" sz="1800">
                <a:latin typeface="HY견명조" charset="0"/>
                <a:ea typeface="HY견명조" charset="0"/>
              </a:rPr>
              <a:t>H</a:t>
            </a:r>
            <a:r>
              <a:rPr lang="en-US" altLang="ko-KR" sz="1800">
                <a:latin typeface="HY견명조" charset="0"/>
                <a:ea typeface="HY견명조" charset="0"/>
              </a:rPr>
              <a:t>W</a:t>
            </a:r>
            <a:r>
              <a:rPr lang="en-US" altLang="ko-KR" sz="1800">
                <a:latin typeface="HY견명조" charset="0"/>
                <a:ea typeface="HY견명조" charset="0"/>
              </a:rPr>
              <a:t>N</a:t>
            </a:r>
            <a:r>
              <a:rPr lang="en-US" altLang="ko-KR" sz="1800">
                <a:latin typeface="HY견명조" charset="0"/>
                <a:ea typeface="HY견명조" charset="0"/>
              </a:rPr>
              <a:t>D</a:t>
            </a:r>
            <a:r>
              <a:rPr lang="en-US" altLang="ko-KR" sz="1800">
                <a:latin typeface="HY견명조" charset="0"/>
                <a:ea typeface="HY견명조" charset="0"/>
              </a:rPr>
              <a:t> </a:t>
            </a:r>
            <a:r>
              <a:rPr lang="en-US" altLang="ko-KR" sz="1800">
                <a:latin typeface="HY견명조" charset="0"/>
                <a:ea typeface="HY견명조" charset="0"/>
              </a:rPr>
              <a:t>h</a:t>
            </a:r>
            <a:r>
              <a:rPr lang="en-US" altLang="ko-KR" sz="1800">
                <a:latin typeface="HY견명조" charset="0"/>
                <a:ea typeface="HY견명조" charset="0"/>
              </a:rPr>
              <a:t>W</a:t>
            </a:r>
            <a:r>
              <a:rPr lang="en-US" altLang="ko-KR" sz="1800">
                <a:latin typeface="HY견명조" charset="0"/>
                <a:ea typeface="HY견명조" charset="0"/>
              </a:rPr>
              <a:t>n</a:t>
            </a:r>
            <a:r>
              <a:rPr lang="en-US" altLang="ko-KR" sz="1800">
                <a:latin typeface="HY견명조" charset="0"/>
                <a:ea typeface="HY견명조" charset="0"/>
              </a:rPr>
              <a:t>d</a:t>
            </a:r>
            <a:r>
              <a:rPr lang="en-US" altLang="ko-KR" sz="1800">
                <a:latin typeface="HY견명조" charset="0"/>
                <a:ea typeface="HY견명조" charset="0"/>
              </a:rPr>
              <a:t>)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 b="1">
                <a:latin typeface="HY견명조" charset="0"/>
                <a:ea typeface="HY견명조" charset="0"/>
              </a:rPr>
              <a:t>전달받은 윈도우창의 핸들에 따라 그 작업 영역의 DC를 반환하는 함수</a:t>
            </a:r>
            <a:endParaRPr lang="ko-KR" altLang="en-US" sz="1400" b="1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H</a:t>
            </a:r>
            <a:r>
              <a:rPr lang="en-US" altLang="ko-KR" sz="1800">
                <a:latin typeface="HY견명조" charset="0"/>
                <a:ea typeface="HY견명조" charset="0"/>
              </a:rPr>
              <a:t>D</a:t>
            </a:r>
            <a:r>
              <a:rPr lang="en-US" altLang="ko-KR" sz="1800">
                <a:latin typeface="HY견명조" charset="0"/>
                <a:ea typeface="HY견명조" charset="0"/>
              </a:rPr>
              <a:t>C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핸</a:t>
            </a:r>
            <a:r>
              <a:rPr lang="en-US" altLang="ko-KR" sz="1400">
                <a:latin typeface="HY견명조" charset="0"/>
                <a:ea typeface="HY견명조" charset="0"/>
              </a:rPr>
              <a:t>들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저</a:t>
            </a:r>
            <a:r>
              <a:rPr lang="en-US" altLang="ko-KR" sz="1400">
                <a:latin typeface="HY견명조" charset="0"/>
                <a:ea typeface="HY견명조" charset="0"/>
              </a:rPr>
              <a:t>장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변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T</a:t>
            </a:r>
            <a:r>
              <a:rPr lang="en-US" altLang="ko-KR" sz="1800">
                <a:latin typeface="HY견명조" charset="0"/>
                <a:ea typeface="HY견명조" charset="0"/>
              </a:rPr>
              <a:t>e</a:t>
            </a:r>
            <a:r>
              <a:rPr lang="en-US" altLang="ko-KR" sz="1800">
                <a:latin typeface="HY견명조" charset="0"/>
                <a:ea typeface="HY견명조" charset="0"/>
              </a:rPr>
              <a:t>x</a:t>
            </a:r>
            <a:r>
              <a:rPr lang="en-US" altLang="ko-KR" sz="1800">
                <a:latin typeface="HY견명조" charset="0"/>
                <a:ea typeface="HY견명조" charset="0"/>
              </a:rPr>
              <a:t>t</a:t>
            </a:r>
            <a:r>
              <a:rPr lang="en-US" altLang="ko-KR" sz="1800">
                <a:latin typeface="HY견명조" charset="0"/>
                <a:ea typeface="HY견명조" charset="0"/>
              </a:rPr>
              <a:t>Out(hDC,x,y,lpString,c)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텍</a:t>
            </a:r>
            <a:r>
              <a:rPr lang="en-US" altLang="ko-KR" sz="1495">
                <a:latin typeface="HY견명조" charset="0"/>
                <a:ea typeface="HY견명조" charset="0"/>
              </a:rPr>
              <a:t>스</a:t>
            </a:r>
            <a:r>
              <a:rPr lang="en-US" altLang="ko-KR" sz="1495">
                <a:latin typeface="HY견명조" charset="0"/>
                <a:ea typeface="HY견명조" charset="0"/>
              </a:rPr>
              <a:t>트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출</a:t>
            </a:r>
            <a:r>
              <a:rPr lang="en-US" altLang="ko-KR" sz="1495">
                <a:latin typeface="HY견명조" charset="0"/>
                <a:ea typeface="HY견명조" charset="0"/>
              </a:rPr>
              <a:t>력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함</a:t>
            </a:r>
            <a:r>
              <a:rPr lang="en-US" altLang="ko-KR" sz="1495">
                <a:latin typeface="HY견명조" charset="0"/>
                <a:ea typeface="HY견명조" charset="0"/>
              </a:rPr>
              <a:t>수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h</a:t>
            </a: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	</a:t>
            </a:r>
            <a:r>
              <a:rPr lang="en-US" altLang="ko-KR" sz="1400">
                <a:latin typeface="HY견명조" charset="0"/>
                <a:ea typeface="HY견명조" charset="0"/>
              </a:rPr>
              <a:t>–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텍</a:t>
            </a:r>
            <a:r>
              <a:rPr lang="en-US" altLang="ko-KR" sz="1400">
                <a:latin typeface="HY견명조" charset="0"/>
                <a:ea typeface="HY견명조" charset="0"/>
              </a:rPr>
              <a:t>스</a:t>
            </a:r>
            <a:r>
              <a:rPr lang="en-US" altLang="ko-KR" sz="1400">
                <a:latin typeface="HY견명조" charset="0"/>
                <a:ea typeface="HY견명조" charset="0"/>
              </a:rPr>
              <a:t>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정</a:t>
            </a:r>
            <a:r>
              <a:rPr lang="en-US" altLang="ko-KR" sz="1400">
                <a:latin typeface="HY견명조" charset="0"/>
                <a:ea typeface="HY견명조" charset="0"/>
              </a:rPr>
              <a:t>보</a:t>
            </a:r>
            <a:r>
              <a:rPr lang="en-US" altLang="ko-KR" sz="1400">
                <a:latin typeface="HY견명조" charset="0"/>
                <a:ea typeface="HY견명조" charset="0"/>
              </a:rPr>
              <a:t>가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담</a:t>
            </a:r>
            <a:r>
              <a:rPr lang="en-US" altLang="ko-KR" sz="1400">
                <a:latin typeface="HY견명조" charset="0"/>
                <a:ea typeface="HY견명조" charset="0"/>
              </a:rPr>
              <a:t>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의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핸</a:t>
            </a:r>
            <a:r>
              <a:rPr lang="en-US" altLang="ko-KR" sz="1400">
                <a:latin typeface="HY견명조" charset="0"/>
                <a:ea typeface="HY견명조" charset="0"/>
              </a:rPr>
              <a:t>들</a:t>
            </a:r>
            <a:r>
              <a:rPr lang="en-US" altLang="ko-KR" sz="1400">
                <a:latin typeface="HY견명조" charset="0"/>
                <a:ea typeface="HY견명조" charset="0"/>
              </a:rPr>
              <a:t>을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전</a:t>
            </a:r>
            <a:r>
              <a:rPr lang="en-US" altLang="ko-KR" sz="1400">
                <a:latin typeface="HY견명조" charset="0"/>
                <a:ea typeface="HY견명조" charset="0"/>
              </a:rPr>
              <a:t>달</a:t>
            </a:r>
            <a:r>
              <a:rPr lang="en-US" altLang="ko-KR" sz="1400">
                <a:latin typeface="HY견명조" charset="0"/>
                <a:ea typeface="HY견명조" charset="0"/>
              </a:rPr>
              <a:t>받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인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x,y		- 텍스트 좌표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lpString	- 출력할 텍스트 문자열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		- 출력할 텍스트의 문자수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HY견명조" charset="0"/>
                <a:ea typeface="HY견명조" charset="0"/>
              </a:rPr>
              <a:t>R</a:t>
            </a:r>
            <a:r>
              <a:rPr lang="en-US" altLang="ko-KR" sz="1800">
                <a:latin typeface="HY견명조" charset="0"/>
                <a:ea typeface="HY견명조" charset="0"/>
              </a:rPr>
              <a:t>e</a:t>
            </a:r>
            <a:r>
              <a:rPr lang="en-US" altLang="ko-KR" sz="1800">
                <a:latin typeface="HY견명조" charset="0"/>
                <a:ea typeface="HY견명조" charset="0"/>
              </a:rPr>
              <a:t>l</a:t>
            </a:r>
            <a:r>
              <a:rPr lang="en-US" altLang="ko-KR" sz="1800">
                <a:latin typeface="HY견명조" charset="0"/>
                <a:ea typeface="HY견명조" charset="0"/>
              </a:rPr>
              <a:t>easeDC(hWnd,hDC)</a:t>
            </a:r>
            <a:endParaRPr lang="ko-KR" altLang="en-US" sz="18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 b="1">
                <a:latin typeface="HY견명조" charset="0"/>
                <a:ea typeface="HY견명조" charset="0"/>
              </a:rPr>
              <a:t>DC를 무사히 다 사용했으면 반드시 반환해야 한다</a:t>
            </a:r>
            <a:endParaRPr lang="ko-KR" altLang="en-US" sz="1495" b="1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95">
                <a:latin typeface="HY견명조" charset="0"/>
                <a:ea typeface="HY견명조" charset="0"/>
              </a:rPr>
              <a:t>제</a:t>
            </a:r>
            <a:r>
              <a:rPr lang="en-US" altLang="ko-KR" sz="1495">
                <a:latin typeface="HY견명조" charset="0"/>
                <a:ea typeface="HY견명조" charset="0"/>
              </a:rPr>
              <a:t>거</a:t>
            </a:r>
            <a:r>
              <a:rPr lang="en-US" altLang="ko-KR" sz="1495">
                <a:latin typeface="HY견명조" charset="0"/>
                <a:ea typeface="HY견명조" charset="0"/>
              </a:rPr>
              <a:t>가 아닌 반환인 이유는 우리는 GetDC 함</a:t>
            </a:r>
            <a:r>
              <a:rPr lang="en-US" altLang="ko-KR" sz="1495">
                <a:latin typeface="HY견명조" charset="0"/>
                <a:ea typeface="HY견명조" charset="0"/>
              </a:rPr>
              <a:t>수</a:t>
            </a:r>
            <a:r>
              <a:rPr lang="en-US" altLang="ko-KR" sz="1495">
                <a:latin typeface="HY견명조" charset="0"/>
                <a:ea typeface="HY견명조" charset="0"/>
              </a:rPr>
              <a:t>를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통</a:t>
            </a:r>
            <a:r>
              <a:rPr lang="en-US" altLang="ko-KR" sz="1495">
                <a:latin typeface="HY견명조" charset="0"/>
                <a:ea typeface="HY견명조" charset="0"/>
              </a:rPr>
              <a:t>해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만</a:t>
            </a:r>
            <a:r>
              <a:rPr lang="en-US" altLang="ko-KR" sz="1495">
                <a:latin typeface="HY견명조" charset="0"/>
                <a:ea typeface="HY견명조" charset="0"/>
              </a:rPr>
              <a:t>들</a:t>
            </a:r>
            <a:r>
              <a:rPr lang="en-US" altLang="ko-KR" sz="1495">
                <a:latin typeface="HY견명조" charset="0"/>
                <a:ea typeface="HY견명조" charset="0"/>
              </a:rPr>
              <a:t>어</a:t>
            </a:r>
            <a:r>
              <a:rPr lang="en-US" altLang="ko-KR" sz="1495">
                <a:latin typeface="HY견명조" charset="0"/>
                <a:ea typeface="HY견명조" charset="0"/>
              </a:rPr>
              <a:t>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D</a:t>
            </a:r>
            <a:r>
              <a:rPr lang="en-US" altLang="ko-KR" sz="1495">
                <a:latin typeface="HY견명조" charset="0"/>
                <a:ea typeface="HY견명조" charset="0"/>
              </a:rPr>
              <a:t>C</a:t>
            </a:r>
            <a:r>
              <a:rPr lang="en-US" altLang="ko-KR" sz="1495">
                <a:latin typeface="HY견명조" charset="0"/>
                <a:ea typeface="HY견명조" charset="0"/>
              </a:rPr>
              <a:t>의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핸</a:t>
            </a:r>
            <a:r>
              <a:rPr lang="en-US" altLang="ko-KR" sz="1495">
                <a:latin typeface="HY견명조" charset="0"/>
                <a:ea typeface="HY견명조" charset="0"/>
              </a:rPr>
              <a:t>들</a:t>
            </a:r>
            <a:r>
              <a:rPr lang="en-US" altLang="ko-KR" sz="1495">
                <a:latin typeface="HY견명조" charset="0"/>
                <a:ea typeface="HY견명조" charset="0"/>
              </a:rPr>
              <a:t>을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받</a:t>
            </a:r>
            <a:r>
              <a:rPr lang="en-US" altLang="ko-KR" sz="1495">
                <a:latin typeface="HY견명조" charset="0"/>
                <a:ea typeface="HY견명조" charset="0"/>
              </a:rPr>
              <a:t>은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것</a:t>
            </a:r>
            <a:r>
              <a:rPr lang="en-US" altLang="ko-KR" sz="1495">
                <a:latin typeface="HY견명조" charset="0"/>
                <a:ea typeface="HY견명조" charset="0"/>
              </a:rPr>
              <a:t>이</a:t>
            </a:r>
            <a:r>
              <a:rPr lang="en-US" altLang="ko-KR" sz="1495">
                <a:latin typeface="HY견명조" charset="0"/>
                <a:ea typeface="HY견명조" charset="0"/>
              </a:rPr>
              <a:t>지</a:t>
            </a:r>
            <a:r>
              <a:rPr lang="en-US" altLang="ko-KR" sz="1495">
                <a:latin typeface="HY견명조" charset="0"/>
                <a:ea typeface="HY견명조" charset="0"/>
              </a:rPr>
              <a:t> </a:t>
            </a:r>
            <a:r>
              <a:rPr lang="en-US" altLang="ko-KR" sz="1495">
                <a:latin typeface="HY견명조" charset="0"/>
                <a:ea typeface="HY견명조" charset="0"/>
              </a:rPr>
              <a:t>D</a:t>
            </a:r>
            <a:r>
              <a:rPr lang="en-US" altLang="ko-KR" sz="1495">
                <a:latin typeface="HY견명조" charset="0"/>
                <a:ea typeface="HY견명조" charset="0"/>
              </a:rPr>
              <a:t>C</a:t>
            </a:r>
            <a:r>
              <a:rPr lang="en-US" altLang="ko-KR" sz="1495">
                <a:latin typeface="HY견명조" charset="0"/>
                <a:ea typeface="HY견명조" charset="0"/>
              </a:rPr>
              <a:t>를</a:t>
            </a:r>
            <a:r>
              <a:rPr lang="en-US" altLang="ko-KR" sz="1495">
                <a:latin typeface="HY견명조" charset="0"/>
                <a:ea typeface="HY견명조" charset="0"/>
              </a:rPr>
              <a:t> 직접 만들어 쓰는 것이 아니기 때문이다</a:t>
            </a:r>
            <a:r>
              <a:rPr lang="en-US" altLang="ko-KR" sz="1495">
                <a:latin typeface="HY견명조" charset="0"/>
                <a:ea typeface="HY견명조" charset="0"/>
              </a:rPr>
              <a:t>. 윈도우창이 DC의 주인이고 DC를 관리한다. </a:t>
            </a:r>
            <a:r>
              <a:rPr lang="en-US" altLang="ko-KR" sz="1495">
                <a:latin typeface="HY견명조" charset="0"/>
                <a:ea typeface="HY견명조" charset="0"/>
              </a:rPr>
              <a:t>따</a:t>
            </a:r>
            <a:r>
              <a:rPr lang="en-US" altLang="ko-KR" sz="1495">
                <a:latin typeface="HY견명조" charset="0"/>
                <a:ea typeface="HY견명조" charset="0"/>
              </a:rPr>
              <a:t>라서 사용자가 함부로 제거해선 안된다. </a:t>
            </a:r>
            <a:endParaRPr lang="ko-KR" altLang="en-US" sz="14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21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윈도우 관리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01797"/>
            <a:ext cx="7906071" cy="4462272"/>
          </a:xfrm>
        </p:spPr>
        <p:txBody>
          <a:bodyPr>
            <a:normAutofit/>
          </a:bodyPr>
          <a:lstStyle/>
          <a:p>
            <a:pPr lvl="1"/>
            <a:r>
              <a:rPr lang="en-US" altLang="ko-KR" sz="1499" dirty="0" err="1"/>
              <a:t>lParam</a:t>
            </a:r>
            <a:r>
              <a:rPr lang="ko-KR" altLang="en-US" sz="1499" dirty="0"/>
              <a:t>으로도 작업영역의 크기가 전달되므로 다음과 같이 쓸 수도 있다</a:t>
            </a:r>
            <a:endParaRPr lang="en-US" altLang="ko-KR" sz="1499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499" dirty="0"/>
              <a:t>이처럼 </a:t>
            </a:r>
            <a:r>
              <a:rPr lang="en-US" altLang="ko-KR" sz="1499" dirty="0" err="1"/>
              <a:t>WM_SIZE</a:t>
            </a:r>
            <a:r>
              <a:rPr lang="en-US" altLang="ko-KR" sz="1499" dirty="0"/>
              <a:t> </a:t>
            </a:r>
            <a:r>
              <a:rPr lang="ko-KR" altLang="en-US" sz="1499" dirty="0"/>
              <a:t>메시지는 윈도우창 크기에 상관없이 일정한 레이아웃을 유지하기 위해 빈번하게 사용된다</a:t>
            </a:r>
            <a:endParaRPr lang="en-US" altLang="ko-KR" sz="1499" dirty="0"/>
          </a:p>
          <a:p>
            <a:r>
              <a:rPr lang="en-US" altLang="ko-KR" sz="1800" dirty="0" err="1"/>
              <a:t>WM_MOVE</a:t>
            </a:r>
            <a:endParaRPr lang="en-US" altLang="ko-KR" sz="1800" dirty="0"/>
          </a:p>
          <a:p>
            <a:pPr lvl="1"/>
            <a:r>
              <a:rPr lang="en-US" altLang="ko-KR" sz="1499" dirty="0" err="1"/>
              <a:t>WM_SIZE</a:t>
            </a:r>
            <a:r>
              <a:rPr lang="ko-KR" altLang="en-US" sz="1499" dirty="0"/>
              <a:t>와 유사한 메시지</a:t>
            </a:r>
            <a:r>
              <a:rPr lang="en-US" altLang="ko-KR" sz="1499" dirty="0"/>
              <a:t>, </a:t>
            </a:r>
            <a:r>
              <a:rPr lang="ko-KR" altLang="en-US" sz="1499" dirty="0"/>
              <a:t>윈도우창의 위치가 변경될 때마다 보내지는데 </a:t>
            </a:r>
            <a:r>
              <a:rPr lang="en-US" altLang="ko-KR" sz="1499" dirty="0" err="1"/>
              <a:t>lParam</a:t>
            </a:r>
            <a:r>
              <a:rPr lang="ko-KR" altLang="en-US" sz="1499" dirty="0"/>
              <a:t>의 </a:t>
            </a:r>
            <a:r>
              <a:rPr lang="ko-KR" altLang="en-US" sz="1499" dirty="0" err="1"/>
              <a:t>하위워드에는</a:t>
            </a:r>
            <a:r>
              <a:rPr lang="ko-KR" altLang="en-US" sz="1499" dirty="0"/>
              <a:t> 윈도우창의 새 </a:t>
            </a:r>
            <a:r>
              <a:rPr lang="en-US" altLang="ko-KR" sz="1499" dirty="0"/>
              <a:t>X</a:t>
            </a:r>
            <a:r>
              <a:rPr lang="ko-KR" altLang="en-US" sz="1499" dirty="0"/>
              <a:t>좌표</a:t>
            </a:r>
            <a:r>
              <a:rPr lang="en-US" altLang="ko-KR" sz="1499" dirty="0"/>
              <a:t>, </a:t>
            </a:r>
            <a:r>
              <a:rPr lang="ko-KR" altLang="en-US" sz="1499" dirty="0" err="1"/>
              <a:t>상위워드에</a:t>
            </a:r>
            <a:r>
              <a:rPr lang="ko-KR" altLang="en-US" sz="1499" dirty="0"/>
              <a:t> 윈도우창의 새 </a:t>
            </a:r>
            <a:r>
              <a:rPr lang="en-US" altLang="ko-KR" sz="1499" dirty="0"/>
              <a:t>Y</a:t>
            </a:r>
            <a:r>
              <a:rPr lang="ko-KR" altLang="en-US" sz="1499" dirty="0"/>
              <a:t>좌표가 전달된다</a:t>
            </a:r>
            <a:endParaRPr lang="en-US" altLang="ko-KR" sz="1499" dirty="0"/>
          </a:p>
          <a:p>
            <a:pPr lvl="1"/>
            <a:r>
              <a:rPr lang="ko-KR" altLang="en-US" sz="1499" dirty="0"/>
              <a:t>윈도우가 이동될 때마다 특별한 일을 해야 할 필요가 있다면 이 메시지를 사용하면 될 것이나 현실적으로 이 메시지는 잘 사용되지 않는다</a:t>
            </a:r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50D37-C774-4426-A777-A09B8066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14" y="2060848"/>
            <a:ext cx="3495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9551-9465-4D4B-AC0F-D161D2ED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632271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210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F8B17-C7CC-41FE-9E7A-C9EE4A64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4ECE6-F63F-47AE-BD73-F2DC47F4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861047"/>
            <a:ext cx="7772400" cy="2303021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WM_PAINT</a:t>
            </a:r>
            <a:endParaRPr lang="en-US" altLang="ko-KR" sz="1800" dirty="0"/>
          </a:p>
          <a:p>
            <a:pPr lvl="1"/>
            <a:r>
              <a:rPr lang="ko-KR" altLang="en-US" sz="1499" dirty="0"/>
              <a:t>앞에 만든 </a:t>
            </a:r>
            <a:r>
              <a:rPr lang="en-US" altLang="ko-KR" sz="1499" dirty="0" err="1"/>
              <a:t>TextOut</a:t>
            </a:r>
            <a:r>
              <a:rPr lang="en-US" altLang="ko-KR" sz="1499" dirty="0"/>
              <a:t> </a:t>
            </a:r>
            <a:r>
              <a:rPr lang="ko-KR" altLang="en-US" sz="1499" dirty="0"/>
              <a:t>예제를 실행시키고 창을 줄였다가 다시 늘리면 가려졌던 문자열 부분이 </a:t>
            </a:r>
            <a:r>
              <a:rPr lang="ko-KR" altLang="en-US" sz="1499" dirty="0" err="1"/>
              <a:t>지워짐을</a:t>
            </a:r>
            <a:r>
              <a:rPr lang="ko-KR" altLang="en-US" sz="1499" dirty="0"/>
              <a:t> 알 수 있다</a:t>
            </a:r>
            <a:r>
              <a:rPr lang="en-US" altLang="ko-KR" sz="1499" dirty="0"/>
              <a:t>.</a:t>
            </a:r>
          </a:p>
          <a:p>
            <a:endParaRPr lang="en-US" altLang="ko-KR" sz="1800" dirty="0"/>
          </a:p>
          <a:p>
            <a:pPr lvl="1"/>
            <a:r>
              <a:rPr lang="ko-KR" altLang="en-US" sz="1499" dirty="0"/>
              <a:t>왜냐하면 </a:t>
            </a:r>
            <a:r>
              <a:rPr lang="en-US" altLang="ko-KR" sz="1499" dirty="0"/>
              <a:t>Windows</a:t>
            </a:r>
            <a:r>
              <a:rPr lang="ko-KR" altLang="en-US" sz="1499" dirty="0"/>
              <a:t>는 화면을 보관 및 복구해 주지 않기 때문이다</a:t>
            </a:r>
            <a:r>
              <a:rPr lang="en-US" altLang="ko-KR" sz="1499" dirty="0"/>
              <a:t>. Windows</a:t>
            </a:r>
            <a:r>
              <a:rPr lang="ko-KR" altLang="en-US" sz="1499" dirty="0"/>
              <a:t>를 사용하면서 이런 현상을 목격할 수 없었던 이유는 </a:t>
            </a:r>
            <a:r>
              <a:rPr lang="en-US" altLang="ko-KR" sz="1499" dirty="0" err="1"/>
              <a:t>WM_PAINT</a:t>
            </a:r>
            <a:r>
              <a:rPr lang="en-US" altLang="ko-KR" sz="1499" dirty="0"/>
              <a:t> </a:t>
            </a:r>
            <a:r>
              <a:rPr lang="ko-KR" altLang="en-US" sz="1499" dirty="0"/>
              <a:t>메시지를 이용해 끊임없이 지워진 부분을 복구하기 때문이다</a:t>
            </a:r>
            <a:r>
              <a:rPr lang="en-US" altLang="ko-KR" sz="1499" dirty="0"/>
              <a:t>.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E6187-7968-41CC-B950-327F62C0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3622"/>
            <a:ext cx="2847975" cy="225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84D13E-41D6-4A92-BEDF-16209CE7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603622"/>
            <a:ext cx="1447800" cy="224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E96FF5-2DC6-4884-A5D3-6B605AC7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4" y="1603622"/>
            <a:ext cx="2828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4E05B-FE97-430F-8346-E2321708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499319-2D6D-494E-9565-E4A91026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5" y="1628800"/>
            <a:ext cx="742120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7E1C-6186-4532-B165-8108F212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7773035" cy="1224915"/>
          </a:xfrm>
        </p:spPr>
        <p:txBody>
          <a:bodyPr/>
          <a:lstStyle/>
          <a:p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-DC (Device 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DAE11-64ED-43F2-92F3-2362637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0530"/>
            <a:ext cx="7773035" cy="4036060"/>
          </a:xfrm>
        </p:spPr>
        <p:txBody>
          <a:bodyPr wrap="square" lIns="121920" tIns="60960" rIns="121920" bIns="6096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WM_PAINT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WndProc을 전과 같이 수정하면 이제 창을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줄여도 문자열이 사라지지 않음을 알 수 있다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WM_PAINT는 아까 전 상황과 같이 화면에 다시 그려주어야 할 부분이 존재할 때 Windo</a:t>
            </a:r>
            <a:r>
              <a:rPr lang="en-US" altLang="ko-KR" sz="1295">
                <a:latin typeface="HY견명조" charset="0"/>
                <a:ea typeface="HY견명조" charset="0"/>
              </a:rPr>
              <a:t>w</a:t>
            </a:r>
            <a:r>
              <a:rPr lang="en-US" altLang="ko-KR" sz="1295">
                <a:latin typeface="HY견명조" charset="0"/>
                <a:ea typeface="HY견명조" charset="0"/>
              </a:rPr>
              <a:t>s</a:t>
            </a:r>
            <a:r>
              <a:rPr lang="en-US" altLang="ko-KR" sz="1295">
                <a:latin typeface="HY견명조" charset="0"/>
                <a:ea typeface="HY견명조" charset="0"/>
              </a:rPr>
              <a:t>가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프</a:t>
            </a:r>
            <a:r>
              <a:rPr lang="en-US" altLang="ko-KR" sz="1295">
                <a:latin typeface="HY견명조" charset="0"/>
                <a:ea typeface="HY견명조" charset="0"/>
              </a:rPr>
              <a:t>로</a:t>
            </a:r>
            <a:r>
              <a:rPr lang="en-US" altLang="ko-KR" sz="1295">
                <a:latin typeface="HY견명조" charset="0"/>
                <a:ea typeface="HY견명조" charset="0"/>
              </a:rPr>
              <a:t>그</a:t>
            </a:r>
            <a:r>
              <a:rPr lang="en-US" altLang="ko-KR" sz="1295">
                <a:latin typeface="HY견명조" charset="0"/>
                <a:ea typeface="HY견명조" charset="0"/>
              </a:rPr>
              <a:t>램</a:t>
            </a:r>
            <a:r>
              <a:rPr lang="en-US" altLang="ko-KR" sz="1295">
                <a:latin typeface="HY견명조" charset="0"/>
                <a:ea typeface="HY견명조" charset="0"/>
              </a:rPr>
              <a:t>에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보</a:t>
            </a:r>
            <a:r>
              <a:rPr lang="en-US" altLang="ko-KR" sz="1295">
                <a:latin typeface="HY견명조" charset="0"/>
                <a:ea typeface="HY견명조" charset="0"/>
              </a:rPr>
              <a:t>내</a:t>
            </a:r>
            <a:r>
              <a:rPr lang="en-US" altLang="ko-KR" sz="1295">
                <a:latin typeface="HY견명조" charset="0"/>
                <a:ea typeface="HY견명조" charset="0"/>
              </a:rPr>
              <a:t>는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메</a:t>
            </a:r>
            <a:r>
              <a:rPr lang="en-US" altLang="ko-KR" sz="1295">
                <a:latin typeface="HY견명조" charset="0"/>
                <a:ea typeface="HY견명조" charset="0"/>
              </a:rPr>
              <a:t>시</a:t>
            </a:r>
            <a:r>
              <a:rPr lang="en-US" altLang="ko-KR" sz="1295">
                <a:latin typeface="HY견명조" charset="0"/>
                <a:ea typeface="HY견명조" charset="0"/>
              </a:rPr>
              <a:t>지</a:t>
            </a:r>
            <a:r>
              <a:rPr lang="en-US" altLang="ko-KR" sz="1295">
                <a:latin typeface="HY견명조" charset="0"/>
                <a:ea typeface="HY견명조" charset="0"/>
              </a:rPr>
              <a:t>이</a:t>
            </a:r>
            <a:r>
              <a:rPr lang="en-US" altLang="ko-KR" sz="1295">
                <a:latin typeface="HY견명조" charset="0"/>
                <a:ea typeface="HY견명조" charset="0"/>
              </a:rPr>
              <a:t>다</a:t>
            </a:r>
            <a:r>
              <a:rPr lang="en-US" altLang="ko-KR" sz="1295">
                <a:latin typeface="HY견명조" charset="0"/>
                <a:ea typeface="HY견명조" charset="0"/>
              </a:rPr>
              <a:t>.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95">
                <a:latin typeface="HY견명조" charset="0"/>
                <a:ea typeface="HY견명조" charset="0"/>
              </a:rPr>
              <a:t>따라서 모든 그리기 코드는 ‘</a:t>
            </a:r>
            <a:r>
              <a:rPr lang="en-US" altLang="ko-KR" sz="1295" b="1">
                <a:latin typeface="HY견명조" charset="0"/>
                <a:ea typeface="HY견명조" charset="0"/>
              </a:rPr>
              <a:t>case WM_PAINT:</a:t>
            </a:r>
            <a:r>
              <a:rPr lang="en-US" altLang="ko-KR" sz="1295">
                <a:latin typeface="HY견명조" charset="0"/>
                <a:ea typeface="HY견명조" charset="0"/>
              </a:rPr>
              <a:t>’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안</a:t>
            </a:r>
            <a:r>
              <a:rPr lang="en-US" altLang="ko-KR" sz="1295">
                <a:latin typeface="HY견명조" charset="0"/>
                <a:ea typeface="HY견명조" charset="0"/>
              </a:rPr>
              <a:t>에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작</a:t>
            </a:r>
            <a:r>
              <a:rPr lang="en-US" altLang="ko-KR" sz="1295">
                <a:latin typeface="HY견명조" charset="0"/>
                <a:ea typeface="HY견명조" charset="0"/>
              </a:rPr>
              <a:t>성</a:t>
            </a:r>
            <a:r>
              <a:rPr lang="en-US" altLang="ko-KR" sz="1295">
                <a:latin typeface="HY견명조" charset="0"/>
                <a:ea typeface="HY견명조" charset="0"/>
              </a:rPr>
              <a:t>해</a:t>
            </a:r>
            <a:r>
              <a:rPr lang="en-US" altLang="ko-KR" sz="1295">
                <a:latin typeface="HY견명조" charset="0"/>
                <a:ea typeface="HY견명조" charset="0"/>
              </a:rPr>
              <a:t>야</a:t>
            </a:r>
            <a:r>
              <a:rPr lang="en-US" altLang="ko-KR" sz="1295">
                <a:latin typeface="HY견명조" charset="0"/>
                <a:ea typeface="HY견명조" charset="0"/>
              </a:rPr>
              <a:t> </a:t>
            </a:r>
            <a:r>
              <a:rPr lang="en-US" altLang="ko-KR" sz="1295">
                <a:latin typeface="HY견명조" charset="0"/>
                <a:ea typeface="HY견명조" charset="0"/>
              </a:rPr>
              <a:t>한</a:t>
            </a:r>
            <a:r>
              <a:rPr lang="en-US" altLang="ko-KR" sz="1295">
                <a:latin typeface="HY견명조" charset="0"/>
                <a:ea typeface="HY견명조" charset="0"/>
              </a:rPr>
              <a:t>다</a:t>
            </a:r>
            <a:endParaRPr lang="ko-KR" altLang="en-US" sz="1295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>
                <a:latin typeface="HY견명조" charset="0"/>
                <a:ea typeface="HY견명조" charset="0"/>
              </a:rPr>
              <a:t>HDC BeginPaint(hWnd,&amp;ps)</a:t>
            </a:r>
            <a:endParaRPr lang="ko-KR" altLang="en-US" sz="16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W</a:t>
            </a:r>
            <a:r>
              <a:rPr lang="en-US" altLang="ko-KR" sz="1400">
                <a:latin typeface="HY견명조" charset="0"/>
                <a:ea typeface="HY견명조" charset="0"/>
              </a:rPr>
              <a:t>M</a:t>
            </a:r>
            <a:r>
              <a:rPr lang="en-US" altLang="ko-KR" sz="1400">
                <a:latin typeface="HY견명조" charset="0"/>
                <a:ea typeface="HY견명조" charset="0"/>
              </a:rPr>
              <a:t>_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에</a:t>
            </a:r>
            <a:r>
              <a:rPr lang="en-US" altLang="ko-KR" sz="1400">
                <a:latin typeface="HY견명조" charset="0"/>
                <a:ea typeface="HY견명조" charset="0"/>
              </a:rPr>
              <a:t>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G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D</a:t>
            </a:r>
            <a:r>
              <a:rPr lang="en-US" altLang="ko-KR" sz="1400">
                <a:latin typeface="HY견명조" charset="0"/>
                <a:ea typeface="HY견명조" charset="0"/>
              </a:rPr>
              <a:t>C</a:t>
            </a:r>
            <a:r>
              <a:rPr lang="en-US" altLang="ko-KR" sz="1400">
                <a:latin typeface="HY견명조" charset="0"/>
                <a:ea typeface="HY견명조" charset="0"/>
              </a:rPr>
              <a:t>(</a:t>
            </a:r>
            <a:r>
              <a:rPr lang="en-US" altLang="ko-KR" sz="1400">
                <a:latin typeface="HY견명조" charset="0"/>
                <a:ea typeface="HY견명조" charset="0"/>
              </a:rPr>
              <a:t>)</a:t>
            </a:r>
            <a:r>
              <a:rPr lang="en-US" altLang="ko-KR" sz="1400">
                <a:latin typeface="HY견명조" charset="0"/>
                <a:ea typeface="HY견명조" charset="0"/>
              </a:rPr>
              <a:t>대</a:t>
            </a:r>
            <a:r>
              <a:rPr lang="en-US" altLang="ko-KR" sz="1400">
                <a:latin typeface="HY견명조" charset="0"/>
                <a:ea typeface="HY견명조" charset="0"/>
              </a:rPr>
              <a:t>신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사</a:t>
            </a:r>
            <a:r>
              <a:rPr lang="en-US" altLang="ko-KR" sz="1400">
                <a:latin typeface="HY견명조" charset="0"/>
                <a:ea typeface="HY견명조" charset="0"/>
              </a:rPr>
              <a:t>용</a:t>
            </a:r>
            <a:r>
              <a:rPr lang="en-US" altLang="ko-KR" sz="1400">
                <a:latin typeface="HY견명조" charset="0"/>
                <a:ea typeface="HY견명조" charset="0"/>
              </a:rPr>
              <a:t>하</a:t>
            </a:r>
            <a:r>
              <a:rPr lang="en-US" altLang="ko-KR" sz="1400">
                <a:latin typeface="HY견명조" charset="0"/>
                <a:ea typeface="HY견명조" charset="0"/>
              </a:rPr>
              <a:t>는 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WM_PAINT에서 DC를 받아올때 </a:t>
            </a:r>
            <a:r>
              <a:rPr lang="en-US" altLang="ko-KR" sz="1400" b="1">
                <a:latin typeface="HY견명조" charset="0"/>
                <a:ea typeface="HY견명조" charset="0"/>
              </a:rPr>
              <a:t>GetDC를 사용할 경우 지워지지 않은 부분까지 다시 그리는데 BeginPaint를 사용하면 지워진 부분만 다시 그린다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이</a:t>
            </a:r>
            <a:r>
              <a:rPr lang="en-US" altLang="ko-KR" sz="1400">
                <a:latin typeface="HY견명조" charset="0"/>
                <a:ea typeface="HY견명조" charset="0"/>
              </a:rPr>
              <a:t>유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 b="1">
                <a:latin typeface="HY견명조" charset="0"/>
                <a:ea typeface="HY견명조" charset="0"/>
              </a:rPr>
              <a:t>BeginPaint()함수로 얻은 DC에는 다시 그려야할 영역에 대한 정의가 포함돼 있기 때문이다.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457200" indent="-173990" algn="l" defTabSz="91440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400">
                <a:latin typeface="HY견명조" charset="0"/>
                <a:ea typeface="HY견명조" charset="0"/>
              </a:rPr>
              <a:t>B</a:t>
            </a:r>
            <a:r>
              <a:rPr lang="en-US" altLang="ko-KR" sz="1400">
                <a:latin typeface="HY견명조" charset="0"/>
                <a:ea typeface="HY견명조" charset="0"/>
              </a:rPr>
              <a:t>e</a:t>
            </a:r>
            <a:r>
              <a:rPr lang="en-US" altLang="ko-KR" sz="1400">
                <a:latin typeface="HY견명조" charset="0"/>
                <a:ea typeface="HY견명조" charset="0"/>
              </a:rPr>
              <a:t>g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P</a:t>
            </a:r>
            <a:r>
              <a:rPr lang="en-US" altLang="ko-KR" sz="1400">
                <a:latin typeface="HY견명조" charset="0"/>
                <a:ea typeface="HY견명조" charset="0"/>
              </a:rPr>
              <a:t>a</a:t>
            </a:r>
            <a:r>
              <a:rPr lang="en-US" altLang="ko-KR" sz="1400">
                <a:latin typeface="HY견명조" charset="0"/>
                <a:ea typeface="HY견명조" charset="0"/>
              </a:rPr>
              <a:t>i</a:t>
            </a:r>
            <a:r>
              <a:rPr lang="en-US" altLang="ko-KR" sz="1400">
                <a:latin typeface="HY견명조" charset="0"/>
                <a:ea typeface="HY견명조" charset="0"/>
              </a:rPr>
              <a:t>n</a:t>
            </a:r>
            <a:r>
              <a:rPr lang="en-US" altLang="ko-KR" sz="1400">
                <a:latin typeface="HY견명조" charset="0"/>
                <a:ea typeface="HY견명조" charset="0"/>
              </a:rPr>
              <a:t>t</a:t>
            </a:r>
            <a:r>
              <a:rPr lang="en-US" altLang="ko-KR" sz="1400">
                <a:latin typeface="HY견명조" charset="0"/>
                <a:ea typeface="HY견명조" charset="0"/>
              </a:rPr>
              <a:t>(</a:t>
            </a:r>
            <a:r>
              <a:rPr lang="en-US" altLang="ko-KR" sz="1400">
                <a:latin typeface="HY견명조" charset="0"/>
                <a:ea typeface="HY견명조" charset="0"/>
              </a:rPr>
              <a:t>)</a:t>
            </a:r>
            <a:r>
              <a:rPr lang="en-US" altLang="ko-KR" sz="1400">
                <a:latin typeface="HY견명조" charset="0"/>
                <a:ea typeface="HY견명조" charset="0"/>
              </a:rPr>
              <a:t>함</a:t>
            </a:r>
            <a:r>
              <a:rPr lang="en-US" altLang="ko-KR" sz="1400">
                <a:latin typeface="HY견명조" charset="0"/>
                <a:ea typeface="HY견명조" charset="0"/>
              </a:rPr>
              <a:t>수</a:t>
            </a:r>
            <a:r>
              <a:rPr lang="en-US" altLang="ko-KR" sz="1400">
                <a:latin typeface="HY견명조" charset="0"/>
                <a:ea typeface="HY견명조" charset="0"/>
              </a:rPr>
              <a:t>는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다</a:t>
            </a:r>
            <a:r>
              <a:rPr lang="en-US" altLang="ko-KR" sz="1400">
                <a:latin typeface="HY견명조" charset="0"/>
                <a:ea typeface="HY견명조" charset="0"/>
              </a:rPr>
              <a:t>시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그</a:t>
            </a:r>
            <a:r>
              <a:rPr lang="en-US" altLang="ko-KR" sz="1400">
                <a:latin typeface="HY견명조" charset="0"/>
                <a:ea typeface="HY견명조" charset="0"/>
              </a:rPr>
              <a:t>릴</a:t>
            </a:r>
            <a:r>
              <a:rPr lang="en-US" altLang="ko-KR" sz="1400">
                <a:latin typeface="HY견명조" charset="0"/>
                <a:ea typeface="HY견명조" charset="0"/>
              </a:rPr>
              <a:t> </a:t>
            </a:r>
            <a:r>
              <a:rPr lang="en-US" altLang="ko-KR" sz="1400">
                <a:latin typeface="HY견명조" charset="0"/>
                <a:ea typeface="HY견명조" charset="0"/>
              </a:rPr>
              <a:t>영</a:t>
            </a:r>
            <a:r>
              <a:rPr lang="en-US" altLang="ko-KR" sz="1400">
                <a:latin typeface="HY견명조" charset="0"/>
                <a:ea typeface="HY견명조" charset="0"/>
              </a:rPr>
              <a:t>역</a:t>
            </a:r>
            <a:r>
              <a:rPr lang="en-US" altLang="ko-KR" sz="1400">
                <a:latin typeface="HY견명조" charset="0"/>
                <a:ea typeface="HY견명조" charset="0"/>
              </a:rPr>
              <a:t>이 존재할 때만 작동하므로 오직 WM_PAINT 영역에서만 작동한다.</a:t>
            </a:r>
            <a:endParaRPr lang="ko-KR" altLang="en-US" sz="1400">
              <a:latin typeface="HY견명조" charset="0"/>
              <a:ea typeface="HY견명조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999"/>
              </a:buClr>
              <a:buFont typeface="Arial"/>
              <a:buChar char="•"/>
            </a:pPr>
            <a:endParaRPr lang="ko-KR" altLang="en-US" sz="1600">
              <a:latin typeface="HY견명조" charset="0"/>
              <a:ea typeface="HY견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7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61</Pages>
  <Paragraphs>698</Paragraphs>
  <Words>3916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길 한얼</dc:creator>
  <cp:lastModifiedBy>민석 김</cp:lastModifiedBy>
  <dc:title>Win32 API</dc:title>
  <dcterms:modified xsi:type="dcterms:W3CDTF">2019-07-10T00:15:46Z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