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16"/>
  </p:sldMasterIdLst>
  <p:notesMasterIdLst>
    <p:notesMasterId r:id="rId20"/>
  </p:notesMasterIdLst>
  <p:handoutMasterIdLst>
    <p:handoutMasterId r:id="rId18"/>
  </p:handoutMasterIdLst>
  <p:sldIdLst>
    <p:sldId id="257" r:id="rId22"/>
    <p:sldId id="258" r:id="rId24"/>
    <p:sldId id="259" r:id="rId25"/>
    <p:sldId id="260" r:id="rId27"/>
    <p:sldId id="261" r:id="rId29"/>
    <p:sldId id="262" r:id="rId31"/>
    <p:sldId id="263" r:id="rId33"/>
    <p:sldId id="264" r:id="rId35"/>
    <p:sldId id="265" r:id="rId37"/>
    <p:sldId id="266" r:id="rId39"/>
    <p:sldId id="267" r:id="rId41"/>
    <p:sldId id="268" r:id="rId43"/>
    <p:sldId id="269" r:id="rId45"/>
    <p:sldId id="270" r:id="rId47"/>
    <p:sldId id="271" r:id="rId49"/>
    <p:sldId id="272" r:id="rId51"/>
    <p:sldId id="273" r:id="rId53"/>
    <p:sldId id="274" r:id="rId55"/>
    <p:sldId id="275" r:id="rId57"/>
    <p:sldId id="278" r:id="rId59"/>
    <p:sldId id="276" r:id="rId61"/>
    <p:sldId id="279" r:id="rId63"/>
    <p:sldId id="277" r:id="rId65"/>
    <p:sldId id="280" r:id="rId66"/>
    <p:sldId id="281" r:id="rId68"/>
    <p:sldId id="283" r:id="rId69"/>
    <p:sldId id="282" r:id="rId70"/>
    <p:sldId id="286" r:id="rId72"/>
    <p:sldId id="285" r:id="rId74"/>
    <p:sldId id="284" r:id="rId76"/>
    <p:sldId id="288" r:id="rId78"/>
    <p:sldId id="287" r:id="rId80"/>
    <p:sldId id="289" r:id="rId82"/>
    <p:sldId id="290" r:id="rId84"/>
    <p:sldId id="291" r:id="rId86"/>
    <p:sldId id="292" r:id="rId88"/>
    <p:sldId id="294" r:id="rId90"/>
    <p:sldId id="293" r:id="rId92"/>
    <p:sldId id="295" r:id="rId94"/>
    <p:sldId id="296" r:id="rId96"/>
    <p:sldId id="297" r:id="rId98"/>
    <p:sldId id="298" r:id="rId100"/>
    <p:sldId id="299" r:id="rId102"/>
    <p:sldId id="300" r:id="rId104"/>
    <p:sldId id="301" r:id="rId106"/>
    <p:sldId id="302" r:id="rId108"/>
  </p:sldIdLst>
  <p:sldSz cx="9144000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521415D9-36F7-43E2-AB2F-B90AF26B5E84}">
      <p14:sectionLst xmlns:p14="http://schemas.microsoft.com/office/powerpoint/2010/main">
        <p14:section name="1교시" id="{AD4104DA-8CC6-4877-BF8E-9FB347A9BC94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6"/>
            <p14:sldId id="279"/>
            <p14:sldId id="277"/>
            <p14:sldId id="280"/>
            <p14:sldId id="281"/>
            <p14:sldId id="283"/>
          </p14:sldIdLst>
        </p14:section>
        <p14:section name="2교시" id="{6F2082DC-D108-4986-BD34-0ABA70DAF77F}">
          <p14:sldIdLst>
            <p14:sldId id="282"/>
            <p14:sldId id="286"/>
            <p14:sldId id="285"/>
            <p14:sldId id="284"/>
            <p14:sldId id="288"/>
            <p14:sldId id="287"/>
            <p14:sldId id="289"/>
            <p14:sldId id="290"/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5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1181" autoAdjust="0"/>
    <p:restoredTop sz="87736" autoAdjust="0"/>
  </p:normalViewPr>
  <p:slideViewPr>
    <p:cSldViewPr snapToGrid="1" snapToObjects="1">
      <p:cViewPr varScale="1">
        <p:scale>
          <a:sx n="89" d="100"/>
          <a:sy n="89" d="100"/>
        </p:scale>
        <p:origin x="474" y="84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1" snapToObjects="1">
      <p:cViewPr varScale="1">
        <p:scale>
          <a:sx n="77" d="100"/>
          <a:sy n="77" d="100"/>
        </p:scale>
        <p:origin x="3276" y="114"/>
      </p:cViewPr>
      <p:guideLst>
        <p:guide orient="horz" pos="2158"/>
        <p:guide pos="287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2.xml"></Relationship><Relationship Id="rId2" Type="http://schemas.openxmlformats.org/officeDocument/2006/relationships/tableStyles" Target="tableStyles.xml"></Relationship><Relationship Id="rId3" Type="http://schemas.openxmlformats.org/officeDocument/2006/relationships/customXml" Target="../customXml/item3.xml"></Relationship><Relationship Id="rId4" Type="http://schemas.openxmlformats.org/officeDocument/2006/relationships/customXml" Target="../customXml/item1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handoutMaster" Target="handoutMasters/handoutMaster1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7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1" Type="http://schemas.openxmlformats.org/officeDocument/2006/relationships/slide" Target="slides/slide6.xml"></Relationship><Relationship Id="rId33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7" Type="http://schemas.openxmlformats.org/officeDocument/2006/relationships/slide" Target="slides/slide9.xml"></Relationship><Relationship Id="rId39" Type="http://schemas.openxmlformats.org/officeDocument/2006/relationships/slide" Target="slides/slide10.xml"></Relationship><Relationship Id="rId41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5" Type="http://schemas.openxmlformats.org/officeDocument/2006/relationships/slide" Target="slides/slide13.xml"></Relationship><Relationship Id="rId47" Type="http://schemas.openxmlformats.org/officeDocument/2006/relationships/slide" Target="slides/slide14.xml"></Relationship><Relationship Id="rId49" Type="http://schemas.openxmlformats.org/officeDocument/2006/relationships/slide" Target="slides/slide15.xml"></Relationship><Relationship Id="rId51" Type="http://schemas.openxmlformats.org/officeDocument/2006/relationships/slide" Target="slides/slide16.xml"></Relationship><Relationship Id="rId53" Type="http://schemas.openxmlformats.org/officeDocument/2006/relationships/slide" Target="slides/slide17.xml"></Relationship><Relationship Id="rId55" Type="http://schemas.openxmlformats.org/officeDocument/2006/relationships/slide" Target="slides/slide18.xml"></Relationship><Relationship Id="rId57" Type="http://schemas.openxmlformats.org/officeDocument/2006/relationships/slide" Target="slides/slide19.xml"></Relationship><Relationship Id="rId59" Type="http://schemas.openxmlformats.org/officeDocument/2006/relationships/slide" Target="slides/slide20.xml"></Relationship><Relationship Id="rId61" Type="http://schemas.openxmlformats.org/officeDocument/2006/relationships/slide" Target="slides/slide21.xml"></Relationship><Relationship Id="rId63" Type="http://schemas.openxmlformats.org/officeDocument/2006/relationships/slide" Target="slides/slide22.xml"></Relationship><Relationship Id="rId65" Type="http://schemas.openxmlformats.org/officeDocument/2006/relationships/slide" Target="slides/slide23.xml"></Relationship><Relationship Id="rId66" Type="http://schemas.openxmlformats.org/officeDocument/2006/relationships/slide" Target="slides/slide24.xml"></Relationship><Relationship Id="rId68" Type="http://schemas.openxmlformats.org/officeDocument/2006/relationships/slide" Target="slides/slide25.xml"></Relationship><Relationship Id="rId69" Type="http://schemas.openxmlformats.org/officeDocument/2006/relationships/slide" Target="slides/slide26.xml"></Relationship><Relationship Id="rId70" Type="http://schemas.openxmlformats.org/officeDocument/2006/relationships/slide" Target="slides/slide27.xml"></Relationship><Relationship Id="rId72" Type="http://schemas.openxmlformats.org/officeDocument/2006/relationships/slide" Target="slides/slide28.xml"></Relationship><Relationship Id="rId74" Type="http://schemas.openxmlformats.org/officeDocument/2006/relationships/slide" Target="slides/slide29.xml"></Relationship><Relationship Id="rId76" Type="http://schemas.openxmlformats.org/officeDocument/2006/relationships/slide" Target="slides/slide30.xml"></Relationship><Relationship Id="rId78" Type="http://schemas.openxmlformats.org/officeDocument/2006/relationships/slide" Target="slides/slide31.xml"></Relationship><Relationship Id="rId80" Type="http://schemas.openxmlformats.org/officeDocument/2006/relationships/slide" Target="slides/slide32.xml"></Relationship><Relationship Id="rId82" Type="http://schemas.openxmlformats.org/officeDocument/2006/relationships/slide" Target="slides/slide33.xml"></Relationship><Relationship Id="rId84" Type="http://schemas.openxmlformats.org/officeDocument/2006/relationships/slide" Target="slides/slide34.xml"></Relationship><Relationship Id="rId86" Type="http://schemas.openxmlformats.org/officeDocument/2006/relationships/slide" Target="slides/slide35.xml"></Relationship><Relationship Id="rId88" Type="http://schemas.openxmlformats.org/officeDocument/2006/relationships/slide" Target="slides/slide36.xml"></Relationship><Relationship Id="rId90" Type="http://schemas.openxmlformats.org/officeDocument/2006/relationships/slide" Target="slides/slide37.xml"></Relationship><Relationship Id="rId92" Type="http://schemas.openxmlformats.org/officeDocument/2006/relationships/slide" Target="slides/slide38.xml"></Relationship><Relationship Id="rId94" Type="http://schemas.openxmlformats.org/officeDocument/2006/relationships/slide" Target="slides/slide39.xml"></Relationship><Relationship Id="rId96" Type="http://schemas.openxmlformats.org/officeDocument/2006/relationships/slide" Target="slides/slide40.xml"></Relationship><Relationship Id="rId98" Type="http://schemas.openxmlformats.org/officeDocument/2006/relationships/slide" Target="slides/slide41.xml"></Relationship><Relationship Id="rId100" Type="http://schemas.openxmlformats.org/officeDocument/2006/relationships/slide" Target="slides/slide42.xml"></Relationship><Relationship Id="rId102" Type="http://schemas.openxmlformats.org/officeDocument/2006/relationships/slide" Target="slides/slide43.xml"></Relationship><Relationship Id="rId104" Type="http://schemas.openxmlformats.org/officeDocument/2006/relationships/slide" Target="slides/slide44.xml"></Relationship><Relationship Id="rId106" Type="http://schemas.openxmlformats.org/officeDocument/2006/relationships/slide" Target="slides/slide45.xml"></Relationship><Relationship Id="rId108" Type="http://schemas.openxmlformats.org/officeDocument/2006/relationships/slide" Target="slides/slide46.xml"></Relationship><Relationship Id="rId110" Type="http://schemas.openxmlformats.org/officeDocument/2006/relationships/viewProps" Target="viewProps.xml"></Relationship><Relationship Id="rId11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2019-07-08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2019-07-08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1/lec1-3-3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3" Type="http://schemas.openxmlformats.org/officeDocument/2006/relationships/hyperlink" Target="https://phiru.tistory.com/160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3" Type="http://schemas.openxmlformats.org/officeDocument/2006/relationships/hyperlink" Target="https://phiru.tistory.com/160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3" Type="http://schemas.openxmlformats.org/officeDocument/2006/relationships/hyperlink" Target="https://phiru.tistory.com/160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19.xml"></Relationship></Relationships>
</file>

<file path=ppt/notesSlides/_rels/notesSlide20.xml.rels><?xml version="1.0" encoding="UTF-8"?>
<Relationships xmlns="http://schemas.openxmlformats.org/package/2006/relationships"><Relationship Id="rId3" Type="http://schemas.openxmlformats.org/officeDocument/2006/relationships/hyperlink" Target="https://phiru.tistory.com/160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2-1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2-1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24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25181159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23304678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3" Type="http://schemas.openxmlformats.org/officeDocument/2006/relationships/hyperlink" Target="http://ehpub.co.kr/c%EC%96%B8%EC%96%B4-%ED%91%9C%EC%A4%80%EA%B3%BC-%EC%B1%85%EC%9D%98-%EA%B8%B0%EC%88%A0-%EB%B2%94%EC%9C%84/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23304678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32093276" TargetMode="External"></Relationship><Relationship Id="rId1" Type="http://schemas.openxmlformats.org/officeDocument/2006/relationships/notesMaster" Target="../notesMasters/notesMaster1.xml"></Relationship><Relationship Id="rId5" Type="http://schemas.openxmlformats.org/officeDocument/2006/relationships/hyperlink" Target="https://wkdghcjf1234.blog.me/220528201879" TargetMode="External"></Relationship><Relationship Id="rId4" Type="http://schemas.openxmlformats.org/officeDocument/2006/relationships/hyperlink" Target="https://wkdghcjf1234.blog.me/220250185961" TargetMode="External"></Relationship><Relationship Id="rId6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32093276" TargetMode="External"></Relationship><Relationship Id="rId1" Type="http://schemas.openxmlformats.org/officeDocument/2006/relationships/notesMaster" Target="../notesMasters/notesMaster1.xml"></Relationship><Relationship Id="rId5" Type="http://schemas.openxmlformats.org/officeDocument/2006/relationships/hyperlink" Target="https://wkdghcjf1234.blog.me/220528201879" TargetMode="External"></Relationship><Relationship Id="rId4" Type="http://schemas.openxmlformats.org/officeDocument/2006/relationships/hyperlink" Target="https://wkdghcjf1234.blog.me/220250185961" TargetMode="External"></Relationship><Relationship Id="rId6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32093276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32093276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32093276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32093276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2-3.htm" TargetMode="External"></Relationship><Relationship Id="rId1" Type="http://schemas.openxmlformats.org/officeDocument/2006/relationships/notesMaster" Target="../notesMasters/notesMaster1.xml"></Relationship><Relationship Id="rId6" Type="http://schemas.openxmlformats.org/officeDocument/2006/relationships/hyperlink" Target="https://yonghello.tistory.com/entry/%EB%A9%94%EC%8B%9C%EC%A7%80-%EA%B8%B0%EB%B3%B8%EC%9B%90%EB%A6%AC" TargetMode="External"></Relationship><Relationship Id="rId5" Type="http://schemas.openxmlformats.org/officeDocument/2006/relationships/hyperlink" Target="https://wkdghcjf1234.blog.me/220554975432" TargetMode="External"></Relationship><Relationship Id="rId4" Type="http://schemas.openxmlformats.org/officeDocument/2006/relationships/hyperlink" Target="https://ko.wikipedia.org/wiki/%EB%A7%88%EC%9D%B4%ED%81%AC%EB%A1%9C%EC%86%8C%ED%94%84%ED%8A%B8_%EC%9C%88%EB%8F%84%EC%9A%B0%EC%9D%98_%EB%A9%94%EC%8B%9C%EC%A7%80_%EB%A3%A8%ED%94%84" TargetMode="External"></Relationship><Relationship Id="rId7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2-3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39.xml"></Relationship></Relationships>
</file>

<file path=ppt/notesSlides/_rels/notesSlide4.xml.rels><?xml version="1.0" encoding="UTF-8"?>
<Relationships xmlns="http://schemas.openxmlformats.org/package/2006/relationships"><Relationship Id="rId3" Type="http://schemas.openxmlformats.org/officeDocument/2006/relationships/hyperlink" Target="https://namu.wiki/w/Windows%20API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hyperlink" Target="https://terms.naver.com/entry.nhn?cid=40942&amp;docId=1179553&amp;categoryId=32837" TargetMode="External"></Relationship><Relationship Id="rId5" Type="http://schemas.openxmlformats.org/officeDocument/2006/relationships/slide" Target="../slides/slide4.xml"></Relationship></Relationships>
</file>

<file path=ppt/notesSlides/_rels/notesSlide40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2-3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40.xml"></Relationship></Relationships>
</file>

<file path=ppt/notesSlides/_rels/notesSlide41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2-4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41.xml"></Relationship></Relationships>
</file>

<file path=ppt/notesSlides/_rels/notesSlide42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2-4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42.xml"></Relationship></Relationships>
</file>

<file path=ppt/notesSlides/_rels/notesSlide43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3-1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hyperlink" Target="http://www.soen.kr/lecture/win32api/lec2/lec2-3-2.htm" TargetMode="External"></Relationship><Relationship Id="rId5" Type="http://schemas.openxmlformats.org/officeDocument/2006/relationships/slide" Target="../slides/slide43.xml"></Relationship></Relationships>
</file>

<file path=ppt/notesSlides/_rels/notesSlide44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3-3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hyperlink" Target="http://www.soen.kr/lecture/win32api/lec2/lec2-3-4.htm" TargetMode="External"></Relationship><Relationship Id="rId5" Type="http://schemas.openxmlformats.org/officeDocument/2006/relationships/slide" Target="../slides/slide44.xml"></Relationship></Relationships>
</file>

<file path=ppt/notesSlides/_rels/notesSlide45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2/lec2-3-5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45.xml"></Relationship></Relationships>
</file>

<file path=ppt/notesSlides/_rels/notesSlide5.xml.rels><?xml version="1.0" encoding="UTF-8"?>
<Relationships xmlns="http://schemas.openxmlformats.org/package/2006/relationships"><Relationship Id="rId3" Type="http://schemas.openxmlformats.org/officeDocument/2006/relationships/hyperlink" Target="https://namu.wiki/w/Windows%20API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hyperlink" Target="http://soen.kr/lecture/win32api/lec1/lec1-1-2.htm" TargetMode="External"></Relationship><Relationship Id="rId5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1/lec1-3-1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1/lec1-3-1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1/lec1-3-2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3" Type="http://schemas.openxmlformats.org/officeDocument/2006/relationships/hyperlink" Target="http://www.soen.kr/lecture/win32api/lec1/lec1-3-2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-3-</a:t>
            </a:r>
            <a:r>
              <a:rPr lang="en-US" altLang="ko-KR" dirty="0" err="1">
                <a:hlinkClick r:id="rId3"/>
              </a:rPr>
              <a:t>3.htm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39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899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124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19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3574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424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phiru.tistory.com</a:t>
            </a:r>
            <a:r>
              <a:rPr lang="en-US" altLang="ko-KR" dirty="0">
                <a:hlinkClick r:id="rId3"/>
              </a:rPr>
              <a:t>/160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372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phiru.tistory.com</a:t>
            </a:r>
            <a:r>
              <a:rPr lang="en-US" altLang="ko-KR" dirty="0">
                <a:hlinkClick r:id="rId3"/>
              </a:rPr>
              <a:t>/160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0632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phiru.tistory.com</a:t>
            </a:r>
            <a:r>
              <a:rPr lang="en-US" altLang="ko-KR" dirty="0">
                <a:hlinkClick r:id="rId3"/>
              </a:rPr>
              <a:t>/160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083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phiru.tistory.com</a:t>
            </a:r>
            <a:r>
              <a:rPr lang="en-US" altLang="ko-KR" dirty="0">
                <a:hlinkClick r:id="rId3"/>
              </a:rPr>
              <a:t>/160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114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265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6893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-2-</a:t>
            </a:r>
            <a:r>
              <a:rPr lang="en-US" altLang="ko-KR" dirty="0" err="1">
                <a:hlinkClick r:id="rId3"/>
              </a:rPr>
              <a:t>1.htm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140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-2-</a:t>
            </a:r>
            <a:r>
              <a:rPr lang="en-US" altLang="ko-KR" dirty="0" err="1">
                <a:hlinkClick r:id="rId3"/>
              </a:rPr>
              <a:t>1.htm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9328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305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/220532093276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/220525181159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55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/220523304678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965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www.soen.kr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wkdghcjf1234.blog.me</a:t>
            </a:r>
            <a:r>
              <a:rPr lang="en-US" altLang="ko-KR" dirty="0"/>
              <a:t>/220519068899</a:t>
            </a:r>
          </a:p>
          <a:p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최신 표준 라이브러리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ehpub.co.kr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c%EC%96%B8%EC%96%B4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ED%91%9C%EC%A4%80%EA%B3%BC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EC%B1%85%EC%9D%98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EA%B8%B0%EC%88%A0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EB%B2%94%EC%9C%84</a:t>
            </a:r>
            <a:r>
              <a:rPr lang="en-US" altLang="ko-KR" dirty="0">
                <a:hlinkClick r:id="rId3"/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955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/220523304678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8905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/220532093276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wkdghcjf1234.blog.me</a:t>
            </a:r>
            <a:r>
              <a:rPr lang="en-US" altLang="ko-KR" dirty="0">
                <a:hlinkClick r:id="rId4"/>
              </a:rPr>
              <a:t>/220250185961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err="1">
                <a:hlinkClick r:id="rId5"/>
              </a:rPr>
              <a:t>wkdghcjf1234.blog.me</a:t>
            </a:r>
            <a:r>
              <a:rPr lang="en-US" altLang="ko-KR" dirty="0">
                <a:hlinkClick r:id="rId5"/>
              </a:rPr>
              <a:t>/220528201879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1487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/220532093276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wkdghcjf1234.blog.me</a:t>
            </a:r>
            <a:r>
              <a:rPr lang="en-US" altLang="ko-KR" dirty="0">
                <a:hlinkClick r:id="rId4"/>
              </a:rPr>
              <a:t>/220250185961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err="1">
                <a:hlinkClick r:id="rId5"/>
              </a:rPr>
              <a:t>wkdghcjf1234.blog.me</a:t>
            </a:r>
            <a:r>
              <a:rPr lang="en-US" altLang="ko-KR" dirty="0">
                <a:hlinkClick r:id="rId5"/>
              </a:rPr>
              <a:t>/220528201879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561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/220532093276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1706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/220532093276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8863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/220532093276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6017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/220532093276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707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-2-</a:t>
            </a:r>
            <a:r>
              <a:rPr lang="en-US" altLang="ko-KR" dirty="0" err="1">
                <a:hlinkClick r:id="rId3"/>
              </a:rPr>
              <a:t>3.htm</a:t>
            </a:r>
            <a:endParaRPr lang="en-US" altLang="ko-KR" dirty="0"/>
          </a:p>
          <a:p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err="1">
                <a:hlinkClick r:id="rId5"/>
              </a:rPr>
              <a:t>wkdghcjf1234.blog.me</a:t>
            </a:r>
            <a:r>
              <a:rPr lang="en-US" altLang="ko-KR" dirty="0">
                <a:hlinkClick r:id="rId5"/>
              </a:rPr>
              <a:t>/220554975432</a:t>
            </a:r>
            <a:endParaRPr lang="en-US" altLang="ko-KR" dirty="0">
              <a:hlinkClick r:id="rId4"/>
            </a:endParaRPr>
          </a:p>
          <a:p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ko.wikipedia.org</a:t>
            </a:r>
            <a:r>
              <a:rPr lang="en-US" altLang="ko-KR" dirty="0">
                <a:hlinkClick r:id="rId4"/>
              </a:rPr>
              <a:t>/wiki/%EB%A7%88%EC%9D%B4%ED%81%AC%EB%A1%9C%EC%86%8C%ED%94%84%ED%8A%B8_%EC%9C%88%EB%8F%84%EC%9A%B0%EC%9D%98_%EB%A9%94%EC%8B%9C%EC%A7%80_%EB%A3%A8%ED%94%84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err="1">
                <a:hlinkClick r:id="rId6"/>
              </a:rPr>
              <a:t>yonghello.tistory.com</a:t>
            </a:r>
            <a:r>
              <a:rPr lang="en-US" altLang="ko-KR" dirty="0">
                <a:hlinkClick r:id="rId6"/>
              </a:rPr>
              <a:t>/entry/%</a:t>
            </a:r>
            <a:r>
              <a:rPr lang="en-US" altLang="ko-KR" dirty="0" err="1">
                <a:hlinkClick r:id="rId6"/>
              </a:rPr>
              <a:t>EB%A9%94%EC%8B%9C%EC%A7%80</a:t>
            </a:r>
            <a:r>
              <a:rPr lang="en-US" altLang="ko-KR" dirty="0">
                <a:hlinkClick r:id="rId6"/>
              </a:rPr>
              <a:t>-%</a:t>
            </a:r>
            <a:r>
              <a:rPr lang="en-US" altLang="ko-KR" dirty="0" err="1">
                <a:hlinkClick r:id="rId6"/>
              </a:rPr>
              <a:t>EA%B8%B0%EB%B3%B8%EC%9B%90%EB%A6%AC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67105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wkdghcjf1234.blog.me</a:t>
            </a:r>
            <a:r>
              <a:rPr lang="en-US" altLang="ko-KR" dirty="0"/>
              <a:t>/220532834751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4124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-2-</a:t>
            </a:r>
            <a:r>
              <a:rPr lang="en-US" altLang="ko-KR" dirty="0" err="1">
                <a:hlinkClick r:id="rId3"/>
              </a:rPr>
              <a:t>3.htm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635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 출처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namu.wiki</a:t>
            </a:r>
            <a:r>
              <a:rPr lang="en-US" altLang="ko-KR" dirty="0">
                <a:hlinkClick r:id="rId3"/>
              </a:rPr>
              <a:t>/w/</a:t>
            </a:r>
            <a:r>
              <a:rPr lang="en-US" altLang="ko-KR" dirty="0" err="1">
                <a:hlinkClick r:id="rId3"/>
              </a:rPr>
              <a:t>Windows%20API</a:t>
            </a:r>
            <a:endParaRPr lang="en-US" altLang="ko-KR" dirty="0"/>
          </a:p>
          <a:p>
            <a:r>
              <a:rPr lang="en-US" altLang="ko-KR" sz="1600" b="0" i="0" u="none" strike="noStrike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https://</a:t>
            </a:r>
            <a:r>
              <a:rPr lang="en-US" altLang="ko-KR" sz="1600" b="0" i="0" u="none" strike="noStrike" kern="12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terms.naver.com</a:t>
            </a:r>
            <a:r>
              <a:rPr lang="en-US" altLang="ko-KR" sz="1600" b="0" i="0" u="none" strike="noStrike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/</a:t>
            </a:r>
            <a:r>
              <a:rPr lang="en-US" altLang="ko-KR" sz="1600" b="0" i="0" u="none" strike="noStrike" kern="12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entry.nhn?cid</a:t>
            </a:r>
            <a:r>
              <a:rPr lang="en-US" altLang="ko-KR" sz="1600" b="0" i="0" u="none" strike="noStrike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=</a:t>
            </a:r>
            <a:r>
              <a:rPr lang="en-US" altLang="ko-KR" sz="1600" b="0" i="0" u="none" strike="noStrike" kern="12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40942&amp;docId</a:t>
            </a:r>
            <a:r>
              <a:rPr lang="en-US" altLang="ko-KR" sz="1600" b="0" i="0" u="none" strike="noStrike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=</a:t>
            </a:r>
            <a:r>
              <a:rPr lang="en-US" altLang="ko-KR" sz="1600" b="0" i="0" u="none" strike="noStrike" kern="12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1179553&amp;categoryId</a:t>
            </a:r>
            <a:r>
              <a:rPr lang="en-US" altLang="ko-KR" sz="1600" b="0" i="0" u="none" strike="noStrike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hlinkClick r:id="rId4"/>
              </a:rPr>
              <a:t>=32837</a:t>
            </a:r>
            <a:endParaRPr lang="en-US" altLang="ko-KR" sz="1600" b="0" i="0" u="none" strike="noStrike" kern="12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7585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-2-</a:t>
            </a:r>
            <a:r>
              <a:rPr lang="en-US" altLang="ko-KR" dirty="0" err="1">
                <a:hlinkClick r:id="rId3"/>
              </a:rPr>
              <a:t>3.htm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25291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-2-</a:t>
            </a:r>
            <a:r>
              <a:rPr lang="en-US" altLang="ko-KR" dirty="0" err="1">
                <a:hlinkClick r:id="rId3"/>
              </a:rPr>
              <a:t>4.htm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21337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-2-</a:t>
            </a:r>
            <a:r>
              <a:rPr lang="en-US" altLang="ko-KR" dirty="0" err="1">
                <a:hlinkClick r:id="rId3"/>
              </a:rPr>
              <a:t>4.htm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009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-3-</a:t>
            </a:r>
            <a:r>
              <a:rPr lang="en-US" altLang="ko-KR" dirty="0" err="1">
                <a:hlinkClick r:id="rId3"/>
              </a:rPr>
              <a:t>1.htm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err="1">
                <a:hlinkClick r:id="rId4"/>
              </a:rPr>
              <a:t>www.soen.kr</a:t>
            </a:r>
            <a:r>
              <a:rPr lang="en-US" altLang="ko-KR" dirty="0">
                <a:hlinkClick r:id="rId4"/>
              </a:rPr>
              <a:t>/lecture/</a:t>
            </a:r>
            <a:r>
              <a:rPr lang="en-US" altLang="ko-KR" dirty="0" err="1">
                <a:hlinkClick r:id="rId4"/>
              </a:rPr>
              <a:t>win32api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lec2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lec2</a:t>
            </a:r>
            <a:r>
              <a:rPr lang="en-US" altLang="ko-KR" dirty="0">
                <a:hlinkClick r:id="rId4"/>
              </a:rPr>
              <a:t>-3-</a:t>
            </a:r>
            <a:r>
              <a:rPr lang="en-US" altLang="ko-KR" dirty="0" err="1">
                <a:hlinkClick r:id="rId4"/>
              </a:rPr>
              <a:t>2.htm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6002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-3-</a:t>
            </a:r>
            <a:r>
              <a:rPr lang="en-US" altLang="ko-KR" dirty="0" err="1">
                <a:hlinkClick r:id="rId3"/>
              </a:rPr>
              <a:t>3.htm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err="1">
                <a:hlinkClick r:id="rId4"/>
              </a:rPr>
              <a:t>www.soen.kr</a:t>
            </a:r>
            <a:r>
              <a:rPr lang="en-US" altLang="ko-KR" dirty="0">
                <a:hlinkClick r:id="rId4"/>
              </a:rPr>
              <a:t>/lecture/</a:t>
            </a:r>
            <a:r>
              <a:rPr lang="en-US" altLang="ko-KR" dirty="0" err="1">
                <a:hlinkClick r:id="rId4"/>
              </a:rPr>
              <a:t>win32api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lec2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lec2</a:t>
            </a:r>
            <a:r>
              <a:rPr lang="en-US" altLang="ko-KR" dirty="0">
                <a:hlinkClick r:id="rId4"/>
              </a:rPr>
              <a:t>-3-</a:t>
            </a:r>
            <a:r>
              <a:rPr lang="en-US" altLang="ko-KR" dirty="0" err="1">
                <a:hlinkClick r:id="rId4"/>
              </a:rPr>
              <a:t>4.htm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1704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lec2</a:t>
            </a:r>
            <a:r>
              <a:rPr lang="en-US" altLang="ko-KR" dirty="0">
                <a:hlinkClick r:id="rId3"/>
              </a:rPr>
              <a:t>-3-</a:t>
            </a:r>
            <a:r>
              <a:rPr lang="en-US" altLang="ko-KR">
                <a:hlinkClick r:id="rId3"/>
              </a:rPr>
              <a:t>5.htm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84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 출처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namu.wiki</a:t>
            </a:r>
            <a:r>
              <a:rPr lang="en-US" altLang="ko-KR" dirty="0">
                <a:hlinkClick r:id="rId3"/>
              </a:rPr>
              <a:t>/w/</a:t>
            </a:r>
            <a:r>
              <a:rPr lang="en-US" altLang="ko-KR" dirty="0" err="1">
                <a:hlinkClick r:id="rId3"/>
              </a:rPr>
              <a:t>Windows%20API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err="1">
                <a:hlinkClick r:id="rId4"/>
              </a:rPr>
              <a:t>soen.kr</a:t>
            </a:r>
            <a:r>
              <a:rPr lang="en-US" altLang="ko-KR" dirty="0">
                <a:hlinkClick r:id="rId4"/>
              </a:rPr>
              <a:t>/lecture/</a:t>
            </a:r>
            <a:r>
              <a:rPr lang="en-US" altLang="ko-KR" dirty="0" err="1">
                <a:hlinkClick r:id="rId4"/>
              </a:rPr>
              <a:t>win32api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lec1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lec1</a:t>
            </a:r>
            <a:r>
              <a:rPr lang="en-US" altLang="ko-KR" dirty="0">
                <a:hlinkClick r:id="rId4"/>
              </a:rPr>
              <a:t>-1-</a:t>
            </a:r>
            <a:r>
              <a:rPr lang="en-US" altLang="ko-KR" dirty="0" err="1">
                <a:hlinkClick r:id="rId4"/>
              </a:rPr>
              <a:t>2.htm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62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-3-</a:t>
            </a:r>
            <a:r>
              <a:rPr lang="en-US" altLang="ko-KR" dirty="0" err="1">
                <a:hlinkClick r:id="rId3"/>
              </a:rPr>
              <a:t>1.htm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http://</a:t>
            </a:r>
            <a:r>
              <a:rPr lang="en-US" altLang="ko-KR" dirty="0" err="1"/>
              <a:t>jed00.blog.me</a:t>
            </a:r>
            <a:r>
              <a:rPr lang="en-US" altLang="ko-KR" dirty="0"/>
              <a:t>/140185568328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21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-3-</a:t>
            </a:r>
            <a:r>
              <a:rPr lang="en-US" altLang="ko-KR" dirty="0" err="1">
                <a:hlinkClick r:id="rId3"/>
              </a:rPr>
              <a:t>1.htm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-3-</a:t>
            </a:r>
            <a:r>
              <a:rPr lang="en-US" altLang="ko-KR" dirty="0" err="1">
                <a:hlinkClick r:id="rId3"/>
              </a:rPr>
              <a:t>2.htm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009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www.soen.kr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lec1</a:t>
            </a:r>
            <a:r>
              <a:rPr lang="en-US" altLang="ko-KR" dirty="0">
                <a:hlinkClick r:id="rId3"/>
              </a:rPr>
              <a:t>-3-</a:t>
            </a:r>
            <a:r>
              <a:rPr lang="en-US" altLang="ko-KR" dirty="0" err="1">
                <a:hlinkClick r:id="rId3"/>
              </a:rPr>
              <a:t>2.htm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85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405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4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92354C-C43B-4E93-9AE4-95A41DAB4068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F82525-1FCE-41BB-93FB-00713A4299CB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870576-52A1-438D-97E0-0B94D96A40EA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FFA4B0-EE52-47F0-8A01-6F08093D6D5E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4051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205719-285B-4F4A-B9B7-F29F3DFF834C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/>
            </a:lvl8pPr>
            <a:lvl9pPr algn="l" rtl="0">
              <a:defRPr sz="15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F59605B-24B3-45B8-9A4C-5158FBF90D6B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 baseline="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C6B156-941A-42E2-8D39-251B12B943C4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1E959E-D222-4AA6-A4DE-06F4B059B91E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DCEC9-6DA4-42BD-B912-E5B8080DFAFD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17BDBC-6513-4FF2-A844-8C68850C5575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101"/>
            </a:lvl1pPr>
            <a:lvl2pPr marL="457242" indent="0" algn="l" rtl="0">
              <a:buNone/>
              <a:defRPr sz="2776"/>
            </a:lvl2pPr>
            <a:lvl3pPr marL="914484" indent="0" algn="l" rtl="0">
              <a:buNone/>
              <a:defRPr sz="2401"/>
            </a:lvl3pPr>
            <a:lvl4pPr marL="1371726" indent="0" algn="l" rtl="0">
              <a:buNone/>
              <a:defRPr sz="2026"/>
            </a:lvl4pPr>
            <a:lvl5pPr marL="1828967" indent="0" algn="l" rtl="0">
              <a:buNone/>
              <a:defRPr sz="2026"/>
            </a:lvl5pPr>
            <a:lvl6pPr marL="2286210" indent="0" algn="l" rtl="0">
              <a:buNone/>
              <a:defRPr sz="2026"/>
            </a:lvl6pPr>
            <a:lvl7pPr marL="2743451" indent="0" algn="l" rtl="0">
              <a:buNone/>
              <a:defRPr sz="2026"/>
            </a:lvl7pPr>
            <a:lvl8pPr marL="3200693" indent="0" algn="l" rtl="0">
              <a:buNone/>
              <a:defRPr sz="2026"/>
            </a:lvl8pPr>
            <a:lvl9pPr marL="3657935" indent="0" algn="l" rtl="0">
              <a:buNone/>
              <a:defRPr sz="2026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AE59E8-6EE0-44BC-B59B-FE63A690E3F8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7CA6C9-3778-4E9F-A52D-B77C1A02C489}" type="datetime1">
              <a:rPr lang="ko-KR" altLang="en-US" smtClean="0"/>
              <a:t>2019-07-08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소융대</a:t>
            </a:r>
            <a:r>
              <a:rPr lang="ko-KR" altLang="en-US" dirty="0"/>
              <a:t> 컨텐츠</a:t>
            </a:r>
            <a:r>
              <a:rPr lang="en-US" altLang="ko-KR" dirty="0"/>
              <a:t>IT 16</a:t>
            </a:r>
            <a:r>
              <a:rPr lang="ko-KR" altLang="en-US" dirty="0"/>
              <a:t>학번 길한얼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84" rtl="0" eaLnBrk="1" latinLnBrk="1" hangingPunct="1">
        <a:lnSpc>
          <a:spcPct val="90000"/>
        </a:lnSpc>
        <a:spcBef>
          <a:spcPct val="0"/>
        </a:spcBef>
        <a:buNone/>
        <a:defRPr sz="2701" kern="1200">
          <a:solidFill>
            <a:schemeClr val="tx2">
              <a:lumMod val="60000"/>
              <a:lumOff val="40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21" indent="-228621" algn="l" defTabSz="914484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1pPr>
      <a:lvl2pPr marL="457242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2pPr>
      <a:lvl3pPr marL="685863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3pPr>
      <a:lvl4pPr marL="91448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4pPr>
      <a:lvl5pPr marL="114310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5pPr>
      <a:lvl6pPr marL="1371726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3.gif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5.PNG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7.png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15.PNG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2" Type="http://schemas.openxmlformats.org/officeDocument/2006/relationships/notesSlide" Target="../notesSlides/notesSlide20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17.PNG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notesSlide" Target="../notesSlides/notesSlide23.xml"></Relationship><Relationship Id="rId4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notesSlide" Target="../notesSlides/notesSlide24.xml"></Relationship><Relationship Id="rId1" Type="http://schemas.openxmlformats.org/officeDocument/2006/relationships/slideLayout" Target="../slideLayouts/slideLayout2.xml"></Relationship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image21.png"></Relationship><Relationship Id="rId2" Type="http://schemas.openxmlformats.org/officeDocument/2006/relationships/notesSlide" Target="../notesSlides/notesSlide28.xml"></Relationship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notesSlide" Target="../notesSlides/notesSlide29.xml"></Relationship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5.xml"></Relationship><Relationship Id="rId4" Type="http://schemas.openxmlformats.org/officeDocument/2006/relationships/image" Target="../media/image2.png"></Relationship></Relationships>
</file>

<file path=ppt/slides/_rels/slide30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notesSlide" Target="../notesSlides/notesSlide30.xml"></Relationship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notesSlide" Target="../notesSlides/notesSlide31.xml"></Relationship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notesSlide" Target="../notesSlides/notesSlide32.xml"></Relationship><Relationship Id="rId1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3" Type="http://schemas.openxmlformats.org/officeDocument/2006/relationships/image" Target="../media/image25.png"></Relationship><Relationship Id="rId2" Type="http://schemas.openxmlformats.org/officeDocument/2006/relationships/notesSlide" Target="../notesSlides/notesSlide33.xml"></Relationship><Relationship Id="rId1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26.png"></Relationship><Relationship Id="rId2" Type="http://schemas.openxmlformats.org/officeDocument/2006/relationships/notesSlide" Target="../notesSlides/notesSlide34.xml"></Relationship><Relationship Id="rId4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3" Type="http://schemas.openxmlformats.org/officeDocument/2006/relationships/image" Target="../media/image27.png"></Relationship><Relationship Id="rId2" Type="http://schemas.openxmlformats.org/officeDocument/2006/relationships/notesSlide" Target="../notesSlides/notesSlide35.xml"></Relationship><Relationship Id="rId1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3" Type="http://schemas.openxmlformats.org/officeDocument/2006/relationships/image" Target="../media/image28.png"></Relationship><Relationship Id="rId2" Type="http://schemas.openxmlformats.org/officeDocument/2006/relationships/notesSlide" Target="../notesSlides/notesSlide36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29.png"></Relationship></Relationships>
</file>

<file path=ppt/slides/_rels/slide37.xml.rels><?xml version="1.0" encoding="UTF-8"?>
<Relationships xmlns="http://schemas.openxmlformats.org/package/2006/relationships"><Relationship Id="rId3" Type="http://schemas.openxmlformats.org/officeDocument/2006/relationships/image" Target="../media/image30.png"></Relationship><Relationship Id="rId2" Type="http://schemas.openxmlformats.org/officeDocument/2006/relationships/notesSlide" Target="../notesSlides/notesSlide37.xml"></Relationship><Relationship Id="rId1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2" Type="http://schemas.openxmlformats.org/officeDocument/2006/relationships/notesSlide" Target="../notesSlides/notesSlide38.xml"></Relationship><Relationship Id="rId3" Type="http://schemas.openxmlformats.org/officeDocument/2006/relationships/slideLayout" Target="../slideLayouts/slideLayout2.xml"></Relationship></Relationships>
</file>

<file path=ppt/slides/_rels/slide39.xml.rels><?xml version="1.0" encoding="UTF-8"?>
<Relationships xmlns="http://schemas.openxmlformats.org/package/2006/relationships"><Relationship Id="rId3" Type="http://schemas.openxmlformats.org/officeDocument/2006/relationships/image" Target="../media/image31.png"></Relationship><Relationship Id="rId2" Type="http://schemas.openxmlformats.org/officeDocument/2006/relationships/notesSlide" Target="../notesSlides/notesSlide39.xml"></Relationship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2.xml"></Relationship></Relationships>
</file>

<file path=ppt/slides/_rels/slide40.xml.rels><?xml version="1.0" encoding="UTF-8"?>
<Relationships xmlns="http://schemas.openxmlformats.org/package/2006/relationships"><Relationship Id="rId2" Type="http://schemas.openxmlformats.org/officeDocument/2006/relationships/notesSlide" Target="../notesSlides/notesSlide40.xml"></Relationship><Relationship Id="rId1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2" Type="http://schemas.openxmlformats.org/officeDocument/2006/relationships/notesSlide" Target="../notesSlides/notesSlide41.xml"></Relationship><Relationship Id="rId1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3" Type="http://schemas.openxmlformats.org/officeDocument/2006/relationships/image" Target="../media/image32.png"></Relationship><Relationship Id="rId2" Type="http://schemas.openxmlformats.org/officeDocument/2006/relationships/notesSlide" Target="../notesSlides/notesSlide42.xml"></Relationship><Relationship Id="rId1" Type="http://schemas.openxmlformats.org/officeDocument/2006/relationships/slideLayout" Target="../slideLayouts/slideLayout2.xml"></Relationship></Relationships>
</file>

<file path=ppt/slides/_rels/slide43.xml.rels><?xml version="1.0" encoding="UTF-8"?>
<Relationships xmlns="http://schemas.openxmlformats.org/package/2006/relationships"><Relationship Id="rId2" Type="http://schemas.openxmlformats.org/officeDocument/2006/relationships/notesSlide" Target="../notesSlides/notesSlide43.xml"></Relationship><Relationship Id="rId1" Type="http://schemas.openxmlformats.org/officeDocument/2006/relationships/slideLayout" Target="../slideLayouts/slideLayout2.xml"></Relationship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notesSlide" Target="../notesSlides/notesSlide44.xml"></Relationship><Relationship Id="rId1" Type="http://schemas.openxmlformats.org/officeDocument/2006/relationships/slideLayout" Target="../slideLayouts/slideLayout2.xml"></Relationship></Relationships>
</file>

<file path=ppt/slides/_rels/slide45.xml.rels><?xml version="1.0" encoding="UTF-8"?>
<Relationships xmlns="http://schemas.openxmlformats.org/package/2006/relationships"><Relationship Id="rId3" Type="http://schemas.openxmlformats.org/officeDocument/2006/relationships/image" Target="../media/image33.png"></Relationship><Relationship Id="rId2" Type="http://schemas.openxmlformats.org/officeDocument/2006/relationships/notesSlide" Target="../notesSlides/notesSlide45.xml"></Relationship><Relationship Id="rId1" Type="http://schemas.openxmlformats.org/officeDocument/2006/relationships/slideLayout" Target="../slideLayouts/slideLayout2.xml"></Relationship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ym typeface="Malgun Gothic" panose="020B0503020000020004" pitchFamily="50" charset="-127"/>
              </a:rPr>
              <a:t>Windows API</a:t>
            </a:r>
            <a:endParaRPr lang="ko-KR" altLang="en-US" dirty="0"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200025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ym typeface="Malgun Gothic" panose="020B0503020000020004" pitchFamily="50" charset="-127"/>
              </a:rPr>
              <a:t>윈도우</a:t>
            </a:r>
            <a:r>
              <a:rPr lang="en-US" altLang="ko-KR" dirty="0">
                <a:sym typeface="Malgun Gothic" panose="020B0503020000020004" pitchFamily="50" charset="-127"/>
              </a:rPr>
              <a:t>32</a:t>
            </a:r>
            <a:r>
              <a:rPr lang="ko-KR" altLang="en-US" dirty="0">
                <a:sym typeface="Malgun Gothic" panose="020B0503020000020004" pitchFamily="50" charset="-127"/>
              </a:rPr>
              <a:t> 어플리케이션 프로그래밍 인터페이스</a:t>
            </a:r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r>
              <a:rPr lang="en-US" altLang="ko-KR" dirty="0">
                <a:sym typeface="Malgun Gothic" panose="020B0503020000020004" pitchFamily="50" charset="-127"/>
              </a:rPr>
              <a:t>16</a:t>
            </a:r>
            <a:r>
              <a:rPr lang="ko-KR" altLang="en-US" dirty="0">
                <a:sym typeface="Malgun Gothic" panose="020B0503020000020004" pitchFamily="50" charset="-127"/>
              </a:rPr>
              <a:t>학번 길한얼</a:t>
            </a:r>
            <a:endParaRPr lang="en-US" altLang="ko-KR" dirty="0"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2683-45D0-4EE3-889B-AC5BCA85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알아둘것</a:t>
            </a:r>
            <a:br>
              <a:rPr lang="en-US" altLang="ko-KR" dirty="0"/>
            </a:br>
            <a:r>
              <a:rPr lang="en-US" altLang="ko-KR" dirty="0"/>
              <a:t>3.</a:t>
            </a:r>
            <a:r>
              <a:rPr lang="ko-KR" altLang="en-US" dirty="0"/>
              <a:t>비트 </a:t>
            </a:r>
            <a:r>
              <a:rPr lang="en-US" altLang="ko-KR" dirty="0"/>
              <a:t>OR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7167B-5654-4B83-8B15-8C723767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039571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사용자는 원하는 작업을 하기 위해 함수를 호출한다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ko-KR" altLang="en-US" sz="1600" dirty="0" err="1"/>
              <a:t>함수에게</a:t>
            </a:r>
            <a:r>
              <a:rPr lang="ko-KR" altLang="en-US" sz="1600" dirty="0"/>
              <a:t> 작업의 내용을 전달하는 인수가 같이 </a:t>
            </a:r>
            <a:r>
              <a:rPr lang="ko-KR" altLang="en-US" sz="1600" dirty="0" err="1"/>
              <a:t>건네지는데</a:t>
            </a:r>
            <a:r>
              <a:rPr lang="ko-KR" altLang="en-US" sz="1600" dirty="0"/>
              <a:t> 인수에는 작업의 목적과 작업의 방법을 지정하는 정보가 포함된다</a:t>
            </a:r>
            <a:endParaRPr lang="en-US" altLang="ko-KR" sz="1600" dirty="0"/>
          </a:p>
          <a:p>
            <a:r>
              <a:rPr lang="en-US" altLang="ko-KR" sz="1600" dirty="0" err="1"/>
              <a:t>WinAPI</a:t>
            </a:r>
            <a:r>
              <a:rPr lang="en-US" altLang="ko-KR" sz="1600" dirty="0"/>
              <a:t> </a:t>
            </a:r>
            <a:r>
              <a:rPr lang="ko-KR" altLang="en-US" sz="1600" dirty="0"/>
              <a:t>함수들도 마찬가지로 작업에 대한 세부 정보</a:t>
            </a:r>
            <a:r>
              <a:rPr lang="en-US" altLang="ko-KR" sz="1600" dirty="0"/>
              <a:t>(</a:t>
            </a:r>
            <a:r>
              <a:rPr lang="ko-KR" altLang="en-US" sz="1600" dirty="0"/>
              <a:t>옵션</a:t>
            </a:r>
            <a:r>
              <a:rPr lang="en-US" altLang="ko-KR" sz="1600" dirty="0"/>
              <a:t>)</a:t>
            </a:r>
            <a:r>
              <a:rPr lang="ko-KR" altLang="en-US" sz="1600" dirty="0"/>
              <a:t>를 인수로 전달받는다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전달 가능한 옵션이 여러 개가 있을 경우 필요한 옵션 수만큼 인수를 전달받는 것이 아니라 하나의 인수에 복수개의 옵션을 묶어 전달하는 방법이 있는데 이 때 사용되는 연산자가 비트 </a:t>
            </a:r>
            <a:r>
              <a:rPr lang="en-US" altLang="ko-KR" sz="1600" dirty="0"/>
              <a:t>OR</a:t>
            </a:r>
            <a:r>
              <a:rPr lang="ko-KR" altLang="en-US" sz="1600" dirty="0"/>
              <a:t>연산자</a:t>
            </a:r>
            <a:r>
              <a:rPr lang="en-US" altLang="ko-KR" sz="1600" dirty="0"/>
              <a:t>( | 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DT_TOP</a:t>
            </a:r>
            <a:r>
              <a:rPr lang="en-US" altLang="ko-KR" sz="1000" dirty="0"/>
              <a:t>		</a:t>
            </a:r>
            <a:r>
              <a:rPr lang="en-US" altLang="ko-KR" sz="1000" dirty="0" err="1"/>
              <a:t>0x00000000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DT_LEFT</a:t>
            </a:r>
            <a:r>
              <a:rPr lang="en-US" altLang="ko-KR" sz="1000" dirty="0"/>
              <a:t>		</a:t>
            </a:r>
            <a:r>
              <a:rPr lang="en-US" altLang="ko-KR" sz="1000" dirty="0" err="1"/>
              <a:t>0x00000000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DT_CENTER</a:t>
            </a:r>
            <a:r>
              <a:rPr lang="en-US" altLang="ko-KR" sz="1000" dirty="0"/>
              <a:t>		</a:t>
            </a:r>
            <a:r>
              <a:rPr lang="en-US" altLang="ko-KR" sz="1000" dirty="0" err="1"/>
              <a:t>0x00000001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DT_RIGHT</a:t>
            </a:r>
            <a:r>
              <a:rPr lang="en-US" altLang="ko-KR" sz="1000" dirty="0"/>
              <a:t> 		</a:t>
            </a:r>
            <a:r>
              <a:rPr lang="en-US" altLang="ko-KR" sz="1000" dirty="0" err="1"/>
              <a:t>0x00000002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DT_VCENTER</a:t>
            </a:r>
            <a:r>
              <a:rPr lang="en-US" altLang="ko-KR" sz="1000" dirty="0"/>
              <a:t>		</a:t>
            </a:r>
            <a:r>
              <a:rPr lang="en-US" altLang="ko-KR" sz="1000" dirty="0" err="1"/>
              <a:t>0x00000004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DT_BOTTOM</a:t>
            </a:r>
            <a:r>
              <a:rPr lang="en-US" altLang="ko-KR" sz="1000" dirty="0"/>
              <a:t>		</a:t>
            </a:r>
            <a:r>
              <a:rPr lang="en-US" altLang="ko-KR" sz="1000" dirty="0" err="1"/>
              <a:t>0x00000008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DT_WORDBREAK</a:t>
            </a:r>
            <a:r>
              <a:rPr lang="en-US" altLang="ko-KR" sz="1000" dirty="0"/>
              <a:t>	</a:t>
            </a:r>
            <a:r>
              <a:rPr lang="en-US" altLang="ko-KR" sz="1000" dirty="0" err="1"/>
              <a:t>0x00000010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DT_SINGLELINE</a:t>
            </a:r>
            <a:r>
              <a:rPr lang="en-US" altLang="ko-KR" sz="1000" dirty="0"/>
              <a:t>	</a:t>
            </a:r>
            <a:r>
              <a:rPr lang="en-US" altLang="ko-KR" sz="1000" dirty="0" err="1"/>
              <a:t>0x00000020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DT_EXPANDTABS</a:t>
            </a:r>
            <a:r>
              <a:rPr lang="en-US" altLang="ko-KR" sz="1000" dirty="0"/>
              <a:t> 	</a:t>
            </a:r>
            <a:r>
              <a:rPr lang="en-US" altLang="ko-KR" sz="1000" dirty="0" err="1"/>
              <a:t>0x00000040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DT_TABSTOP</a:t>
            </a:r>
            <a:r>
              <a:rPr lang="en-US" altLang="ko-KR" sz="1000" dirty="0"/>
              <a:t>		</a:t>
            </a:r>
            <a:r>
              <a:rPr lang="en-US" altLang="ko-KR" sz="1000" dirty="0" err="1"/>
              <a:t>0x00000080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DT_NOCLIP</a:t>
            </a:r>
            <a:r>
              <a:rPr lang="en-US" altLang="ko-KR" sz="1000" dirty="0"/>
              <a:t>		</a:t>
            </a:r>
            <a:r>
              <a:rPr lang="en-US" altLang="ko-KR" sz="1000" dirty="0" err="1"/>
              <a:t>0x00000100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DT_EXTERNALLEADING</a:t>
            </a:r>
            <a:r>
              <a:rPr lang="en-US" altLang="ko-KR" sz="1000" dirty="0"/>
              <a:t> 	</a:t>
            </a:r>
            <a:r>
              <a:rPr lang="en-US" altLang="ko-KR" sz="1000" dirty="0" err="1"/>
              <a:t>0x00000200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DT_CALCRECT</a:t>
            </a:r>
            <a:r>
              <a:rPr lang="en-US" altLang="ko-KR" sz="1000" dirty="0"/>
              <a:t>	</a:t>
            </a:r>
            <a:r>
              <a:rPr lang="en-US" altLang="ko-KR" sz="1000" dirty="0" err="1"/>
              <a:t>0x00000400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DT_NOPREFIX</a:t>
            </a:r>
            <a:r>
              <a:rPr lang="en-US" altLang="ko-KR" sz="1000" dirty="0"/>
              <a:t>	</a:t>
            </a:r>
            <a:r>
              <a:rPr lang="en-US" altLang="ko-KR" sz="1000" dirty="0" err="1"/>
              <a:t>0x00000800</a:t>
            </a:r>
            <a:endParaRPr lang="en-US" altLang="ko-KR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000" dirty="0"/>
              <a:t>#define </a:t>
            </a:r>
            <a:r>
              <a:rPr lang="en-US" altLang="ko-KR" sz="1000" dirty="0" err="1"/>
              <a:t>DT_INTERNAL</a:t>
            </a:r>
            <a:r>
              <a:rPr lang="en-US" altLang="ko-KR" sz="1000" dirty="0"/>
              <a:t>	</a:t>
            </a:r>
            <a:r>
              <a:rPr lang="en-US" altLang="ko-KR" sz="1000" dirty="0" err="1"/>
              <a:t>0x00001000</a:t>
            </a:r>
            <a:endParaRPr lang="ko-KR" altLang="en-US" sz="1000" dirty="0"/>
          </a:p>
        </p:txBody>
      </p:sp>
      <p:pic>
        <p:nvPicPr>
          <p:cNvPr id="1026" name="Picture 2" descr="http://www.soen.kr/lecture/win32api/lec1/Image34.gif">
            <a:extLst>
              <a:ext uri="{FF2B5EF4-FFF2-40B4-BE49-F238E27FC236}">
                <a16:creationId xmlns:a16="http://schemas.microsoft.com/office/drawing/2014/main" id="{0EC463F2-0498-450A-B9EC-6180CF03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42" y="3645023"/>
            <a:ext cx="4470758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8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78931-9D27-4676-ADF5-0E960749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A1A11-B15D-4348-B035-D4527BB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도구모음의 파일</a:t>
            </a:r>
            <a:r>
              <a:rPr lang="en-US" altLang="ko-KR" dirty="0"/>
              <a:t>-</a:t>
            </a:r>
            <a:r>
              <a:rPr lang="ko-KR" altLang="en-US" dirty="0"/>
              <a:t>새로 만들기</a:t>
            </a:r>
            <a:r>
              <a:rPr lang="en-US" altLang="ko-KR" dirty="0"/>
              <a:t>-</a:t>
            </a:r>
            <a:r>
              <a:rPr lang="ko-KR" altLang="en-US" dirty="0"/>
              <a:t>프로젝트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빈프로젝트 항목선택하고 프로젝트 생성</a:t>
            </a:r>
            <a:endParaRPr lang="en-US" altLang="ko-KR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BDBDA6F-6B7F-4AE5-8A73-2E5E0E0D4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86" y="2221744"/>
            <a:ext cx="6897959" cy="185867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58590404-4445-436E-8C5B-D3C6AE3BF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860336"/>
            <a:ext cx="6897959" cy="15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8A6B-57FE-4836-80F6-4D45DC75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B7878-95B7-46C7-8480-B8B261EA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프로젝트는 다음과 같이 구성한다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VS2019</a:t>
            </a:r>
            <a:r>
              <a:rPr lang="en-US" altLang="ko-KR" dirty="0"/>
              <a:t>			</a:t>
            </a:r>
            <a:r>
              <a:rPr lang="ko-KR" altLang="en-US" dirty="0"/>
              <a:t>구버전의 </a:t>
            </a:r>
            <a:r>
              <a:rPr lang="en-US" altLang="ko-KR" dirty="0"/>
              <a:t>VS</a:t>
            </a:r>
            <a:endParaRPr lang="ko-KR" altLang="en-US" dirty="0"/>
          </a:p>
        </p:txBody>
      </p:sp>
      <p:pic>
        <p:nvPicPr>
          <p:cNvPr id="7" name="그림 6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A2A2B401-599F-4DF1-9225-D1AAABBB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133380"/>
            <a:ext cx="4181128" cy="2898233"/>
          </a:xfrm>
          <a:prstGeom prst="rect">
            <a:avLst/>
          </a:prstGeom>
        </p:spPr>
      </p:pic>
      <p:pic>
        <p:nvPicPr>
          <p:cNvPr id="1026" name="Picture 2" descr="https://postfiles.pstatic.net/20151025_271/wkdghcjf1234_1445764327342a9WsU_PNG/4.PNG?type=w3">
            <a:extLst>
              <a:ext uri="{FF2B5EF4-FFF2-40B4-BE49-F238E27FC236}">
                <a16:creationId xmlns:a16="http://schemas.microsoft.com/office/drawing/2014/main" id="{0D1C80DF-A17C-4559-8673-7F124647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2133380"/>
            <a:ext cx="4415591" cy="28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4E36B-9668-4284-AB9F-A27EEC68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56C68-76DA-4981-BF4B-F59ED046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완료된 빈프로젝트의 모습</a:t>
            </a:r>
          </a:p>
        </p:txBody>
      </p:sp>
      <p:pic>
        <p:nvPicPr>
          <p:cNvPr id="5" name="그림 4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C126A008-6E0C-4584-9B5A-0BC6CDAD0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91" y="2117304"/>
            <a:ext cx="6434624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BD20E-7577-4173-83C1-F0627C69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D1724-4124-41EA-BF49-3535B4B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 솔루션 탐색기 빈프로젝트의 소스파일을 오른쪽 클릭 후</a:t>
            </a:r>
            <a:endParaRPr lang="en-US" altLang="ko-KR" dirty="0"/>
          </a:p>
          <a:p>
            <a:r>
              <a:rPr lang="ko-KR" altLang="en-US" dirty="0"/>
              <a:t>추가</a:t>
            </a:r>
            <a:r>
              <a:rPr lang="en-US" altLang="ko-KR" dirty="0"/>
              <a:t>-</a:t>
            </a:r>
            <a:r>
              <a:rPr lang="ko-KR" altLang="en-US" dirty="0"/>
              <a:t>새 항목 선택</a:t>
            </a:r>
          </a:p>
        </p:txBody>
      </p:sp>
      <p:pic>
        <p:nvPicPr>
          <p:cNvPr id="5" name="그림 4" descr="모니터, 스크린샷, 검은색, 벽이(가) 표시된 사진&#10;&#10;자동 생성된 설명">
            <a:extLst>
              <a:ext uri="{FF2B5EF4-FFF2-40B4-BE49-F238E27FC236}">
                <a16:creationId xmlns:a16="http://schemas.microsoft.com/office/drawing/2014/main" id="{3AFF309E-DB31-48DE-B58E-76D5130A7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561248"/>
            <a:ext cx="5955875" cy="39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0166-B91E-45E1-879F-958E9E32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BEEEB-2F78-4701-9327-BBA7F32B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임의의 이름</a:t>
            </a:r>
            <a:r>
              <a:rPr lang="en-US" altLang="ko-KR" dirty="0"/>
              <a:t>(</a:t>
            </a:r>
            <a:r>
              <a:rPr lang="ko-KR" altLang="en-US" dirty="0"/>
              <a:t>되도록 프로젝트 이름</a:t>
            </a:r>
            <a:r>
              <a:rPr lang="en-US" altLang="ko-KR" dirty="0"/>
              <a:t>)</a:t>
            </a:r>
            <a:r>
              <a:rPr lang="ko-KR" altLang="en-US" dirty="0"/>
              <a:t>을 가진 </a:t>
            </a:r>
            <a:r>
              <a:rPr lang="en-US" altLang="ko-KR" dirty="0" err="1"/>
              <a:t>cpp</a:t>
            </a:r>
            <a:r>
              <a:rPr lang="ko-KR" altLang="en-US" dirty="0"/>
              <a:t>파일 생성</a:t>
            </a:r>
          </a:p>
        </p:txBody>
      </p:sp>
      <p:pic>
        <p:nvPicPr>
          <p:cNvPr id="5" name="그림 4" descr="모니터, 스크린샷, 화면, 실내이(가) 표시된 사진&#10;&#10;자동 생성된 설명">
            <a:extLst>
              <a:ext uri="{FF2B5EF4-FFF2-40B4-BE49-F238E27FC236}">
                <a16:creationId xmlns:a16="http://schemas.microsoft.com/office/drawing/2014/main" id="{EEA28FD5-CA74-488F-BF3C-7F9C4B04B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31" y="2201819"/>
            <a:ext cx="6282338" cy="43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0166-B91E-45E1-879F-958E9E32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BEEEB-2F78-4701-9327-BBA7F32B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만든 </a:t>
            </a:r>
            <a:r>
              <a:rPr lang="en-US" altLang="ko-KR" dirty="0" err="1"/>
              <a:t>cpp</a:t>
            </a:r>
            <a:r>
              <a:rPr lang="ko-KR" altLang="en-US" dirty="0"/>
              <a:t>파일에 다음과 같은 코드 작성</a:t>
            </a:r>
          </a:p>
        </p:txBody>
      </p:sp>
      <p:pic>
        <p:nvPicPr>
          <p:cNvPr id="5" name="그림 4" descr="스크린샷, 화면, 모니터이(가) 표시된 사진&#10;&#10;자동 생성된 설명">
            <a:extLst>
              <a:ext uri="{FF2B5EF4-FFF2-40B4-BE49-F238E27FC236}">
                <a16:creationId xmlns:a16="http://schemas.microsoft.com/office/drawing/2014/main" id="{646D1CCB-2291-434D-83E3-07E4501D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348879"/>
            <a:ext cx="7772400" cy="34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0166-B91E-45E1-879F-958E9E32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BEEEB-2F78-4701-9327-BBA7F32B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실행 했을 시 오류가 발생함을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238DD8BB-F9A4-4531-9BDB-D913EFB4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6" y="2276872"/>
            <a:ext cx="799259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0166-B91E-45E1-879F-958E9E32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BEEEB-2F78-4701-9327-BBA7F32B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4377679" cy="4462272"/>
          </a:xfrm>
        </p:spPr>
        <p:txBody>
          <a:bodyPr/>
          <a:lstStyle/>
          <a:p>
            <a:r>
              <a:rPr lang="ko-KR" altLang="en-US" dirty="0"/>
              <a:t>솔루션 탐색기에서 프로젝트를 오른쪽 클릭하고 맨 밑의 속성을 선택</a:t>
            </a:r>
          </a:p>
        </p:txBody>
      </p:sp>
      <p:pic>
        <p:nvPicPr>
          <p:cNvPr id="5" name="그림 4" descr="모니터, 검은색, 컴퓨터, 앉아있는이(가) 표시된 사진&#10;&#10;자동 생성된 설명">
            <a:extLst>
              <a:ext uri="{FF2B5EF4-FFF2-40B4-BE49-F238E27FC236}">
                <a16:creationId xmlns:a16="http://schemas.microsoft.com/office/drawing/2014/main" id="{919738D5-6B0A-4EB6-B69D-F9DBBD139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21" y="1498600"/>
            <a:ext cx="3491963" cy="51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0166-B91E-45E1-879F-958E9E32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BEEEB-2F78-4701-9327-BBA7F32B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3441575" cy="4462272"/>
          </a:xfrm>
        </p:spPr>
        <p:txBody>
          <a:bodyPr/>
          <a:lstStyle/>
          <a:p>
            <a:r>
              <a:rPr lang="ko-KR" altLang="en-US" dirty="0"/>
              <a:t>구성 속성</a:t>
            </a:r>
            <a:r>
              <a:rPr lang="en-US" altLang="ko-KR" dirty="0"/>
              <a:t>-’C/C++’-</a:t>
            </a:r>
            <a:r>
              <a:rPr lang="ko-KR" altLang="en-US" dirty="0"/>
              <a:t>전처리기</a:t>
            </a:r>
            <a:endParaRPr lang="en-US" altLang="ko-KR" dirty="0"/>
          </a:p>
          <a:p>
            <a:r>
              <a:rPr lang="ko-KR" altLang="en-US" dirty="0"/>
              <a:t>전처리기 정의를 다음과 같이 변경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FA5785A-9A9B-4318-876A-C2F0D36A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46748"/>
            <a:ext cx="4580120" cy="209704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9649400-319A-44CC-B794-283D01FAB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891944"/>
            <a:ext cx="4580120" cy="220135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0F47B08-7E44-412E-A30A-C6C8BECE019C}"/>
              </a:ext>
            </a:extLst>
          </p:cNvPr>
          <p:cNvSpPr/>
          <p:nvPr/>
        </p:nvSpPr>
        <p:spPr>
          <a:xfrm>
            <a:off x="5868144" y="3743737"/>
            <a:ext cx="2016224" cy="3600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236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2605A-3135-4B80-BB3F-1A7BAB08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C4859-8F0F-4AAD-AFFE-3CB7B86E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Windows </a:t>
            </a:r>
            <a:r>
              <a:rPr lang="ko-KR" altLang="en-US" sz="2000" dirty="0"/>
              <a:t>프로그램의 동작에 대한 기본적인 이해를 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Windows API</a:t>
            </a:r>
            <a:r>
              <a:rPr lang="ko-KR" altLang="en-US" sz="2000" dirty="0"/>
              <a:t>를 사용하여 응용프로그램을 제작할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위를 바탕으로 간단한 게임을 제작해본다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16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0166-B91E-45E1-879F-958E9E32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BEEEB-2F78-4701-9327-BBA7F32B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3441575" cy="4462272"/>
          </a:xfrm>
        </p:spPr>
        <p:txBody>
          <a:bodyPr/>
          <a:lstStyle/>
          <a:p>
            <a:r>
              <a:rPr lang="ko-KR" altLang="en-US" dirty="0"/>
              <a:t>구성 속성</a:t>
            </a:r>
            <a:r>
              <a:rPr lang="en-US" altLang="ko-KR" dirty="0"/>
              <a:t>-</a:t>
            </a:r>
            <a:r>
              <a:rPr lang="ko-KR" altLang="en-US" dirty="0" err="1"/>
              <a:t>링커</a:t>
            </a:r>
            <a:r>
              <a:rPr lang="en-US" altLang="ko-KR" dirty="0"/>
              <a:t>-</a:t>
            </a:r>
            <a:r>
              <a:rPr lang="ko-KR" altLang="en-US" dirty="0"/>
              <a:t>시스템</a:t>
            </a:r>
            <a:endParaRPr lang="en-US" altLang="ko-KR" dirty="0"/>
          </a:p>
          <a:p>
            <a:r>
              <a:rPr lang="ko-KR" altLang="en-US" dirty="0"/>
              <a:t>하위 시스템을 다음과  같이 변경</a:t>
            </a:r>
            <a:endParaRPr lang="en-US" altLang="ko-KR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0F47B08-7E44-412E-A30A-C6C8BECE019C}"/>
              </a:ext>
            </a:extLst>
          </p:cNvPr>
          <p:cNvSpPr/>
          <p:nvPr/>
        </p:nvSpPr>
        <p:spPr>
          <a:xfrm>
            <a:off x="5868144" y="3743737"/>
            <a:ext cx="2016224" cy="3600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ECF5DFF-A556-411B-A0FF-7283EBE99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59" y="1709929"/>
            <a:ext cx="4573621" cy="186308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1EA5660-A043-45E2-8898-AA1A09345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59" y="4103777"/>
            <a:ext cx="4573621" cy="17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0166-B91E-45E1-879F-958E9E32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BEEEB-2F78-4701-9327-BBA7F32B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01797"/>
            <a:ext cx="8064895" cy="4462272"/>
          </a:xfrm>
        </p:spPr>
        <p:txBody>
          <a:bodyPr/>
          <a:lstStyle/>
          <a:p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Hello World!</a:t>
            </a:r>
            <a:r>
              <a:rPr lang="ko-KR" altLang="en-US" dirty="0"/>
              <a:t>를 띄우는 </a:t>
            </a:r>
            <a:r>
              <a:rPr lang="ko-KR" altLang="en-US" dirty="0" err="1"/>
              <a:t>메세지박스를</a:t>
            </a:r>
            <a:r>
              <a:rPr lang="ko-KR" altLang="en-US" dirty="0"/>
              <a:t> 확인할 수 있다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EEC5537-7F85-4124-8D85-E0B4F0774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2401952"/>
            <a:ext cx="690658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1A957-C398-44D2-AC6E-58FB9471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7B1CA-6F8F-4F40-8DCE-2BFCCF6F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</a:t>
            </a:r>
            <a:r>
              <a:rPr lang="ko-KR" altLang="en-US" sz="1600" dirty="0"/>
              <a:t>와 </a:t>
            </a:r>
            <a:r>
              <a:rPr lang="en-US" altLang="ko-KR" sz="1600" dirty="0"/>
              <a:t>C++</a:t>
            </a:r>
            <a:r>
              <a:rPr lang="ko-KR" altLang="en-US" sz="1600" dirty="0"/>
              <a:t> 콘솔 프로그래밍을 하기 위해 필요한 헤더파일이 </a:t>
            </a:r>
            <a:r>
              <a:rPr lang="en-US" altLang="ko-KR" sz="1600" dirty="0" err="1"/>
              <a:t>stdio.h</a:t>
            </a:r>
            <a:r>
              <a:rPr lang="ko-KR" altLang="en-US" sz="1600" dirty="0"/>
              <a:t>와 </a:t>
            </a:r>
            <a:r>
              <a:rPr lang="en-US" altLang="ko-KR" sz="1600" dirty="0"/>
              <a:t>iostream</a:t>
            </a:r>
            <a:r>
              <a:rPr lang="ko-KR" altLang="en-US" sz="1600" dirty="0"/>
              <a:t>이었던 것처럼 </a:t>
            </a:r>
            <a:r>
              <a:rPr lang="en-US" altLang="ko-KR" sz="1600" dirty="0" err="1"/>
              <a:t>WinAPI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windows.h</a:t>
            </a:r>
            <a:r>
              <a:rPr lang="en-US" altLang="ko-KR" sz="1600" dirty="0"/>
              <a:t> </a:t>
            </a:r>
            <a:r>
              <a:rPr lang="ko-KR" altLang="en-US" sz="1600" dirty="0"/>
              <a:t>헤더파일이 반드시 필요하다</a:t>
            </a:r>
            <a:endParaRPr lang="en-US" altLang="ko-KR" sz="1600" dirty="0"/>
          </a:p>
          <a:p>
            <a:r>
              <a:rPr lang="en-US" altLang="ko-KR" sz="1600" dirty="0" err="1"/>
              <a:t>tchar.h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멀티바이트와</a:t>
            </a:r>
            <a:r>
              <a:rPr lang="ko-KR" altLang="en-US" sz="1600" dirty="0"/>
              <a:t> 유니코드를 지원해주는 각종 문자열 형식 함수를 사용할 수 있게 해주는 헤더파일</a:t>
            </a:r>
            <a:endParaRPr lang="en-US" altLang="ko-KR" sz="1600" dirty="0"/>
          </a:p>
          <a:p>
            <a:r>
              <a:rPr lang="ko-KR" altLang="en-US" sz="1600" dirty="0"/>
              <a:t>이 헤더파일은 </a:t>
            </a:r>
            <a:r>
              <a:rPr lang="en-US" altLang="ko-KR" sz="1600" dirty="0" err="1"/>
              <a:t>WinAPI</a:t>
            </a:r>
            <a:r>
              <a:rPr lang="ko-KR" altLang="en-US" sz="1600" dirty="0"/>
              <a:t>에서 필수가 아니며 포함하지 않을 경우 다음과 같이 코드를 작성하면 된다</a:t>
            </a:r>
            <a:endParaRPr lang="en-US" altLang="ko-KR" sz="1600" dirty="0"/>
          </a:p>
          <a:p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en-US" altLang="ko-KR" sz="1050" dirty="0" err="1">
                <a:solidFill>
                  <a:schemeClr val="accent6">
                    <a:lumMod val="50000"/>
                  </a:schemeClr>
                </a:solidFill>
              </a:rPr>
              <a:t>tWinMain</a:t>
            </a:r>
            <a:r>
              <a:rPr lang="en-US" altLang="ko-KR" sz="1050" dirty="0"/>
              <a:t>-&gt;</a:t>
            </a:r>
            <a:r>
              <a:rPr lang="en-US" altLang="ko-KR" sz="1050" dirty="0" err="1">
                <a:solidFill>
                  <a:schemeClr val="accent6">
                    <a:lumMod val="50000"/>
                  </a:schemeClr>
                </a:solidFill>
              </a:rPr>
              <a:t>wWinMain</a:t>
            </a:r>
            <a:r>
              <a:rPr lang="en-US" altLang="ko-KR" sz="1050" dirty="0"/>
              <a:t>		</a:t>
            </a:r>
            <a:r>
              <a:rPr lang="en-US" altLang="ko-KR" sz="1050" dirty="0" err="1">
                <a:solidFill>
                  <a:schemeClr val="accent6">
                    <a:lumMod val="50000"/>
                  </a:schemeClr>
                </a:solidFill>
              </a:rPr>
              <a:t>LPTSTR</a:t>
            </a:r>
            <a:r>
              <a:rPr lang="en-US" altLang="ko-KR" sz="1050" dirty="0"/>
              <a:t>-&gt;</a:t>
            </a:r>
            <a:r>
              <a:rPr lang="en-US" altLang="ko-KR" sz="1050" dirty="0" err="1">
                <a:solidFill>
                  <a:schemeClr val="accent6">
                    <a:lumMod val="50000"/>
                  </a:schemeClr>
                </a:solidFill>
              </a:rPr>
              <a:t>LPWSTR</a:t>
            </a:r>
            <a:r>
              <a:rPr lang="ko-KR" altLang="en-US" sz="1400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F84D3AF-5585-4E38-9288-C41703F10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40" y="4096749"/>
            <a:ext cx="6343920" cy="24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0166-B91E-45E1-879F-958E9E32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분석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914400" y="2621915"/>
            <a:ext cx="7907020" cy="3815715"/>
          </a:xfrm>
          <a:prstGeom prst="rect"/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C나 C++의 시작점이 main()함수인 것처럼 WinAPI에서는 WinMain()함수가 시작점이다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인</a:t>
            </a:r>
            <a:r>
              <a:rPr lang="en-US" altLang="ko-KR" sz="1800">
                <a:latin typeface="HY견명조" charset="0"/>
                <a:ea typeface="HY견명조" charset="0"/>
              </a:rPr>
              <a:t>수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solidFill>
                  <a:schemeClr val="accent2"/>
                </a:solidFill>
                <a:latin typeface="HY견명조" charset="0"/>
                <a:ea typeface="HY견명조" charset="0"/>
              </a:rPr>
              <a:t>(중요)hInstance </a:t>
            </a:r>
            <a:r>
              <a:rPr lang="en-US" altLang="ko-KR" sz="1600">
                <a:latin typeface="HY견명조" charset="0"/>
                <a:ea typeface="HY견명조" charset="0"/>
              </a:rPr>
              <a:t>– 프로그램의 인스턴</a:t>
            </a:r>
            <a:r>
              <a:rPr lang="en-US" altLang="ko-KR" sz="1600">
                <a:latin typeface="HY견명조" charset="0"/>
                <a:ea typeface="HY견명조" charset="0"/>
              </a:rPr>
              <a:t>스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핸</a:t>
            </a:r>
            <a:r>
              <a:rPr lang="en-US" altLang="ko-KR" sz="1600">
                <a:latin typeface="HY견명조" charset="0"/>
                <a:ea typeface="HY견명조" charset="0"/>
              </a:rPr>
              <a:t>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revInstance</a:t>
            </a:r>
            <a:r>
              <a:rPr lang="en-US" altLang="ko-KR" sz="1600">
                <a:latin typeface="HY견명조" charset="0"/>
                <a:ea typeface="HY견명조" charset="0"/>
              </a:rPr>
              <a:t> – 바로 앞에 실행된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현</a:t>
            </a:r>
            <a:r>
              <a:rPr lang="en-US" altLang="ko-KR" sz="1600">
                <a:latin typeface="HY견명조" charset="0"/>
                <a:ea typeface="HY견명조" charset="0"/>
              </a:rPr>
              <a:t>재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프</a:t>
            </a:r>
            <a:r>
              <a:rPr lang="en-US" altLang="ko-KR" sz="1600">
                <a:latin typeface="HY견명조" charset="0"/>
                <a:ea typeface="HY견명조" charset="0"/>
              </a:rPr>
              <a:t>로</a:t>
            </a:r>
            <a:r>
              <a:rPr lang="en-US" altLang="ko-KR" sz="1600">
                <a:latin typeface="HY견명조" charset="0"/>
                <a:ea typeface="HY견명조" charset="0"/>
              </a:rPr>
              <a:t>그</a:t>
            </a:r>
            <a:r>
              <a:rPr lang="en-US" altLang="ko-KR" sz="1600">
                <a:latin typeface="HY견명조" charset="0"/>
                <a:ea typeface="HY견명조" charset="0"/>
              </a:rPr>
              <a:t>램</a:t>
            </a:r>
            <a:r>
              <a:rPr lang="en-US" altLang="ko-KR" sz="1600">
                <a:latin typeface="HY견명조" charset="0"/>
                <a:ea typeface="HY견명조" charset="0"/>
              </a:rPr>
              <a:t>의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인</a:t>
            </a:r>
            <a:r>
              <a:rPr lang="en-US" altLang="ko-KR" sz="1600">
                <a:latin typeface="HY견명조" charset="0"/>
                <a:ea typeface="HY견명조" charset="0"/>
              </a:rPr>
              <a:t>스</a:t>
            </a:r>
            <a:r>
              <a:rPr lang="en-US" altLang="ko-KR" sz="1600">
                <a:latin typeface="HY견명조" charset="0"/>
                <a:ea typeface="HY견명조" charset="0"/>
              </a:rPr>
              <a:t>턴</a:t>
            </a:r>
            <a:r>
              <a:rPr lang="en-US" altLang="ko-KR" sz="1600">
                <a:latin typeface="HY견명조" charset="0"/>
                <a:ea typeface="HY견명조" charset="0"/>
              </a:rPr>
              <a:t>스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핸</a:t>
            </a:r>
            <a:r>
              <a:rPr lang="en-US" altLang="ko-KR" sz="1600">
                <a:latin typeface="HY견명조" charset="0"/>
                <a:ea typeface="HY견명조" charset="0"/>
              </a:rPr>
              <a:t>들</a:t>
            </a:r>
            <a:r>
              <a:rPr lang="en-US" altLang="ko-KR" sz="1600">
                <a:latin typeface="HY견명조" charset="0"/>
                <a:ea typeface="HY견명조" charset="0"/>
              </a:rPr>
              <a:t>.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없</a:t>
            </a:r>
            <a:r>
              <a:rPr lang="en-US" altLang="ko-KR" sz="1600">
                <a:latin typeface="HY견명조" charset="0"/>
                <a:ea typeface="HY견명조" charset="0"/>
              </a:rPr>
              <a:t>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경</a:t>
            </a:r>
            <a:r>
              <a:rPr lang="en-US" altLang="ko-KR" sz="1600">
                <a:latin typeface="HY견명조" charset="0"/>
                <a:ea typeface="HY견명조" charset="0"/>
              </a:rPr>
              <a:t>우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U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되</a:t>
            </a:r>
            <a:r>
              <a:rPr lang="en-US" altLang="ko-KR" sz="1600">
                <a:latin typeface="HY견명조" charset="0"/>
                <a:ea typeface="HY견명조" charset="0"/>
              </a:rPr>
              <a:t>며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3</a:t>
            </a:r>
            <a:r>
              <a:rPr lang="en-US" altLang="ko-KR" sz="1600">
                <a:latin typeface="HY견명조" charset="0"/>
                <a:ea typeface="HY견명조" charset="0"/>
              </a:rPr>
              <a:t>2</a:t>
            </a:r>
            <a:r>
              <a:rPr lang="en-US" altLang="ko-KR" sz="1600">
                <a:latin typeface="HY견명조" charset="0"/>
                <a:ea typeface="HY견명조" charset="0"/>
              </a:rPr>
              <a:t>에</a:t>
            </a:r>
            <a:r>
              <a:rPr lang="en-US" altLang="ko-KR" sz="1600">
                <a:latin typeface="HY견명조" charset="0"/>
                <a:ea typeface="HY견명조" charset="0"/>
              </a:rPr>
              <a:t>서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항</a:t>
            </a:r>
            <a:r>
              <a:rPr lang="en-US" altLang="ko-KR" sz="1600">
                <a:latin typeface="HY견명조" charset="0"/>
                <a:ea typeface="HY견명조" charset="0"/>
              </a:rPr>
              <a:t>상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U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으</a:t>
            </a:r>
            <a:r>
              <a:rPr lang="en-US" altLang="ko-KR" sz="1600">
                <a:latin typeface="HY견명조" charset="0"/>
                <a:ea typeface="HY견명조" charset="0"/>
              </a:rPr>
              <a:t>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호</a:t>
            </a:r>
            <a:r>
              <a:rPr lang="en-US" altLang="ko-KR" sz="1600">
                <a:latin typeface="HY견명조" charset="0"/>
                <a:ea typeface="HY견명조" charset="0"/>
              </a:rPr>
              <a:t>환</a:t>
            </a:r>
            <a:r>
              <a:rPr lang="en-US" altLang="ko-KR" sz="1600">
                <a:latin typeface="HY견명조" charset="0"/>
                <a:ea typeface="HY견명조" charset="0"/>
              </a:rPr>
              <a:t>성</a:t>
            </a:r>
            <a:r>
              <a:rPr lang="en-US" altLang="ko-KR" sz="1600">
                <a:latin typeface="HY견명조" charset="0"/>
                <a:ea typeface="HY견명조" charset="0"/>
              </a:rPr>
              <a:t>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위</a:t>
            </a:r>
            <a:r>
              <a:rPr lang="en-US" altLang="ko-KR" sz="1600">
                <a:latin typeface="HY견명조" charset="0"/>
                <a:ea typeface="HY견명조" charset="0"/>
              </a:rPr>
              <a:t>해</a:t>
            </a:r>
            <a:r>
              <a:rPr lang="en-US" altLang="ko-KR" sz="1600">
                <a:latin typeface="HY견명조" charset="0"/>
                <a:ea typeface="HY견명조" charset="0"/>
              </a:rPr>
              <a:t>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존</a:t>
            </a:r>
            <a:r>
              <a:rPr lang="en-US" altLang="ko-KR" sz="1600">
                <a:latin typeface="HY견명조" charset="0"/>
                <a:ea typeface="HY견명조" charset="0"/>
              </a:rPr>
              <a:t>재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인</a:t>
            </a:r>
            <a:r>
              <a:rPr lang="en-US" altLang="ko-KR" sz="1600">
                <a:latin typeface="HY견명조" charset="0"/>
                <a:ea typeface="HY견명조" charset="0"/>
              </a:rPr>
              <a:t>수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므</a:t>
            </a:r>
            <a:r>
              <a:rPr lang="en-US" altLang="ko-KR" sz="1600">
                <a:latin typeface="HY견명조" charset="0"/>
                <a:ea typeface="HY견명조" charset="0"/>
              </a:rPr>
              <a:t>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solidFill>
                  <a:schemeClr val="accent2"/>
                </a:solidFill>
                <a:latin typeface="HY견명조" charset="0"/>
                <a:ea typeface="HY견명조" charset="0"/>
              </a:rPr>
              <a:t>무</a:t>
            </a:r>
            <a:r>
              <a:rPr lang="en-US" altLang="ko-KR" sz="1600">
                <a:solidFill>
                  <a:schemeClr val="accent2"/>
                </a:solidFill>
                <a:latin typeface="HY견명조" charset="0"/>
                <a:ea typeface="HY견명조" charset="0"/>
              </a:rPr>
              <a:t>시해도 </a:t>
            </a:r>
            <a:r>
              <a:rPr lang="en-US" altLang="ko-KR" sz="1600">
                <a:solidFill>
                  <a:schemeClr val="accent2"/>
                </a:solidFill>
                <a:latin typeface="HY견명조" charset="0"/>
                <a:ea typeface="HY견명조" charset="0"/>
              </a:rPr>
              <a:t>된</a:t>
            </a:r>
            <a:r>
              <a:rPr lang="en-US" altLang="ko-KR" sz="1600">
                <a:solidFill>
                  <a:schemeClr val="accent2"/>
                </a:solidFill>
                <a:latin typeface="HY견명조" charset="0"/>
                <a:ea typeface="HY견명조" charset="0"/>
              </a:rPr>
              <a:t>다</a:t>
            </a:r>
            <a:endParaRPr lang="ko-KR" altLang="en-US" sz="1600">
              <a:solidFill>
                <a:schemeClr val="accent2"/>
              </a:solidFill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z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ne </a:t>
            </a:r>
            <a:r>
              <a:rPr lang="en-US" altLang="ko-KR" sz="1600">
                <a:latin typeface="HY견명조" charset="0"/>
                <a:ea typeface="HY견명조" charset="0"/>
              </a:rPr>
              <a:t>- lpCmdLine이나 lpszCmdParam이라고도 명명하는  명령행으로 입력된 프로그램 인수이다. 도스의 argv인수에 해당한다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solidFill>
                  <a:schemeClr val="accent6"/>
                </a:solidFill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–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라</a:t>
            </a:r>
            <a:r>
              <a:rPr lang="en-US" altLang="ko-KR" sz="1600">
                <a:latin typeface="HY견명조" charset="0"/>
                <a:ea typeface="HY견명조" charset="0"/>
              </a:rPr>
              <a:t>고</a:t>
            </a:r>
            <a:r>
              <a:rPr lang="en-US" altLang="ko-KR" sz="1600">
                <a:latin typeface="HY견명조" charset="0"/>
                <a:ea typeface="HY견명조" charset="0"/>
              </a:rPr>
              <a:t>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명</a:t>
            </a:r>
            <a:r>
              <a:rPr lang="en-US" altLang="ko-KR" sz="1600">
                <a:latin typeface="HY견명조" charset="0"/>
                <a:ea typeface="HY견명조" charset="0"/>
              </a:rPr>
              <a:t>명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프</a:t>
            </a:r>
            <a:r>
              <a:rPr lang="en-US" altLang="ko-KR" sz="1600">
                <a:latin typeface="HY견명조" charset="0"/>
                <a:ea typeface="HY견명조" charset="0"/>
              </a:rPr>
              <a:t>로</a:t>
            </a:r>
            <a:r>
              <a:rPr lang="en-US" altLang="ko-KR" sz="1600">
                <a:latin typeface="HY견명조" charset="0"/>
                <a:ea typeface="HY견명조" charset="0"/>
              </a:rPr>
              <a:t>그</a:t>
            </a:r>
            <a:r>
              <a:rPr lang="en-US" altLang="ko-KR" sz="1600">
                <a:latin typeface="HY견명조" charset="0"/>
                <a:ea typeface="HY견명조" charset="0"/>
              </a:rPr>
              <a:t>램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실</a:t>
            </a:r>
            <a:r>
              <a:rPr lang="en-US" altLang="ko-KR" sz="1600">
                <a:latin typeface="HY견명조" charset="0"/>
                <a:ea typeface="HY견명조" charset="0"/>
              </a:rPr>
              <a:t>행</a:t>
            </a:r>
            <a:r>
              <a:rPr lang="en-US" altLang="ko-KR" sz="1600">
                <a:latin typeface="HY견명조" charset="0"/>
                <a:ea typeface="HY견명조" charset="0"/>
              </a:rPr>
              <a:t>될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형</a:t>
            </a:r>
            <a:r>
              <a:rPr lang="en-US" altLang="ko-KR" sz="1600">
                <a:latin typeface="HY견명조" charset="0"/>
                <a:ea typeface="HY견명조" charset="0"/>
              </a:rPr>
              <a:t>태</a:t>
            </a:r>
            <a:r>
              <a:rPr lang="en-US" altLang="ko-KR" sz="1600">
                <a:latin typeface="HY견명조" charset="0"/>
                <a:ea typeface="HY견명조" charset="0"/>
              </a:rPr>
              <a:t>를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전</a:t>
            </a:r>
            <a:r>
              <a:rPr lang="en-US" altLang="ko-KR" sz="1600">
                <a:latin typeface="HY견명조" charset="0"/>
                <a:ea typeface="HY견명조" charset="0"/>
              </a:rPr>
              <a:t>달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인</a:t>
            </a:r>
            <a:r>
              <a:rPr lang="en-US" altLang="ko-KR" sz="1600">
                <a:latin typeface="HY견명조" charset="0"/>
                <a:ea typeface="HY견명조" charset="0"/>
              </a:rPr>
              <a:t>수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다</a:t>
            </a:r>
            <a:r>
              <a:rPr lang="en-US" altLang="ko-KR" sz="1600">
                <a:latin typeface="HY견명조" charset="0"/>
                <a:ea typeface="HY견명조" charset="0"/>
              </a:rPr>
              <a:t>.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최소화</a:t>
            </a:r>
            <a:r>
              <a:rPr lang="en-US" altLang="ko-KR" sz="1400">
                <a:latin typeface="HY견명조" charset="0"/>
                <a:ea typeface="HY견명조" charset="0"/>
              </a:rPr>
              <a:t>(SW_SHOWMINIMIZED), </a:t>
            </a:r>
            <a:r>
              <a:rPr lang="en-US" altLang="ko-KR" sz="1600">
                <a:latin typeface="HY견명조" charset="0"/>
                <a:ea typeface="HY견명조" charset="0"/>
              </a:rPr>
              <a:t>보통모</a:t>
            </a:r>
            <a:r>
              <a:rPr lang="en-US" altLang="ko-KR" sz="1600">
                <a:latin typeface="HY견명조" charset="0"/>
                <a:ea typeface="HY견명조" charset="0"/>
              </a:rPr>
              <a:t>양</a:t>
            </a:r>
            <a:r>
              <a:rPr lang="en-US" altLang="ko-KR" sz="1400">
                <a:latin typeface="HY견명조" charset="0"/>
                <a:ea typeface="HY견명조" charset="0"/>
              </a:rPr>
              <a:t>(</a:t>
            </a:r>
            <a:r>
              <a:rPr lang="en-US" altLang="ko-KR" sz="1400">
                <a:latin typeface="HY견명조" charset="0"/>
                <a:ea typeface="HY견명조" charset="0"/>
              </a:rPr>
              <a:t>S</a:t>
            </a:r>
            <a:r>
              <a:rPr lang="en-US" altLang="ko-KR" sz="1400">
                <a:latin typeface="HY견명조" charset="0"/>
                <a:ea typeface="HY견명조" charset="0"/>
              </a:rPr>
              <a:t>W_SHOWNORMAL) </a:t>
            </a:r>
            <a:r>
              <a:rPr lang="en-US" altLang="ko-KR" sz="1600">
                <a:latin typeface="HY견명조" charset="0"/>
                <a:ea typeface="HY견명조" charset="0"/>
              </a:rPr>
              <a:t>등이 전달된다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8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2100">
              <a:latin typeface="HY견명조" charset="0"/>
              <a:ea typeface="HY견명조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FE016E-C7AA-4A23-9F2C-BDF86BD87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0" t="35077" r="14957" b="50480"/>
          <a:stretch/>
        </p:blipFill>
        <p:spPr>
          <a:xfrm>
            <a:off x="1043305" y="1701800"/>
            <a:ext cx="7210425" cy="6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A758-E547-4E6A-80AD-A1C09441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분석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hInstance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F15F0-60DD-47B8-B7CF-17C6640D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</a:t>
            </a:r>
            <a:r>
              <a:rPr lang="en-US" altLang="ko-KR" dirty="0"/>
              <a:t>(Instance)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메모리에 실제로 구현된 실체</a:t>
            </a:r>
            <a:endParaRPr lang="en-US" altLang="ko-KR" dirty="0"/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는 하나의 프로그램이 여러 번 실행될 수 있다</a:t>
            </a:r>
            <a:r>
              <a:rPr lang="en-US" altLang="ko-KR" dirty="0"/>
              <a:t>. </a:t>
            </a:r>
            <a:r>
              <a:rPr lang="ko-KR" altLang="en-US" dirty="0"/>
              <a:t>이때 실행되고 있는 각각의 프로그램을 프로그램 인스턴스라고 하며 이를 줄여 인스턴스라고 한다</a:t>
            </a:r>
            <a:endParaRPr lang="en-US" altLang="ko-KR" dirty="0"/>
          </a:p>
          <a:p>
            <a:pPr lvl="1"/>
            <a:r>
              <a:rPr lang="ko-KR" altLang="en-US" dirty="0"/>
              <a:t>운영체제는 각각의 프로그램이 가지는 인스턴스 </a:t>
            </a:r>
            <a:r>
              <a:rPr lang="ko-KR" altLang="en-US" dirty="0" err="1"/>
              <a:t>핸들값으로</a:t>
            </a:r>
            <a:r>
              <a:rPr lang="ko-KR" altLang="en-US" dirty="0"/>
              <a:t> 서로를 구별한다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 err="1"/>
              <a:t>hInstance</a:t>
            </a:r>
            <a:r>
              <a:rPr lang="ko-KR" altLang="en-US" dirty="0"/>
              <a:t>란 프로그램 자체를 일컫는 </a:t>
            </a:r>
            <a:r>
              <a:rPr lang="ko-KR" altLang="en-US" dirty="0" err="1"/>
              <a:t>정수값이며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함수에서 수시로 사용된다</a:t>
            </a:r>
          </a:p>
        </p:txBody>
      </p:sp>
    </p:spTree>
    <p:extLst>
      <p:ext uri="{BB962C8B-B14F-4D97-AF65-F5344CB8AC3E}">
        <p14:creationId xmlns:p14="http://schemas.microsoft.com/office/powerpoint/2010/main" val="31076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A8556-C479-4E08-AD14-F298D2D7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프로젝트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7C4FC-EFE9-4CFF-A221-68BA78D9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MessageBox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메시지 박스를 </a:t>
            </a:r>
            <a:r>
              <a:rPr lang="ko-KR" altLang="en-US" dirty="0" err="1"/>
              <a:t>팝업시키는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dirty="0"/>
              <a:t>매개변수의 구성은 다음과 같으며 자세한 사용법은 다음에 학습한다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3F477-63C6-433A-9832-180888C2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0" y="2780928"/>
            <a:ext cx="8238121" cy="32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BB835-CBBC-476A-9F79-C46C36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817018"/>
            <a:ext cx="7772400" cy="1223963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쉬는시간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77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14E2-1850-4533-AFBF-099152B7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71E10-EFDD-45FB-A2E8-A3867ECC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446227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Windows </a:t>
            </a:r>
            <a:r>
              <a:rPr lang="ko-KR" altLang="en-US" dirty="0"/>
              <a:t>응용 프로그램은 대부분 하나 이상의 창을 가진다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Windows </a:t>
            </a:r>
            <a:r>
              <a:rPr lang="ko-KR" altLang="en-US" dirty="0"/>
              <a:t>응용 프로그램에서 창을 띄우려면 지정된</a:t>
            </a:r>
            <a:r>
              <a:rPr lang="en-US" altLang="ko-KR" dirty="0"/>
              <a:t>      API</a:t>
            </a:r>
            <a:r>
              <a:rPr lang="ko-KR" altLang="en-US" dirty="0"/>
              <a:t>함수를 사용해야한다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기초가 되는 창을 띄우는 작업을 해본다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2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ED26-5E37-4E55-939E-8B2EB0EE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WNDCLASS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540BE6A-D09B-4362-BA7D-B15EC8BCF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001" y="1772816"/>
            <a:ext cx="5581997" cy="3668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50859F-BA43-41F4-AA59-FF5DD096FB3A}"/>
              </a:ext>
            </a:extLst>
          </p:cNvPr>
          <p:cNvSpPr txBox="1"/>
          <p:nvPr/>
        </p:nvSpPr>
        <p:spPr>
          <a:xfrm>
            <a:off x="1043608" y="5661248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RegisterClass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WNDCLASS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*)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만들어진 윈도우 클래스 틀을 등록하는 함수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7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86DA-AAE0-495F-BE98-4D74D5FF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850107"/>
          </a:xfrm>
        </p:spPr>
        <p:txBody>
          <a:bodyPr anchor="t">
            <a:normAutofit fontScale="90000"/>
          </a:bodyPr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WNDCLASS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78722-19C2-4CD8-815E-90A0BE2A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980728"/>
            <a:ext cx="8122095" cy="587727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700" dirty="0" err="1"/>
              <a:t>WNDCLASS</a:t>
            </a:r>
            <a:endParaRPr lang="en-US" altLang="ko-KR" sz="1700" dirty="0"/>
          </a:p>
          <a:p>
            <a:pPr lvl="1"/>
            <a:r>
              <a:rPr lang="ko-KR" altLang="en-US" sz="1300" dirty="0"/>
              <a:t>윈도우의 특성을 정의하는 구조체로 된 틀</a:t>
            </a:r>
            <a:endParaRPr lang="en-US" altLang="ko-KR" sz="1300" dirty="0"/>
          </a:p>
          <a:p>
            <a:pPr lvl="1"/>
            <a:r>
              <a:rPr lang="ko-KR" altLang="en-US" sz="1300" dirty="0"/>
              <a:t>윈도우 클래스라고 부른다</a:t>
            </a:r>
            <a:endParaRPr lang="en-US" altLang="ko-KR" sz="1300" dirty="0"/>
          </a:p>
          <a:p>
            <a:r>
              <a:rPr lang="ko-KR" altLang="en-US" sz="1700" dirty="0"/>
              <a:t>멤버</a:t>
            </a:r>
            <a:endParaRPr lang="en-US" altLang="ko-KR" sz="1700" dirty="0"/>
          </a:p>
          <a:p>
            <a:pPr lvl="1"/>
            <a:r>
              <a:rPr lang="en-US" altLang="ko-KR" sz="1300" dirty="0"/>
              <a:t>style</a:t>
            </a:r>
          </a:p>
          <a:p>
            <a:pPr lvl="2"/>
            <a:r>
              <a:rPr lang="ko-KR" altLang="en-US" sz="1100" dirty="0"/>
              <a:t>윈도우의 스타일을 정의한다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윈도우가 어떤 형태를 가질 것인가를 지정하는 멤버</a:t>
            </a:r>
            <a:endParaRPr lang="en-US" altLang="ko-KR" sz="1199" dirty="0"/>
          </a:p>
          <a:p>
            <a:pPr lvl="1"/>
            <a:r>
              <a:rPr lang="en-US" altLang="ko-KR" sz="1300" dirty="0" err="1">
                <a:solidFill>
                  <a:schemeClr val="accent2"/>
                </a:solidFill>
              </a:rPr>
              <a:t>lpfnWndProc</a:t>
            </a:r>
            <a:endParaRPr lang="en-US" altLang="ko-KR" sz="1300" dirty="0">
              <a:solidFill>
                <a:schemeClr val="accent2"/>
              </a:solidFill>
            </a:endParaRPr>
          </a:p>
          <a:p>
            <a:pPr lvl="2"/>
            <a:r>
              <a:rPr lang="ko-KR" altLang="en-US" sz="1100" dirty="0"/>
              <a:t>윈도우의 메시지 처리 함수를 지정한다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메시지가 발생할 때마다 여기서 지정한 함수가 호출되며 이 함수가 모든 메시지를 처리한다</a:t>
            </a:r>
            <a:endParaRPr lang="en-US" altLang="ko-KR" sz="1100" dirty="0"/>
          </a:p>
          <a:p>
            <a:pPr lvl="1"/>
            <a:r>
              <a:rPr lang="en-US" altLang="ko-KR" sz="1300" dirty="0" err="1"/>
              <a:t>cbClsExtra,cbWndExtra</a:t>
            </a:r>
            <a:endParaRPr lang="en-US" altLang="ko-KR" sz="1300" dirty="0"/>
          </a:p>
          <a:p>
            <a:pPr lvl="2"/>
            <a:r>
              <a:rPr lang="ko-KR" altLang="en-US" sz="1100" dirty="0"/>
              <a:t>일종의 예약 영역</a:t>
            </a:r>
            <a:endParaRPr lang="en-US" altLang="ko-KR" sz="1100" dirty="0"/>
          </a:p>
          <a:p>
            <a:pPr lvl="2"/>
            <a:r>
              <a:rPr lang="ko-KR" altLang="en-US" sz="1100" dirty="0"/>
              <a:t>사용 안 할 때는 </a:t>
            </a:r>
            <a:r>
              <a:rPr lang="en-US" altLang="ko-KR" sz="1100" dirty="0"/>
              <a:t>0</a:t>
            </a:r>
          </a:p>
          <a:p>
            <a:pPr lvl="1"/>
            <a:r>
              <a:rPr lang="en-US" altLang="ko-KR" sz="1300" dirty="0" err="1">
                <a:solidFill>
                  <a:schemeClr val="accent2"/>
                </a:solidFill>
              </a:rPr>
              <a:t>hInstance</a:t>
            </a:r>
            <a:endParaRPr lang="en-US" altLang="ko-KR" sz="1499" dirty="0">
              <a:solidFill>
                <a:schemeClr val="accent2"/>
              </a:solidFill>
            </a:endParaRPr>
          </a:p>
          <a:p>
            <a:pPr lvl="2"/>
            <a:r>
              <a:rPr lang="ko-KR" altLang="en-US" sz="1100" dirty="0"/>
              <a:t>윈도우 클래스가 사용하는 프로그램의 인스턴스 핸들</a:t>
            </a:r>
            <a:endParaRPr lang="en-US" altLang="ko-KR" sz="1199" dirty="0"/>
          </a:p>
          <a:p>
            <a:pPr lvl="1"/>
            <a:r>
              <a:rPr lang="en-US" altLang="ko-KR" sz="1300" dirty="0" err="1"/>
              <a:t>hIcon,hCursor</a:t>
            </a:r>
            <a:endParaRPr lang="en-US" altLang="ko-KR" sz="1300" dirty="0"/>
          </a:p>
          <a:p>
            <a:pPr lvl="2"/>
            <a:r>
              <a:rPr lang="ko-KR" altLang="en-US" sz="1100" dirty="0"/>
              <a:t>윈도우가 사용할 마우스 커서와 최소화되었을 경우 출력될 아이콘을 지정한다</a:t>
            </a:r>
            <a:endParaRPr lang="en-US" altLang="ko-KR" sz="1100" dirty="0"/>
          </a:p>
          <a:p>
            <a:pPr lvl="1"/>
            <a:r>
              <a:rPr lang="en-US" altLang="ko-KR" sz="1300" dirty="0" err="1"/>
              <a:t>hbrBackground</a:t>
            </a:r>
            <a:endParaRPr lang="en-US" altLang="ko-KR" sz="1499" dirty="0"/>
          </a:p>
          <a:p>
            <a:pPr lvl="2"/>
            <a:r>
              <a:rPr lang="ko-KR" altLang="en-US" sz="1100" dirty="0"/>
              <a:t>윈도우의 배경 색상을 지정한다</a:t>
            </a:r>
            <a:endParaRPr lang="en-US" altLang="ko-KR" sz="1100" dirty="0"/>
          </a:p>
          <a:p>
            <a:pPr lvl="2"/>
            <a:r>
              <a:rPr lang="ko-KR" altLang="en-US" sz="1100" dirty="0"/>
              <a:t>정확하게는 윈도우의 배경 색상을 채색할 브러시를 지정하는 멤버</a:t>
            </a:r>
            <a:endParaRPr lang="en-US" altLang="ko-KR" sz="1199" dirty="0"/>
          </a:p>
          <a:p>
            <a:pPr lvl="1"/>
            <a:r>
              <a:rPr lang="en-US" altLang="ko-KR" sz="1300" dirty="0" err="1"/>
              <a:t>lpszMenuName</a:t>
            </a:r>
            <a:endParaRPr lang="en-US" altLang="ko-KR" sz="1499" dirty="0"/>
          </a:p>
          <a:p>
            <a:pPr lvl="2"/>
            <a:r>
              <a:rPr lang="ko-KR" altLang="en-US" sz="1100" dirty="0"/>
              <a:t>프로그램이 사용할 메뉴를 지정한다</a:t>
            </a:r>
            <a:r>
              <a:rPr lang="en-US" altLang="ko-KR" sz="1100" dirty="0"/>
              <a:t>.</a:t>
            </a:r>
            <a:endParaRPr lang="en-US" altLang="ko-KR" sz="1199" dirty="0"/>
          </a:p>
          <a:p>
            <a:pPr lvl="1"/>
            <a:r>
              <a:rPr lang="en-US" altLang="ko-KR" sz="1300" dirty="0" err="1">
                <a:solidFill>
                  <a:schemeClr val="accent2"/>
                </a:solidFill>
              </a:rPr>
              <a:t>lpszClassName</a:t>
            </a:r>
            <a:endParaRPr lang="en-US" altLang="ko-KR" sz="1499" dirty="0">
              <a:solidFill>
                <a:schemeClr val="accent2"/>
              </a:solidFill>
            </a:endParaRPr>
          </a:p>
          <a:p>
            <a:pPr lvl="2"/>
            <a:r>
              <a:rPr lang="ko-KR" altLang="en-US" sz="1100" dirty="0"/>
              <a:t>윈도우 클래스의 이름을 정의한다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여기서 지정한 이름은 후에 나올 </a:t>
            </a:r>
            <a:r>
              <a:rPr lang="en-US" altLang="ko-KR" sz="1100" dirty="0" err="1"/>
              <a:t>CreateWindow</a:t>
            </a:r>
            <a:r>
              <a:rPr lang="ko-KR" altLang="en-US" sz="1100" dirty="0"/>
              <a:t>함수에 전달되어진다</a:t>
            </a:r>
            <a:r>
              <a:rPr lang="en-US" altLang="ko-KR" sz="1100" dirty="0"/>
              <a:t>.</a:t>
            </a:r>
          </a:p>
          <a:p>
            <a:pPr lvl="1"/>
            <a:endParaRPr lang="en-US" altLang="ko-KR" sz="1499" dirty="0"/>
          </a:p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436017-F3BB-4AE5-80AD-50E693AB5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43"/>
          <a:stretch/>
        </p:blipFill>
        <p:spPr>
          <a:xfrm>
            <a:off x="4788024" y="955600"/>
            <a:ext cx="2662254" cy="21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99703-F010-459D-BC9D-74C17F7C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0B664-E780-4646-8C90-FFD929F0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www.soen.kr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DC86D5B-13A9-436A-A044-7733E110C5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3715" y="2717800"/>
            <a:ext cx="3671370" cy="34544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4476B-501A-4E9B-8676-7BCE74354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wkdghcjf1234.blog.me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/220519068899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8B95F0A-E679-4F84-B7CD-9BEC53916D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156814" y="2717800"/>
            <a:ext cx="3249972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8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86DA-AAE0-495F-BE98-4D74D5F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CreateWindow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78722-19C2-4CD8-815E-90A0BE2A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77942"/>
            <a:ext cx="8229599" cy="4180058"/>
          </a:xfrm>
        </p:spPr>
        <p:txBody>
          <a:bodyPr>
            <a:normAutofit lnSpcReduction="10000"/>
          </a:bodyPr>
          <a:lstStyle/>
          <a:p>
            <a:r>
              <a:rPr lang="en-US" altLang="ko-KR" sz="1700" dirty="0" err="1">
                <a:solidFill>
                  <a:schemeClr val="accent6">
                    <a:lumMod val="50000"/>
                  </a:schemeClr>
                </a:solidFill>
              </a:rPr>
              <a:t>CreateWindow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lpClassName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lpWindowName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dwStyle</a:t>
            </a:r>
            <a:r>
              <a:rPr lang="en-US" altLang="ko-KR" sz="1400" dirty="0"/>
              <a:t>, x, y,		</a:t>
            </a:r>
            <a:r>
              <a:rPr lang="en-US" altLang="ko-KR" sz="1400" dirty="0" err="1"/>
              <a:t>nWidth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nHeight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hWndParent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hMenu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hInstance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lpParam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200" dirty="0"/>
              <a:t>윈도우창을 만드는 함수</a:t>
            </a:r>
            <a:endParaRPr lang="en-US" altLang="ko-KR" sz="1200" dirty="0"/>
          </a:p>
          <a:p>
            <a:pPr lvl="1"/>
            <a:r>
              <a:rPr lang="ko-KR" altLang="en-US" sz="1200" dirty="0"/>
              <a:t>지정된 틀을 이용해 창을 하나 만들어준다</a:t>
            </a:r>
            <a:endParaRPr lang="en-US" altLang="ko-KR" sz="1200" dirty="0"/>
          </a:p>
          <a:p>
            <a:pPr lvl="1"/>
            <a:r>
              <a:rPr lang="ko-KR" altLang="en-US" sz="1200" dirty="0"/>
              <a:t>따라서 틀이 존재하지 않으면 윈도우창을 </a:t>
            </a:r>
            <a:r>
              <a:rPr lang="ko-KR" altLang="en-US" sz="1200" dirty="0" err="1"/>
              <a:t>만들수</a:t>
            </a:r>
            <a:r>
              <a:rPr lang="ko-KR" altLang="en-US" sz="1200" dirty="0"/>
              <a:t> 없다</a:t>
            </a:r>
            <a:endParaRPr lang="en-US" altLang="ko-KR" sz="1200" dirty="0"/>
          </a:p>
          <a:p>
            <a:pPr lvl="1"/>
            <a:r>
              <a:rPr lang="ko-KR" altLang="en-US" sz="1200" dirty="0"/>
              <a:t>틀은 </a:t>
            </a:r>
            <a:r>
              <a:rPr lang="en-US" altLang="ko-KR" sz="1200" dirty="0" err="1"/>
              <a:t>WNDCLASS</a:t>
            </a:r>
            <a:r>
              <a:rPr lang="en-US" altLang="ko-KR" sz="1200" dirty="0"/>
              <a:t> </a:t>
            </a:r>
            <a:r>
              <a:rPr lang="ko-KR" altLang="en-US" sz="1200" dirty="0"/>
              <a:t>구조체를 통해 만들 수 있다</a:t>
            </a:r>
            <a:endParaRPr lang="en-US" altLang="ko-KR" sz="1200" dirty="0"/>
          </a:p>
          <a:p>
            <a:pPr lvl="1"/>
            <a:r>
              <a:rPr lang="ko-KR" altLang="en-US" sz="1200" dirty="0"/>
              <a:t>윈도우창을 만드는데 성공하면 해당 창의 핸들을</a:t>
            </a:r>
            <a:r>
              <a:rPr lang="en-US" altLang="ko-KR" sz="1200" dirty="0"/>
              <a:t>, </a:t>
            </a:r>
            <a:r>
              <a:rPr lang="ko-KR" altLang="en-US" sz="1200" dirty="0"/>
              <a:t>실패하였을 경우 </a:t>
            </a:r>
            <a:r>
              <a:rPr lang="en-US" altLang="ko-KR" sz="1200" dirty="0"/>
              <a:t>NULL</a:t>
            </a:r>
            <a:r>
              <a:rPr lang="ko-KR" altLang="en-US" sz="1200" dirty="0"/>
              <a:t>을 반환한다</a:t>
            </a:r>
            <a:endParaRPr lang="en-US" altLang="ko-KR" sz="1200" dirty="0"/>
          </a:p>
          <a:p>
            <a:r>
              <a:rPr lang="ko-KR" altLang="en-US" sz="1700" dirty="0"/>
              <a:t>인수</a:t>
            </a:r>
            <a:endParaRPr lang="en-US" altLang="ko-KR" sz="1700" dirty="0"/>
          </a:p>
          <a:p>
            <a:pPr lvl="1"/>
            <a:r>
              <a:rPr lang="en-US" altLang="ko-KR" sz="1200" dirty="0" err="1"/>
              <a:t>lpClassName</a:t>
            </a:r>
            <a:r>
              <a:rPr lang="en-US" altLang="ko-KR" sz="1200" dirty="0"/>
              <a:t>		–  </a:t>
            </a:r>
            <a:r>
              <a:rPr lang="ko-KR" altLang="en-US" sz="1200" dirty="0"/>
              <a:t>윈도우 클래스의 이름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lpWindowName</a:t>
            </a:r>
            <a:r>
              <a:rPr lang="en-US" altLang="ko-KR" sz="1200" dirty="0"/>
              <a:t>		- </a:t>
            </a:r>
            <a:r>
              <a:rPr lang="ko-KR" altLang="en-US" sz="1200" dirty="0"/>
              <a:t>윈도우창의 제목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dwStyle</a:t>
            </a:r>
            <a:r>
              <a:rPr lang="en-US" altLang="ko-KR" sz="1200" dirty="0"/>
              <a:t>		- </a:t>
            </a:r>
            <a:r>
              <a:rPr lang="ko-KR" altLang="en-US" sz="1200" dirty="0"/>
              <a:t>윈도우창의 스타일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x,y,nWidth,nHeight</a:t>
            </a:r>
            <a:r>
              <a:rPr lang="en-US" altLang="ko-KR" sz="1200" dirty="0"/>
              <a:t>	- </a:t>
            </a:r>
            <a:r>
              <a:rPr lang="ko-KR" altLang="en-US" sz="1200" dirty="0"/>
              <a:t>윈도우창의 </a:t>
            </a:r>
            <a:r>
              <a:rPr lang="en-US" altLang="ko-KR" sz="1200" dirty="0"/>
              <a:t>x</a:t>
            </a:r>
            <a:r>
              <a:rPr lang="ko-KR" altLang="en-US" sz="1200" dirty="0"/>
              <a:t>좌표</a:t>
            </a:r>
            <a:r>
              <a:rPr lang="en-US" altLang="ko-KR" sz="1200" dirty="0"/>
              <a:t>,y</a:t>
            </a:r>
            <a:r>
              <a:rPr lang="ko-KR" altLang="en-US" sz="1200" dirty="0"/>
              <a:t>좌표</a:t>
            </a:r>
            <a:r>
              <a:rPr lang="en-US" altLang="ko-KR" sz="1200" dirty="0"/>
              <a:t>,</a:t>
            </a:r>
            <a:r>
              <a:rPr lang="ko-KR" altLang="en-US" sz="1200" dirty="0"/>
              <a:t>너비</a:t>
            </a:r>
            <a:r>
              <a:rPr lang="en-US" altLang="ko-KR" sz="1200" dirty="0"/>
              <a:t>,</a:t>
            </a:r>
            <a:r>
              <a:rPr lang="ko-KR" altLang="en-US" sz="1200" dirty="0"/>
              <a:t>높이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hWndParent</a:t>
            </a:r>
            <a:r>
              <a:rPr lang="en-US" altLang="ko-KR" sz="1200" dirty="0"/>
              <a:t>		- </a:t>
            </a:r>
            <a:r>
              <a:rPr lang="ko-KR" altLang="en-US" sz="1200" dirty="0"/>
              <a:t>부모 윈도우가 있을 경우 부모 윈도우의 핸들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hMenu</a:t>
            </a:r>
            <a:r>
              <a:rPr lang="en-US" altLang="ko-KR" sz="1200" dirty="0"/>
              <a:t>		- </a:t>
            </a:r>
            <a:r>
              <a:rPr lang="ko-KR" altLang="en-US" sz="1200" dirty="0"/>
              <a:t>윈도우에서 사용할 메뉴의 핸들을 지정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hInstance</a:t>
            </a:r>
            <a:r>
              <a:rPr lang="en-US" altLang="ko-KR" sz="1200" dirty="0"/>
              <a:t>		- </a:t>
            </a:r>
            <a:r>
              <a:rPr lang="ko-KR" altLang="en-US" sz="1200" dirty="0"/>
              <a:t>프로그램의 인스턴스 핸들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lpvParam</a:t>
            </a:r>
            <a:r>
              <a:rPr lang="en-US" altLang="ko-KR" sz="1200" dirty="0"/>
              <a:t>		-</a:t>
            </a:r>
            <a:r>
              <a:rPr lang="en-US" altLang="ko-KR" sz="1200" dirty="0" err="1"/>
              <a:t>WM_CREATE</a:t>
            </a:r>
            <a:r>
              <a:rPr lang="en-US" altLang="ko-KR" sz="1200" dirty="0"/>
              <a:t> </a:t>
            </a:r>
            <a:r>
              <a:rPr lang="ko-KR" altLang="en-US" sz="1200" dirty="0"/>
              <a:t>메시지의 </a:t>
            </a:r>
            <a:r>
              <a:rPr lang="en-US" altLang="ko-KR" sz="1200" dirty="0" err="1"/>
              <a:t>lParam</a:t>
            </a:r>
            <a:r>
              <a:rPr lang="ko-KR" altLang="en-US" sz="1200" dirty="0"/>
              <a:t>으로 전달되는 </a:t>
            </a:r>
            <a:r>
              <a:rPr lang="en-US" altLang="ko-KR" sz="1200" dirty="0" err="1"/>
              <a:t>CREATESTRUCT</a:t>
            </a:r>
            <a:r>
              <a:rPr lang="en-US" altLang="ko-KR" sz="1200" dirty="0"/>
              <a:t>			  								  </a:t>
            </a:r>
            <a:r>
              <a:rPr lang="ko-KR" altLang="en-US" sz="1200" dirty="0"/>
              <a:t>데이터에서 </a:t>
            </a:r>
            <a:r>
              <a:rPr lang="en-US" altLang="ko-KR" sz="1200" dirty="0" err="1"/>
              <a:t>lpCreateParams</a:t>
            </a:r>
            <a:r>
              <a:rPr lang="en-US" altLang="ko-KR" sz="1200" dirty="0"/>
              <a:t> </a:t>
            </a:r>
            <a:r>
              <a:rPr lang="ko-KR" altLang="en-US" sz="1200" dirty="0"/>
              <a:t>멤버로 전달되는 포인터 데이터를 전달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C69F2E-B46F-4D51-B5DB-D91C9257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1498601"/>
            <a:ext cx="5648325" cy="12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5748-9F05-4467-8021-5F4C7C0A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HWND</a:t>
            </a:r>
            <a:r>
              <a:rPr lang="ko-KR" altLang="en-US" dirty="0"/>
              <a:t>와 </a:t>
            </a:r>
            <a:r>
              <a:rPr lang="en-US" altLang="ko-KR" dirty="0" err="1"/>
              <a:t>ShowWindow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6FAE174-7C7D-4D69-A5F3-E6A42BB62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019" y="1701800"/>
            <a:ext cx="5975162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9FF1C-976C-4E83-8B68-4C900D6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HWND</a:t>
            </a:r>
            <a:r>
              <a:rPr lang="ko-KR" altLang="en-US" dirty="0"/>
              <a:t>와 </a:t>
            </a:r>
            <a:r>
              <a:rPr lang="en-US" altLang="ko-KR" dirty="0" err="1"/>
              <a:t>ShowWindow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0FBCE-45EE-4B00-8F18-DF33C243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HWND</a:t>
            </a:r>
            <a:endParaRPr lang="en-US" altLang="ko-KR" dirty="0"/>
          </a:p>
          <a:p>
            <a:pPr lvl="1"/>
            <a:r>
              <a:rPr lang="ko-KR" altLang="en-US" dirty="0"/>
              <a:t>윈도우창의 핸들을 담는 변수</a:t>
            </a:r>
            <a:endParaRPr lang="en-US" altLang="ko-KR" dirty="0"/>
          </a:p>
          <a:p>
            <a:r>
              <a:rPr lang="en-US" altLang="ko-KR" dirty="0" err="1"/>
              <a:t>ShowWindow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</a:t>
            </a:r>
            <a:r>
              <a:rPr lang="en-US" altLang="ko-KR" dirty="0" err="1"/>
              <a:t>nCmdShow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윈도우창을 보이게 하는 함수</a:t>
            </a:r>
            <a:endParaRPr lang="en-US" altLang="ko-KR" dirty="0"/>
          </a:p>
          <a:p>
            <a:pPr lvl="1"/>
            <a:r>
              <a:rPr lang="ko-KR" altLang="en-US" dirty="0"/>
              <a:t>인수</a:t>
            </a:r>
            <a:endParaRPr lang="en-US" altLang="ko-KR" dirty="0"/>
          </a:p>
          <a:p>
            <a:pPr lvl="2"/>
            <a:r>
              <a:rPr lang="en-US" altLang="ko-KR" dirty="0" err="1"/>
              <a:t>hWnd</a:t>
            </a:r>
            <a:endParaRPr lang="en-US" altLang="ko-KR" dirty="0"/>
          </a:p>
          <a:p>
            <a:pPr lvl="3"/>
            <a:r>
              <a:rPr lang="ko-KR" altLang="en-US" dirty="0" err="1"/>
              <a:t>보이게할</a:t>
            </a:r>
            <a:r>
              <a:rPr lang="ko-KR" altLang="en-US" dirty="0"/>
              <a:t> 윈도우창의 핸들</a:t>
            </a:r>
            <a:endParaRPr lang="en-US" altLang="ko-KR" dirty="0"/>
          </a:p>
          <a:p>
            <a:pPr lvl="2"/>
            <a:r>
              <a:rPr lang="en-US" altLang="ko-KR" dirty="0" err="1"/>
              <a:t>nCmdShow</a:t>
            </a:r>
            <a:endParaRPr lang="en-US" altLang="ko-KR" dirty="0"/>
          </a:p>
          <a:p>
            <a:pPr lvl="3"/>
            <a:r>
              <a:rPr lang="ko-KR" altLang="en-US" sz="1400" dirty="0"/>
              <a:t>윈도우창을 화면에 출력하는 방법을 지정하는 인수</a:t>
            </a:r>
            <a:endParaRPr lang="en-US" altLang="ko-KR" sz="1400" dirty="0"/>
          </a:p>
          <a:p>
            <a:pPr lvl="3"/>
            <a:r>
              <a:rPr lang="en-US" altLang="ko-KR" sz="1400" dirty="0" err="1"/>
              <a:t>SW_HIDE</a:t>
            </a:r>
            <a:r>
              <a:rPr lang="en-US" altLang="ko-KR" sz="1400" dirty="0"/>
              <a:t>	  – </a:t>
            </a:r>
            <a:r>
              <a:rPr lang="ko-KR" altLang="en-US" sz="1400" dirty="0"/>
              <a:t>윈도우를 숨긴다</a:t>
            </a:r>
            <a:endParaRPr lang="en-US" altLang="ko-KR" sz="1400" dirty="0"/>
          </a:p>
          <a:p>
            <a:pPr lvl="3"/>
            <a:r>
              <a:rPr lang="en-US" altLang="ko-KR" sz="1400" dirty="0" err="1"/>
              <a:t>SW_MINIMIZW</a:t>
            </a:r>
            <a:r>
              <a:rPr lang="en-US" altLang="ko-KR" sz="1400" dirty="0"/>
              <a:t>	  – </a:t>
            </a:r>
            <a:r>
              <a:rPr lang="ko-KR" altLang="en-US" sz="1400" dirty="0"/>
              <a:t>윈도우를 </a:t>
            </a:r>
            <a:r>
              <a:rPr lang="ko-KR" altLang="en-US" sz="1400" dirty="0" err="1"/>
              <a:t>최소화시키고</a:t>
            </a:r>
            <a:r>
              <a:rPr lang="ko-KR" altLang="en-US" sz="1400" dirty="0"/>
              <a:t> 활성화시키지 않는다</a:t>
            </a:r>
            <a:endParaRPr lang="en-US" altLang="ko-KR" sz="1400" dirty="0"/>
          </a:p>
          <a:p>
            <a:pPr lvl="3"/>
            <a:r>
              <a:rPr lang="en-US" altLang="ko-KR" sz="1400" dirty="0" err="1"/>
              <a:t>SW_RESTORE</a:t>
            </a:r>
            <a:r>
              <a:rPr lang="en-US" altLang="ko-KR" sz="1400" dirty="0"/>
              <a:t>	  – </a:t>
            </a:r>
            <a:r>
              <a:rPr lang="ko-KR" altLang="en-US" sz="1400" dirty="0"/>
              <a:t>윈도우를 활성화시킨다</a:t>
            </a:r>
            <a:endParaRPr lang="en-US" altLang="ko-KR" sz="1400" dirty="0"/>
          </a:p>
          <a:p>
            <a:pPr lvl="3"/>
            <a:r>
              <a:rPr lang="en-US" altLang="ko-KR" sz="1400" dirty="0" err="1"/>
              <a:t>SW_SHOW</a:t>
            </a:r>
            <a:r>
              <a:rPr lang="en-US" altLang="ko-KR" sz="1400" dirty="0"/>
              <a:t>	  – </a:t>
            </a:r>
            <a:r>
              <a:rPr lang="ko-KR" altLang="en-US" sz="1400" dirty="0"/>
              <a:t>윈도우를 활성화시켜 보여준다</a:t>
            </a:r>
            <a:endParaRPr lang="en-US" altLang="ko-KR" sz="1400" dirty="0"/>
          </a:p>
          <a:p>
            <a:pPr lvl="3"/>
            <a:r>
              <a:rPr lang="en-US" altLang="ko-KR" sz="1400" dirty="0" err="1"/>
              <a:t>SW_SHOWNORMAL</a:t>
            </a:r>
            <a:r>
              <a:rPr lang="en-US" altLang="ko-KR" sz="1400" dirty="0"/>
              <a:t> – </a:t>
            </a:r>
            <a:r>
              <a:rPr lang="ko-KR" altLang="en-US" sz="1400" dirty="0"/>
              <a:t>윈도우를 활성화시켜 보여준다</a:t>
            </a:r>
          </a:p>
        </p:txBody>
      </p:sp>
    </p:spTree>
    <p:extLst>
      <p:ext uri="{BB962C8B-B14F-4D97-AF65-F5344CB8AC3E}">
        <p14:creationId xmlns:p14="http://schemas.microsoft.com/office/powerpoint/2010/main" val="12980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40FB8-27B1-4E85-9A7A-37EC0CEE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HWND</a:t>
            </a:r>
            <a:r>
              <a:rPr lang="ko-KR" altLang="en-US" dirty="0"/>
              <a:t>와 </a:t>
            </a:r>
            <a:r>
              <a:rPr lang="en-US" altLang="ko-KR" dirty="0" err="1"/>
              <a:t>ShowWindow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E0C21-7FA4-45B9-BE45-B721C286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수정하고 실행해보면 창이 잠깐 보이고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해결하기 위해서 무한 반복문이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969DA0-12BC-4C0B-8A0C-44C29F3E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708920"/>
            <a:ext cx="4175678" cy="24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914400" y="287020"/>
            <a:ext cx="7773035" cy="1224915"/>
          </a:xfrm>
          <a:prstGeom prst="rect"/>
        </p:spPr>
        <p:txBody>
          <a:bodyPr wrap="square" lIns="121920" tIns="60960" rIns="121920" bIns="60960" numCol="1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>
                <a:latin typeface="HY헤드라인M" charset="0"/>
                <a:ea typeface="HY헤드라인M" charset="0"/>
              </a:rPr>
              <a:t>WinAPI 기본 프로젝트 완성</a:t>
            </a:r>
            <a:r>
              <a:rPr lang="en-US" altLang="ko-KR" sz="2700">
                <a:latin typeface="HY헤드라인M" charset="0"/>
                <a:ea typeface="HY헤드라인M" charset="0"/>
              </a:rPr>
              <a:t/>
            </a:r>
            <a:br>
              <a:rPr lang="en-US" altLang="ko-KR" sz="2700">
                <a:latin typeface="HY헤드라인M" charset="0"/>
                <a:ea typeface="HY헤드라인M" charset="0"/>
              </a:rPr>
            </a:br>
            <a:r>
              <a:rPr lang="en-US" altLang="ko-KR" sz="2700">
                <a:latin typeface="HY헤드라인M" charset="0"/>
                <a:ea typeface="HY헤드라인M" charset="0"/>
              </a:rPr>
              <a:t>-메시지 루프</a:t>
            </a:r>
            <a:endParaRPr lang="ko-KR" altLang="en-US" sz="2700">
              <a:latin typeface="HY헤드라인M" charset="0"/>
              <a:ea typeface="HY헤드라인M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4AEEE-B74B-49DD-A66B-4B4186E0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무한 반복문을 넣고 실행해보면 이제 윈도우창이 </a:t>
            </a:r>
            <a:r>
              <a:rPr lang="en-US" altLang="ko-KR" sz="1800">
                <a:latin typeface="HY견명조" charset="0"/>
                <a:ea typeface="HY견명조" charset="0"/>
              </a:rPr>
              <a:t>사</a:t>
            </a:r>
            <a:r>
              <a:rPr lang="en-US" altLang="ko-KR" sz="1800">
                <a:latin typeface="HY견명조" charset="0"/>
                <a:ea typeface="HY견명조" charset="0"/>
              </a:rPr>
              <a:t>라</a:t>
            </a:r>
            <a:r>
              <a:rPr lang="en-US" altLang="ko-KR" sz="1800">
                <a:latin typeface="HY견명조" charset="0"/>
                <a:ea typeface="HY견명조" charset="0"/>
              </a:rPr>
              <a:t>지</a:t>
            </a:r>
            <a:r>
              <a:rPr lang="en-US" altLang="ko-KR" sz="1800">
                <a:latin typeface="HY견명조" charset="0"/>
                <a:ea typeface="HY견명조" charset="0"/>
              </a:rPr>
              <a:t>지</a:t>
            </a:r>
            <a:r>
              <a:rPr lang="en-US" altLang="ko-KR" sz="1800">
                <a:latin typeface="HY견명조" charset="0"/>
                <a:ea typeface="HY견명조" charset="0"/>
              </a:rPr>
              <a:t>는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않</a:t>
            </a:r>
            <a:r>
              <a:rPr lang="en-US" altLang="ko-KR" sz="1800">
                <a:latin typeface="HY견명조" charset="0"/>
                <a:ea typeface="HY견명조" charset="0"/>
              </a:rPr>
              <a:t>지</a:t>
            </a:r>
            <a:r>
              <a:rPr lang="en-US" altLang="ko-KR" sz="1800">
                <a:latin typeface="HY견명조" charset="0"/>
                <a:ea typeface="HY견명조" charset="0"/>
              </a:rPr>
              <a:t>만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아</a:t>
            </a:r>
            <a:r>
              <a:rPr lang="en-US" altLang="ko-KR" sz="1800">
                <a:latin typeface="HY견명조" charset="0"/>
                <a:ea typeface="HY견명조" charset="0"/>
              </a:rPr>
              <a:t>무</a:t>
            </a:r>
            <a:r>
              <a:rPr lang="en-US" altLang="ko-KR" sz="1800">
                <a:latin typeface="HY견명조" charset="0"/>
                <a:ea typeface="HY견명조" charset="0"/>
              </a:rPr>
              <a:t>런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동</a:t>
            </a:r>
            <a:r>
              <a:rPr lang="en-US" altLang="ko-KR" sz="1800">
                <a:latin typeface="HY견명조" charset="0"/>
                <a:ea typeface="HY견명조" charset="0"/>
              </a:rPr>
              <a:t>작</a:t>
            </a:r>
            <a:r>
              <a:rPr lang="en-US" altLang="ko-KR" sz="1800">
                <a:latin typeface="HY견명조" charset="0"/>
                <a:ea typeface="HY견명조" charset="0"/>
              </a:rPr>
              <a:t>을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하</a:t>
            </a:r>
            <a:r>
              <a:rPr lang="en-US" altLang="ko-KR" sz="1800">
                <a:latin typeface="HY견명조" charset="0"/>
                <a:ea typeface="HY견명조" charset="0"/>
              </a:rPr>
              <a:t>지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않</a:t>
            </a:r>
            <a:r>
              <a:rPr lang="en-US" altLang="ko-KR" sz="1800">
                <a:latin typeface="HY견명조" charset="0"/>
                <a:ea typeface="HY견명조" charset="0"/>
              </a:rPr>
              <a:t>음</a:t>
            </a:r>
            <a:r>
              <a:rPr lang="en-US" altLang="ko-KR" sz="1800">
                <a:latin typeface="HY견명조" charset="0"/>
                <a:ea typeface="HY견명조" charset="0"/>
              </a:rPr>
              <a:t>을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알 수 있다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WinAPI에서는 사용자가 정의한 행동 이외에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특</a:t>
            </a:r>
            <a:r>
              <a:rPr lang="en-US" altLang="ko-KR" sz="1800">
                <a:latin typeface="HY견명조" charset="0"/>
                <a:ea typeface="HY견명조" charset="0"/>
              </a:rPr>
              <a:t>별</a:t>
            </a:r>
            <a:r>
              <a:rPr lang="en-US" altLang="ko-KR" sz="1800">
                <a:latin typeface="HY견명조" charset="0"/>
                <a:ea typeface="HY견명조" charset="0"/>
              </a:rPr>
              <a:t>한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무</a:t>
            </a:r>
            <a:r>
              <a:rPr lang="en-US" altLang="ko-KR" sz="1800">
                <a:latin typeface="HY견명조" charset="0"/>
                <a:ea typeface="HY견명조" charset="0"/>
              </a:rPr>
              <a:t>언</a:t>
            </a:r>
            <a:r>
              <a:rPr lang="en-US" altLang="ko-KR" sz="1800">
                <a:latin typeface="HY견명조" charset="0"/>
                <a:ea typeface="HY견명조" charset="0"/>
              </a:rPr>
              <a:t>가</a:t>
            </a:r>
            <a:r>
              <a:rPr lang="en-US" altLang="ko-KR" sz="1800">
                <a:latin typeface="HY견명조" charset="0"/>
                <a:ea typeface="HY견명조" charset="0"/>
              </a:rPr>
              <a:t>가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일</a:t>
            </a:r>
            <a:r>
              <a:rPr lang="en-US" altLang="ko-KR" sz="1800">
                <a:latin typeface="HY견명조" charset="0"/>
                <a:ea typeface="HY견명조" charset="0"/>
              </a:rPr>
              <a:t>어</a:t>
            </a:r>
            <a:r>
              <a:rPr lang="en-US" altLang="ko-KR" sz="1800">
                <a:latin typeface="HY견명조" charset="0"/>
                <a:ea typeface="HY견명조" charset="0"/>
              </a:rPr>
              <a:t>나</a:t>
            </a:r>
            <a:r>
              <a:rPr lang="en-US" altLang="ko-KR" sz="1800">
                <a:latin typeface="HY견명조" charset="0"/>
                <a:ea typeface="HY견명조" charset="0"/>
              </a:rPr>
              <a:t>지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않</a:t>
            </a:r>
            <a:r>
              <a:rPr lang="en-US" altLang="ko-KR" sz="1800">
                <a:latin typeface="HY견명조" charset="0"/>
                <a:ea typeface="HY견명조" charset="0"/>
              </a:rPr>
              <a:t>는</a:t>
            </a:r>
            <a:r>
              <a:rPr lang="en-US" altLang="ko-KR" sz="1800">
                <a:latin typeface="HY견명조" charset="0"/>
                <a:ea typeface="HY견명조" charset="0"/>
              </a:rPr>
              <a:t>다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따</a:t>
            </a:r>
            <a:r>
              <a:rPr lang="en-US" altLang="ko-KR" sz="1800">
                <a:latin typeface="HY견명조" charset="0"/>
                <a:ea typeface="HY견명조" charset="0"/>
              </a:rPr>
              <a:t>라</a:t>
            </a:r>
            <a:r>
              <a:rPr lang="en-US" altLang="ko-KR" sz="1800">
                <a:latin typeface="HY견명조" charset="0"/>
                <a:ea typeface="HY견명조" charset="0"/>
              </a:rPr>
              <a:t>서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윈</a:t>
            </a:r>
            <a:r>
              <a:rPr lang="en-US" altLang="ko-KR" sz="1800">
                <a:latin typeface="HY견명조" charset="0"/>
                <a:ea typeface="HY견명조" charset="0"/>
              </a:rPr>
              <a:t>도</a:t>
            </a:r>
            <a:r>
              <a:rPr lang="en-US" altLang="ko-KR" sz="1800">
                <a:latin typeface="HY견명조" charset="0"/>
                <a:ea typeface="HY견명조" charset="0"/>
              </a:rPr>
              <a:t>우</a:t>
            </a:r>
            <a:r>
              <a:rPr lang="en-US" altLang="ko-KR" sz="1800">
                <a:latin typeface="HY견명조" charset="0"/>
                <a:ea typeface="HY견명조" charset="0"/>
              </a:rPr>
              <a:t>창</a:t>
            </a:r>
            <a:r>
              <a:rPr lang="en-US" altLang="ko-KR" sz="1800">
                <a:latin typeface="HY견명조" charset="0"/>
                <a:ea typeface="HY견명조" charset="0"/>
              </a:rPr>
              <a:t>의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닫</a:t>
            </a:r>
            <a:r>
              <a:rPr lang="en-US" altLang="ko-KR" sz="1800">
                <a:latin typeface="HY견명조" charset="0"/>
                <a:ea typeface="HY견명조" charset="0"/>
              </a:rPr>
              <a:t>기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버</a:t>
            </a:r>
            <a:r>
              <a:rPr lang="en-US" altLang="ko-KR" sz="1800">
                <a:latin typeface="HY견명조" charset="0"/>
                <a:ea typeface="HY견명조" charset="0"/>
              </a:rPr>
              <a:t>튼</a:t>
            </a:r>
            <a:r>
              <a:rPr lang="en-US" altLang="ko-KR" sz="1800">
                <a:latin typeface="HY견명조" charset="0"/>
                <a:ea typeface="HY견명조" charset="0"/>
              </a:rPr>
              <a:t>을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누</a:t>
            </a:r>
            <a:r>
              <a:rPr lang="en-US" altLang="ko-KR" sz="1800">
                <a:latin typeface="HY견명조" charset="0"/>
                <a:ea typeface="HY견명조" charset="0"/>
              </a:rPr>
              <a:t>르</a:t>
            </a:r>
            <a:r>
              <a:rPr lang="en-US" altLang="ko-KR" sz="1800">
                <a:latin typeface="HY견명조" charset="0"/>
                <a:ea typeface="HY견명조" charset="0"/>
              </a:rPr>
              <a:t>면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창</a:t>
            </a:r>
            <a:r>
              <a:rPr lang="en-US" altLang="ko-KR" sz="1800">
                <a:latin typeface="HY견명조" charset="0"/>
                <a:ea typeface="HY견명조" charset="0"/>
              </a:rPr>
              <a:t>이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종</a:t>
            </a:r>
            <a:r>
              <a:rPr lang="en-US" altLang="ko-KR" sz="1800">
                <a:latin typeface="HY견명조" charset="0"/>
                <a:ea typeface="HY견명조" charset="0"/>
              </a:rPr>
              <a:t>료</a:t>
            </a:r>
            <a:r>
              <a:rPr lang="en-US" altLang="ko-KR" sz="1800">
                <a:latin typeface="HY견명조" charset="0"/>
                <a:ea typeface="HY견명조" charset="0"/>
              </a:rPr>
              <a:t>되도록 사용자가 직접 정의 해주어야 한다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이</a:t>
            </a:r>
            <a:r>
              <a:rPr lang="en-US" altLang="ko-KR" sz="1800">
                <a:latin typeface="HY견명조" charset="0"/>
                <a:ea typeface="HY견명조" charset="0"/>
              </a:rPr>
              <a:t>때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사</a:t>
            </a:r>
            <a:r>
              <a:rPr lang="en-US" altLang="ko-KR" sz="1800">
                <a:latin typeface="HY견명조" charset="0"/>
                <a:ea typeface="HY견명조" charset="0"/>
              </a:rPr>
              <a:t>용</a:t>
            </a:r>
            <a:r>
              <a:rPr lang="en-US" altLang="ko-KR" sz="1800">
                <a:latin typeface="HY견명조" charset="0"/>
                <a:ea typeface="HY견명조" charset="0"/>
              </a:rPr>
              <a:t>되</a:t>
            </a:r>
            <a:r>
              <a:rPr lang="en-US" altLang="ko-KR" sz="1800">
                <a:latin typeface="HY견명조" charset="0"/>
                <a:ea typeface="HY견명조" charset="0"/>
              </a:rPr>
              <a:t>는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것</a:t>
            </a:r>
            <a:r>
              <a:rPr lang="en-US" altLang="ko-KR" sz="1800">
                <a:latin typeface="HY견명조" charset="0"/>
                <a:ea typeface="HY견명조" charset="0"/>
              </a:rPr>
              <a:t>이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메</a:t>
            </a:r>
            <a:r>
              <a:rPr lang="en-US" altLang="ko-KR" sz="1800">
                <a:latin typeface="HY견명조" charset="0"/>
                <a:ea typeface="HY견명조" charset="0"/>
              </a:rPr>
              <a:t>시</a:t>
            </a:r>
            <a:r>
              <a:rPr lang="en-US" altLang="ko-KR" sz="1800">
                <a:latin typeface="HY견명조" charset="0"/>
                <a:ea typeface="HY견명조" charset="0"/>
              </a:rPr>
              <a:t>지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루</a:t>
            </a:r>
            <a:r>
              <a:rPr lang="en-US" altLang="ko-KR" sz="1800">
                <a:latin typeface="HY견명조" charset="0"/>
                <a:ea typeface="HY견명조" charset="0"/>
              </a:rPr>
              <a:t>프</a:t>
            </a:r>
            <a:r>
              <a:rPr lang="en-US" altLang="ko-KR" sz="1800">
                <a:latin typeface="HY견명조" charset="0"/>
                <a:ea typeface="HY견명조" charset="0"/>
              </a:rPr>
              <a:t>,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메</a:t>
            </a:r>
            <a:r>
              <a:rPr lang="en-US" altLang="ko-KR" sz="1800">
                <a:latin typeface="HY견명조" charset="0"/>
                <a:ea typeface="HY견명조" charset="0"/>
              </a:rPr>
              <a:t>시</a:t>
            </a:r>
            <a:r>
              <a:rPr lang="en-US" altLang="ko-KR" sz="1800">
                <a:latin typeface="HY견명조" charset="0"/>
                <a:ea typeface="HY견명조" charset="0"/>
              </a:rPr>
              <a:t>지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관</a:t>
            </a:r>
            <a:r>
              <a:rPr lang="en-US" altLang="ko-KR" sz="1800">
                <a:latin typeface="HY견명조" charset="0"/>
                <a:ea typeface="HY견명조" charset="0"/>
              </a:rPr>
              <a:t>리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시</a:t>
            </a:r>
            <a:r>
              <a:rPr lang="en-US" altLang="ko-KR" sz="1800">
                <a:latin typeface="HY견명조" charset="0"/>
                <a:ea typeface="HY견명조" charset="0"/>
              </a:rPr>
              <a:t>스</a:t>
            </a:r>
            <a:r>
              <a:rPr lang="en-US" altLang="ko-KR" sz="1800">
                <a:latin typeface="HY견명조" charset="0"/>
                <a:ea typeface="HY견명조" charset="0"/>
              </a:rPr>
              <a:t>템</a:t>
            </a:r>
            <a:r>
              <a:rPr lang="en-US" altLang="ko-KR" sz="1800">
                <a:latin typeface="HY견명조" charset="0"/>
                <a:ea typeface="HY견명조" charset="0"/>
              </a:rPr>
              <a:t>이</a:t>
            </a:r>
            <a:r>
              <a:rPr lang="en-US" altLang="ko-KR" sz="1800">
                <a:latin typeface="HY견명조" charset="0"/>
                <a:ea typeface="HY견명조" charset="0"/>
              </a:rPr>
              <a:t>다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MSG(구조체 필요) msg;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2100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F460B-6EE3-4C04-BAFD-A301B9E4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4544695"/>
            <a:ext cx="714502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5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2FB68-8B0D-4CDD-985E-CDBB580F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메시지 루프와 </a:t>
            </a:r>
            <a:r>
              <a:rPr lang="en-US" altLang="ko-KR" dirty="0" err="1"/>
              <a:t>WinProc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625F9-77DE-4E21-934E-549524DA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>
            <a:normAutofit/>
          </a:bodyPr>
          <a:lstStyle/>
          <a:p>
            <a:r>
              <a:rPr lang="ko-KR" altLang="en-US" dirty="0"/>
              <a:t>디버그 모드로 실행해보면 제대로 작동하는 빈 창이 생성된다</a:t>
            </a:r>
            <a:endParaRPr lang="en-US" altLang="ko-KR" dirty="0"/>
          </a:p>
          <a:p>
            <a:r>
              <a:rPr lang="ko-KR" altLang="en-US" dirty="0"/>
              <a:t>하지만 프로그램을 종료해보아도 응용 프로그램의 디버그 모드가 끝나지 않는다는 사실을 알 수 있다</a:t>
            </a:r>
            <a:endParaRPr lang="en-US" altLang="ko-KR" dirty="0"/>
          </a:p>
          <a:p>
            <a:r>
              <a:rPr lang="ko-KR" altLang="en-US" dirty="0"/>
              <a:t>프로그램이 정상적으로 종료되지 못한 것이다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4"/>
            <a:r>
              <a:rPr lang="ko-KR" altLang="en-US" sz="1400" dirty="0">
                <a:solidFill>
                  <a:srgbClr val="FF0000"/>
                </a:solidFill>
              </a:rPr>
              <a:t>■</a:t>
            </a:r>
            <a:r>
              <a:rPr lang="ko-KR" altLang="en-US" sz="1400" dirty="0"/>
              <a:t>버튼을 눌러 응용프로그램을 강제 종료한다</a:t>
            </a:r>
            <a:r>
              <a:rPr lang="en-US" altLang="ko-KR" sz="1400" dirty="0"/>
              <a:t>.</a:t>
            </a:r>
          </a:p>
          <a:p>
            <a:r>
              <a:rPr lang="ko-KR" altLang="en-US" dirty="0"/>
              <a:t>바로 전 슬라이드에서 말했듯이 </a:t>
            </a:r>
            <a:r>
              <a:rPr lang="en-US" altLang="ko-KR" dirty="0" err="1"/>
              <a:t>WinAPI</a:t>
            </a:r>
            <a:r>
              <a:rPr lang="ko-KR" altLang="en-US" dirty="0"/>
              <a:t>는 사용자가 정의한 행동 이외에 어떠한 것도 해 주지 않으므로 창이 닫히면 프로그램이 정상적으로 종료되도록 사용자가 직접 정의해야 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DC24B-AD7D-4586-A62B-F18A9543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30" y="3356992"/>
            <a:ext cx="5916142" cy="15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B9EC9-F92E-42EC-ABAF-5AC6A642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기본 프로젝트 완성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메시지 루프와 </a:t>
            </a:r>
            <a:r>
              <a:rPr lang="en-US" altLang="ko-KR" dirty="0" err="1"/>
              <a:t>WndProc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40FFF-2E0E-4AB4-92C1-70B15097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/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완성된 기본 프로젝트의 코드를 복사해서 보관한다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8E677-F6A0-4C35-B70D-E7519F11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1" y="1772816"/>
            <a:ext cx="6408712" cy="2197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BAE910-78F7-40BE-82C9-9D156D8AE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1" y="4023773"/>
            <a:ext cx="5394737" cy="18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B36A8-E8F8-4FC7-9D05-660CAB5E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메시지 루프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DD1B9-6468-4087-8E2F-CCC3C901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772400" cy="5156204"/>
          </a:xfrm>
        </p:spPr>
        <p:txBody>
          <a:bodyPr/>
          <a:lstStyle/>
          <a:p>
            <a:r>
              <a:rPr lang="ko-KR" altLang="en-US" sz="1800" dirty="0"/>
              <a:t>메시지 루프</a:t>
            </a:r>
            <a:endParaRPr lang="en-US" altLang="ko-KR" sz="1800" dirty="0"/>
          </a:p>
          <a:p>
            <a:pPr lvl="1"/>
            <a:r>
              <a:rPr lang="en-US" altLang="ko-KR" sz="1400" dirty="0"/>
              <a:t>Windows </a:t>
            </a:r>
            <a:r>
              <a:rPr lang="ko-KR" altLang="en-US" sz="1400" dirty="0"/>
              <a:t>프로그램에서 메시지를 처리하는 부분</a:t>
            </a:r>
            <a:endParaRPr lang="en-US" altLang="ko-KR" sz="1400" dirty="0"/>
          </a:p>
          <a:p>
            <a:pPr lvl="1"/>
            <a:r>
              <a:rPr lang="en-US" altLang="ko-KR" sz="1400" dirty="0"/>
              <a:t>BOOL </a:t>
            </a:r>
            <a:r>
              <a:rPr lang="en-US" altLang="ko-KR" sz="1400" dirty="0" err="1"/>
              <a:t>GetMessage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lpMsg,hWnd,wMsgFilterMin,wMsgFilterMax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sz="1200" dirty="0"/>
              <a:t>시스템이 유지하는 메시지 큐에서 메시지를 </a:t>
            </a:r>
            <a:r>
              <a:rPr lang="ko-KR" altLang="en-US" sz="1200" dirty="0" err="1"/>
              <a:t>읽어들이는</a:t>
            </a:r>
            <a:r>
              <a:rPr lang="ko-KR" altLang="en-US" sz="1200" dirty="0"/>
              <a:t> 함수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lpMsg</a:t>
            </a:r>
            <a:r>
              <a:rPr lang="en-US" altLang="ko-KR" sz="1200" dirty="0"/>
              <a:t>	       - </a:t>
            </a:r>
            <a:r>
              <a:rPr lang="ko-KR" altLang="en-US" sz="1200" dirty="0"/>
              <a:t>메시지 큐에서 </a:t>
            </a:r>
            <a:r>
              <a:rPr lang="ko-KR" altLang="en-US" sz="1200" dirty="0" err="1"/>
              <a:t>읽어들인</a:t>
            </a:r>
            <a:r>
              <a:rPr lang="ko-KR" altLang="en-US" sz="1200" dirty="0"/>
              <a:t> 메시지를 저장할 </a:t>
            </a:r>
            <a:r>
              <a:rPr lang="en-US" altLang="ko-KR" sz="1200" dirty="0"/>
              <a:t>MSG</a:t>
            </a:r>
            <a:r>
              <a:rPr lang="ko-KR" altLang="en-US" sz="1200" dirty="0"/>
              <a:t>구조체를 지정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hWnd</a:t>
            </a:r>
            <a:r>
              <a:rPr lang="en-US" altLang="ko-KR" sz="1200" dirty="0"/>
              <a:t>	       - </a:t>
            </a:r>
            <a:r>
              <a:rPr lang="ko-KR" altLang="en-US" sz="1200" dirty="0"/>
              <a:t>현재 메시지를 큐에 올린 윈도우창의 핸들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wMsgFilterMin</a:t>
            </a:r>
            <a:r>
              <a:rPr lang="en-US" altLang="ko-KR" sz="1200" dirty="0"/>
              <a:t>  - </a:t>
            </a:r>
            <a:r>
              <a:rPr lang="ko-KR" altLang="en-US" sz="1200" dirty="0"/>
              <a:t>회수된 메시지의 범위 중 최소값을 정수형태로 지정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wMsgFilterMAx</a:t>
            </a:r>
            <a:r>
              <a:rPr lang="en-US" altLang="ko-KR" sz="1200" dirty="0"/>
              <a:t> – </a:t>
            </a:r>
            <a:r>
              <a:rPr lang="ko-KR" altLang="en-US" sz="1200" dirty="0"/>
              <a:t>회수된 메시지의 범위 중 최대값을 정수형태로 지정</a:t>
            </a:r>
            <a:endParaRPr lang="en-US" altLang="ko-KR" sz="1200" dirty="0"/>
          </a:p>
          <a:p>
            <a:pPr lvl="1"/>
            <a:r>
              <a:rPr lang="en-US" altLang="ko-KR" sz="1400" dirty="0"/>
              <a:t>BOOL </a:t>
            </a:r>
            <a:r>
              <a:rPr lang="en-US" altLang="ko-KR" sz="1400" dirty="0" err="1"/>
              <a:t>TranslateMessage</a:t>
            </a:r>
            <a:r>
              <a:rPr lang="en-US" altLang="ko-KR" sz="1400" dirty="0"/>
              <a:t>(CONST MSG </a:t>
            </a:r>
            <a:r>
              <a:rPr lang="ko-KR" altLang="en-US" sz="1400" dirty="0"/>
              <a:t>*</a:t>
            </a:r>
            <a:r>
              <a:rPr lang="en-US" altLang="ko-KR" sz="1400" dirty="0" err="1"/>
              <a:t>lpMsg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sz="1200" dirty="0"/>
              <a:t>키보드 입력 메시지를 가공하여 프로그램에서 쉽게 쓸 수 있도록 해 준다</a:t>
            </a:r>
            <a:endParaRPr lang="en-US" altLang="ko-KR" sz="1200" dirty="0"/>
          </a:p>
          <a:p>
            <a:pPr lvl="2"/>
            <a:r>
              <a:rPr lang="en-US" altLang="ko-KR" sz="1200" dirty="0"/>
              <a:t>Windows</a:t>
            </a:r>
            <a:r>
              <a:rPr lang="ko-KR" altLang="en-US" sz="1200" dirty="0"/>
              <a:t>는 키보드의 어떤 키가 </a:t>
            </a:r>
            <a:r>
              <a:rPr lang="ko-KR" altLang="en-US" sz="1200" dirty="0" err="1"/>
              <a:t>눌러졌다거나</a:t>
            </a:r>
            <a:r>
              <a:rPr lang="ko-KR" altLang="en-US" sz="1200" dirty="0"/>
              <a:t> 떨어졌을 때 </a:t>
            </a:r>
            <a:r>
              <a:rPr lang="en-US" altLang="ko-KR" sz="1200" dirty="0" err="1"/>
              <a:t>WM_KEYDOWN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WM_KEYUP</a:t>
            </a:r>
            <a:r>
              <a:rPr lang="en-US" altLang="ko-KR" sz="1200" dirty="0"/>
              <a:t> </a:t>
            </a:r>
            <a:r>
              <a:rPr lang="ko-KR" altLang="en-US" sz="1200" dirty="0"/>
              <a:t>같은 키보드 메시지를 발생시키는데 이 함수는 이 두 메시지가 연속적으로 </a:t>
            </a:r>
            <a:r>
              <a:rPr lang="ko-KR" altLang="en-US" sz="1200" dirty="0" err="1"/>
              <a:t>발생할때</a:t>
            </a:r>
            <a:r>
              <a:rPr lang="ko-KR" altLang="en-US" sz="1200" dirty="0"/>
              <a:t> 문자가 입력되었다는 </a:t>
            </a:r>
            <a:r>
              <a:rPr lang="en-US" altLang="ko-KR" sz="1200" dirty="0" err="1"/>
              <a:t>WM_CHAR</a:t>
            </a:r>
            <a:r>
              <a:rPr lang="ko-KR" altLang="en-US" sz="1200" dirty="0"/>
              <a:t> 메시지를 만드는 역할을 한다</a:t>
            </a:r>
            <a:endParaRPr lang="en-US" altLang="ko-KR" sz="1200" dirty="0"/>
          </a:p>
          <a:p>
            <a:pPr lvl="1"/>
            <a:r>
              <a:rPr lang="en-US" altLang="ko-KR" sz="1400" dirty="0"/>
              <a:t>LONG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DispatchMessage</a:t>
            </a:r>
            <a:r>
              <a:rPr lang="en-US" altLang="ko-KR" sz="1400" dirty="0"/>
              <a:t>(CONST</a:t>
            </a:r>
            <a:r>
              <a:rPr lang="ko-KR" altLang="en-US" sz="1400" dirty="0"/>
              <a:t> </a:t>
            </a:r>
            <a:r>
              <a:rPr lang="en-US" altLang="ko-KR" sz="1400" dirty="0"/>
              <a:t>MSG</a:t>
            </a:r>
            <a:r>
              <a:rPr lang="ko-KR" altLang="en-US" sz="1400" dirty="0"/>
              <a:t>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lpmsg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sz="1200" dirty="0"/>
              <a:t>시스템 메시지 큐에서 꺼낸 메시지를 프로그램의 메시지 처리함수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WndProc</a:t>
            </a:r>
            <a:r>
              <a:rPr lang="en-US" altLang="ko-KR" sz="1200" dirty="0"/>
              <a:t>)</a:t>
            </a:r>
            <a:r>
              <a:rPr lang="ko-KR" altLang="en-US" sz="1200" dirty="0"/>
              <a:t>으로 전달한다</a:t>
            </a:r>
            <a:endParaRPr lang="en-US" altLang="ko-KR" sz="1200" dirty="0"/>
          </a:p>
          <a:p>
            <a:pPr lvl="1"/>
            <a:r>
              <a:rPr lang="ko-KR" altLang="en-US" sz="1400" dirty="0"/>
              <a:t>메시지 루프에서 하는 일은 메시지를 꺼내고</a:t>
            </a:r>
            <a:r>
              <a:rPr lang="en-US" altLang="ko-KR" sz="1400" dirty="0"/>
              <a:t>, </a:t>
            </a:r>
            <a:r>
              <a:rPr lang="ko-KR" altLang="en-US" sz="1400" dirty="0"/>
              <a:t>필요한 경우 약간 형태를 바꾼 후 응용프로그램에게 전달하는 것 뿐이다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 과정은 프로그램이 종료되어 </a:t>
            </a:r>
            <a:r>
              <a:rPr lang="en-US" altLang="ko-KR" sz="1400" dirty="0" err="1"/>
              <a:t>WM_QUIT</a:t>
            </a:r>
            <a:r>
              <a:rPr lang="ko-KR" altLang="en-US" sz="1400" dirty="0"/>
              <a:t>가 전달될 때까지 반복된다</a:t>
            </a:r>
            <a:endParaRPr lang="en-US" altLang="ko-KR" sz="1400" dirty="0"/>
          </a:p>
          <a:p>
            <a:pPr lvl="1"/>
            <a:r>
              <a:rPr lang="ko-KR" altLang="en-US" sz="1400" dirty="0"/>
              <a:t>실제 메시지 처리는 별도의 메시지 처리함수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WndProc</a:t>
            </a:r>
            <a:r>
              <a:rPr lang="en-US" altLang="ko-KR" sz="1400" dirty="0"/>
              <a:t>)</a:t>
            </a:r>
            <a:r>
              <a:rPr lang="ko-KR" altLang="en-US" sz="1400" dirty="0"/>
              <a:t>에서 수행한다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85D22-F2B7-47C6-8D19-1BB992F13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00" y="477834"/>
            <a:ext cx="5055499" cy="1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07736-CC09-472E-88AE-D1C20132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2400" cy="1224280"/>
          </a:xfrm>
        </p:spPr>
        <p:txBody>
          <a:bodyPr/>
          <a:lstStyle/>
          <a:p>
            <a:r>
              <a:rPr lang="ko-KR" altLang="en-US" dirty="0"/>
              <a:t>메시지 루프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A70FB-D7B8-4C78-AA44-21721232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98600"/>
            <a:ext cx="7772400" cy="5359400"/>
          </a:xfrm>
        </p:spPr>
        <p:txBody>
          <a:bodyPr/>
          <a:lstStyle/>
          <a:p>
            <a:r>
              <a:rPr lang="ko-KR" altLang="en-US" dirty="0"/>
              <a:t>메시지</a:t>
            </a:r>
            <a:endParaRPr lang="en-US" altLang="ko-KR" dirty="0"/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를 메시지 구동 시스템</a:t>
            </a:r>
            <a:r>
              <a:rPr lang="en-US" altLang="ko-KR" dirty="0"/>
              <a:t>(Message Driven System)</a:t>
            </a:r>
            <a:r>
              <a:rPr lang="ko-KR" altLang="en-US" dirty="0"/>
              <a:t>이라고 하며 이점이 </a:t>
            </a:r>
            <a:r>
              <a:rPr lang="en-US" altLang="ko-KR" dirty="0"/>
              <a:t>MS-DOS</a:t>
            </a:r>
            <a:r>
              <a:rPr lang="ko-KR" altLang="en-US" dirty="0"/>
              <a:t>와 가장 뚜렷한 대비를 이루는 윈도우의 특징이다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여기서 메시지란 사용자나 시스템 내부적인 동작에 의해 발생된 일체의 변화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가 발생하였을 때 운영체제가 이를 감지하여 프로그램에게 전달하는 정보들이다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마우스를 클릭하였을 때 시스템 내부의 과정</a:t>
            </a:r>
            <a:endParaRPr lang="en-US" altLang="ko-KR" dirty="0"/>
          </a:p>
          <a:p>
            <a:pPr marL="855011" lvl="2" indent="-342900">
              <a:buFont typeface="+mj-ea"/>
              <a:buAutoNum type="circleNumDbPlain"/>
            </a:pPr>
            <a:r>
              <a:rPr lang="ko-KR" altLang="en-US" dirty="0"/>
              <a:t>마우스를 클릭한다</a:t>
            </a:r>
            <a:endParaRPr lang="en-US" altLang="ko-KR" dirty="0"/>
          </a:p>
          <a:p>
            <a:pPr marL="855011" lvl="2" indent="-342900">
              <a:buFont typeface="+mj-ea"/>
              <a:buAutoNum type="circleNumDbPlain"/>
            </a:pPr>
            <a:r>
              <a:rPr lang="ko-KR" altLang="en-US" dirty="0"/>
              <a:t>드라이버가 신호를 해석한다</a:t>
            </a:r>
            <a:endParaRPr lang="en-US" altLang="ko-KR" dirty="0"/>
          </a:p>
          <a:p>
            <a:pPr marL="855011" lvl="2" indent="-342900">
              <a:buFont typeface="+mj-ea"/>
              <a:buAutoNum type="circleNumDbPlain"/>
            </a:pPr>
            <a:r>
              <a:rPr lang="en-US" altLang="ko-KR" dirty="0"/>
              <a:t>Windows</a:t>
            </a:r>
            <a:r>
              <a:rPr lang="ko-KR" altLang="en-US" dirty="0"/>
              <a:t>에서 받은 신호를 전역 </a:t>
            </a:r>
            <a:r>
              <a:rPr lang="en-US" altLang="ko-KR" dirty="0"/>
              <a:t>Message Queue</a:t>
            </a:r>
            <a:r>
              <a:rPr lang="ko-KR" altLang="en-US" dirty="0"/>
              <a:t>로 보낸다</a:t>
            </a:r>
            <a:endParaRPr lang="en-US" altLang="ko-KR" dirty="0"/>
          </a:p>
          <a:p>
            <a:pPr marL="855011" lvl="2" indent="-342900">
              <a:buFont typeface="+mj-ea"/>
              <a:buAutoNum type="circleNumDbPlain"/>
            </a:pPr>
            <a:r>
              <a:rPr lang="en-US" altLang="ko-KR" dirty="0"/>
              <a:t>Message Queue</a:t>
            </a:r>
            <a:r>
              <a:rPr lang="ko-KR" altLang="en-US" dirty="0"/>
              <a:t>에서 메시지를 받아야 할 프로그램에게 메시지를 전달한다</a:t>
            </a:r>
            <a:endParaRPr lang="en-US" altLang="ko-KR" dirty="0"/>
          </a:p>
          <a:p>
            <a:pPr lvl="1"/>
            <a:r>
              <a:rPr lang="ko-KR" altLang="en-US" dirty="0"/>
              <a:t>여기서 메시지를 받아야 할 프로그램은 마우스가 클릭된 위치에 존재하는 프로그램으로 이처럼 메시지 큐는 메시지의 특성에 따라 적당한 프로그램을 찾아서 메시지를 보낸다</a:t>
            </a:r>
            <a:endParaRPr lang="en-US" altLang="ko-KR" dirty="0"/>
          </a:p>
          <a:p>
            <a:pPr lvl="1"/>
            <a:r>
              <a:rPr lang="ko-KR" altLang="en-US" dirty="0"/>
              <a:t>만약 적당한 프로그램을 찾아서 보내지 않는다면 엉뚱한 프로그램이 메시지를 가져가게 되고 정작 받아야할 프로그램은 아무 메시지도 받지 못한다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92A8051-EE7B-407E-BAEF-80DD8FF66E4A}"/>
              </a:ext>
            </a:extLst>
          </p:cNvPr>
          <p:cNvGrpSpPr/>
          <p:nvPr/>
        </p:nvGrpSpPr>
        <p:grpSpPr>
          <a:xfrm>
            <a:off x="3491865" y="274320"/>
            <a:ext cx="5194935" cy="1613535"/>
            <a:chOff x="3491865" y="274320"/>
            <a:chExt cx="5194935" cy="1613535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 rot="0">
              <a:off x="3491865" y="274320"/>
              <a:ext cx="1426210" cy="522604"/>
            </a:xfrm>
            <a:prstGeom prst="rect"/>
            <a:ln w="38100" cap="flat" cmpd="sng">
              <a:prstDash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1219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>
                  <a:latin typeface="HY견명조" charset="0"/>
                  <a:ea typeface="HY견명조" charset="0"/>
                </a:rPr>
                <a:t>마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우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스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 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클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릭</a:t>
              </a:r>
              <a:endParaRPr lang="ko-KR" altLang="en-US" sz="1400">
                <a:latin typeface="HY견명조" charset="0"/>
                <a:ea typeface="HY견명조" charset="0"/>
              </a:endParaRPr>
            </a:p>
            <a:p>
              <a:pPr marL="0" indent="0" algn="l" defTabSz="1219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>
                  <a:latin typeface="HY견명조" charset="0"/>
                  <a:ea typeface="HY견명조" charset="0"/>
                </a:rPr>
                <a:t>(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이벤트 발생)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&gt;&gt;</a:t>
              </a:r>
              <a:endParaRPr lang="ko-KR" altLang="en-US" sz="1600">
                <a:latin typeface="HY견명조" charset="0"/>
                <a:ea typeface="HY견명조" charset="0"/>
              </a:endParaRPr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 rot="0">
              <a:off x="5376545" y="274320"/>
              <a:ext cx="1426210" cy="522604"/>
            </a:xfrm>
            <a:prstGeom prst="rect"/>
            <a:ln w="38100" cap="flat" cmpd="sng">
              <a:prstDash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1219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>
                  <a:latin typeface="HY견명조" charset="0"/>
                  <a:ea typeface="HY견명조" charset="0"/>
                </a:rPr>
                <a:t>장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치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 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드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라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이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버</a:t>
              </a:r>
              <a:r>
                <a:rPr lang="en-US" altLang="ko-KR" sz="1400">
                  <a:latin typeface="HY견명조" charset="0"/>
                  <a:ea typeface="HY견명조" charset="0"/>
                </a:rPr>
                <a:t> &gt; Wins</a:t>
              </a:r>
              <a:endParaRPr lang="ko-KR" altLang="en-US" sz="1600">
                <a:latin typeface="HY견명조" charset="0"/>
                <a:ea typeface="HY견명조" charset="0"/>
              </a:endParaRP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 rot="0">
              <a:off x="3491865" y="1303020"/>
              <a:ext cx="1426210" cy="338455"/>
            </a:xfrm>
            <a:prstGeom prst="rect"/>
            <a:ln w="38100" cap="flat" cmpd="sng">
              <a:prstDash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1219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>
                  <a:latin typeface="HY견명조" charset="0"/>
                  <a:ea typeface="HY견명조" charset="0"/>
                </a:rPr>
                <a:t>W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i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n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d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o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w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s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 &gt;</a:t>
              </a:r>
              <a:endParaRPr lang="ko-KR" altLang="en-US" sz="1600">
                <a:latin typeface="HY견명조" charset="0"/>
                <a:ea typeface="HY견명조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5376545" y="1303020"/>
              <a:ext cx="1426210" cy="338455"/>
            </a:xfrm>
            <a:prstGeom prst="rect"/>
            <a:ln w="38100" cap="flat" cmpd="sng">
              <a:prstDash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1219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>
                  <a:latin typeface="HY견명조" charset="0"/>
                  <a:ea typeface="HY견명조" charset="0"/>
                </a:rPr>
                <a:t>메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시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지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 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큐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 &gt;</a:t>
              </a:r>
              <a:endParaRPr lang="ko-KR" altLang="en-US" sz="1600">
                <a:latin typeface="HY견명조" charset="0"/>
                <a:ea typeface="HY견명조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 rot="0">
              <a:off x="7261225" y="1303020"/>
              <a:ext cx="1426210" cy="585470"/>
            </a:xfrm>
            <a:prstGeom prst="rect"/>
            <a:ln w="38100" cap="flat" cmpd="sng">
              <a:prstDash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1219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>
                  <a:latin typeface="HY견명조" charset="0"/>
                  <a:ea typeface="HY견명조" charset="0"/>
                </a:rPr>
                <a:t>응용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 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프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로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그</a:t>
              </a:r>
              <a:r>
                <a:rPr lang="en-US" altLang="ko-KR" sz="1600">
                  <a:latin typeface="HY견명조" charset="0"/>
                  <a:ea typeface="HY견명조" charset="0"/>
                </a:rPr>
                <a:t>램</a:t>
              </a:r>
              <a:endParaRPr lang="ko-KR" altLang="en-US" sz="1600">
                <a:latin typeface="HY견명조" charset="0"/>
                <a:ea typeface="HY견명조" charset="0"/>
              </a:endParaRPr>
            </a:p>
          </p:txBody>
        </p:sp>
        <p:cxnSp>
          <p:nvCxnSpPr>
            <p:cNvPr id="13" name="직선 화살표 연결선 12"/>
            <p:cNvCxnSpPr>
              <a:stCxn id="4" idx="3"/>
              <a:endCxn id="5" idx="1"/>
            </p:cNvCxnSpPr>
            <p:nvPr/>
          </p:nvCxnSpPr>
          <p:spPr>
            <a:xfrm rot="0">
              <a:off x="4917440" y="567055"/>
              <a:ext cx="460375" cy="635"/>
            </a:xfrm>
            <a:prstGeom prst="straightConnector1"/>
            <a:ln w="28575" cap="flat" cmpd="sng">
              <a:prstDash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연결선: 꺾임 14"/>
            <p:cNvSpPr>
              <a:spLocks/>
            </p:cNvSpPr>
            <p:nvPr/>
          </p:nvSpPr>
          <p:spPr>
            <a:xfrm rot="0" flipH="1">
              <a:off x="4204335" y="567055"/>
              <a:ext cx="2597785" cy="736600"/>
            </a:xfrm>
            <a:prstGeom prst="bentConnector4">
              <a:avLst>
                <a:gd name="adj1" fmla="val -8801"/>
                <a:gd name="adj2" fmla="val 69864"/>
              </a:avLst>
            </a:prstGeom>
            <a:ln w="28575" cap="flat" cmpd="sng">
              <a:prstDash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7" idx="3"/>
              <a:endCxn id="8" idx="1"/>
            </p:cNvCxnSpPr>
            <p:nvPr/>
          </p:nvCxnSpPr>
          <p:spPr>
            <a:xfrm rot="0">
              <a:off x="4917440" y="1472565"/>
              <a:ext cx="460375" cy="635"/>
            </a:xfrm>
            <a:prstGeom prst="straightConnector1"/>
            <a:ln w="28575" cap="flat" cmpd="sng">
              <a:prstDash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8" idx="3"/>
            </p:cNvCxnSpPr>
            <p:nvPr/>
          </p:nvCxnSpPr>
          <p:spPr>
            <a:xfrm rot="0">
              <a:off x="6802120" y="1472565"/>
              <a:ext cx="460375" cy="635"/>
            </a:xfrm>
            <a:prstGeom prst="straightConnector1"/>
            <a:ln w="28575" cap="flat" cmpd="sng">
              <a:prstDash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57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B54D-72A6-470E-8A70-D79926C3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루프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1F096-8DD9-472E-9DFE-4A8425DF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>
            <a:normAutofit/>
          </a:bodyPr>
          <a:lstStyle/>
          <a:p>
            <a:r>
              <a:rPr lang="en-US" altLang="ko-KR" dirty="0"/>
              <a:t>MSG</a:t>
            </a:r>
          </a:p>
          <a:p>
            <a:pPr lvl="1"/>
            <a:r>
              <a:rPr lang="ko-KR" altLang="en-US" dirty="0"/>
              <a:t>메시지를 보관하는 구조체</a:t>
            </a:r>
            <a:endParaRPr lang="en-US" altLang="ko-KR" dirty="0"/>
          </a:p>
          <a:p>
            <a:pPr lvl="1"/>
            <a:r>
              <a:rPr lang="ko-KR" altLang="en-US" dirty="0"/>
              <a:t>멤버</a:t>
            </a:r>
            <a:endParaRPr lang="en-US" altLang="ko-KR" dirty="0"/>
          </a:p>
          <a:p>
            <a:pPr lvl="2"/>
            <a:r>
              <a:rPr lang="en-US" altLang="ko-KR" dirty="0" err="1"/>
              <a:t>hwnd</a:t>
            </a:r>
            <a:r>
              <a:rPr lang="en-US" altLang="ko-KR" dirty="0"/>
              <a:t>	</a:t>
            </a:r>
          </a:p>
          <a:p>
            <a:pPr lvl="3"/>
            <a:r>
              <a:rPr lang="ko-KR" altLang="en-US" dirty="0"/>
              <a:t>메시지를 받을 윈도우창 핸들이다</a:t>
            </a:r>
            <a:endParaRPr lang="en-US" altLang="ko-KR" dirty="0"/>
          </a:p>
          <a:p>
            <a:pPr lvl="2"/>
            <a:r>
              <a:rPr lang="en-US" altLang="ko-KR" dirty="0"/>
              <a:t>message</a:t>
            </a:r>
          </a:p>
          <a:p>
            <a:pPr lvl="3"/>
            <a:r>
              <a:rPr lang="ko-KR" altLang="en-US" dirty="0"/>
              <a:t>어떤 종류의 메시지인가를 나타낸다</a:t>
            </a:r>
            <a:endParaRPr lang="en-US" altLang="ko-KR" dirty="0"/>
          </a:p>
          <a:p>
            <a:pPr lvl="3"/>
            <a:r>
              <a:rPr lang="ko-KR" altLang="en-US" dirty="0"/>
              <a:t>가장 중요한 값</a:t>
            </a:r>
            <a:endParaRPr lang="en-US" altLang="ko-KR" dirty="0"/>
          </a:p>
          <a:p>
            <a:pPr lvl="2"/>
            <a:r>
              <a:rPr lang="en-US" altLang="ko-KR" dirty="0" err="1"/>
              <a:t>wParam</a:t>
            </a:r>
            <a:r>
              <a:rPr lang="en-US" altLang="ko-KR" dirty="0"/>
              <a:t>, </a:t>
            </a:r>
            <a:r>
              <a:rPr lang="en-US" altLang="ko-KR" dirty="0" err="1"/>
              <a:t>lParam</a:t>
            </a:r>
            <a:endParaRPr lang="en-US" altLang="ko-KR" dirty="0"/>
          </a:p>
          <a:p>
            <a:pPr lvl="3"/>
            <a:r>
              <a:rPr lang="ko-KR" altLang="en-US" dirty="0"/>
              <a:t>전달된 메시지에 대한 부가적인 정보를 가진다</a:t>
            </a:r>
            <a:endParaRPr lang="en-US" altLang="ko-KR" dirty="0"/>
          </a:p>
          <a:p>
            <a:pPr lvl="3"/>
            <a:r>
              <a:rPr lang="ko-KR" altLang="en-US" dirty="0"/>
              <a:t>어떤 의미를 </a:t>
            </a:r>
            <a:r>
              <a:rPr lang="ko-KR" altLang="en-US" dirty="0" err="1"/>
              <a:t>가지는가는</a:t>
            </a:r>
            <a:r>
              <a:rPr lang="ko-KR" altLang="en-US" dirty="0"/>
              <a:t> 메시지 별로 다르다</a:t>
            </a:r>
            <a:endParaRPr lang="en-US" altLang="ko-KR" dirty="0"/>
          </a:p>
          <a:p>
            <a:pPr lvl="3"/>
            <a:r>
              <a:rPr lang="en-US" altLang="ko-KR" dirty="0" err="1"/>
              <a:t>32bit</a:t>
            </a:r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en-US" altLang="ko-KR" dirty="0"/>
              <a:t>time</a:t>
            </a:r>
          </a:p>
          <a:p>
            <a:pPr lvl="3"/>
            <a:r>
              <a:rPr lang="ko-KR" altLang="en-US" dirty="0"/>
              <a:t>메시지가 발생한 시간이다</a:t>
            </a:r>
            <a:endParaRPr lang="en-US" altLang="ko-KR" dirty="0"/>
          </a:p>
          <a:p>
            <a:pPr lvl="2"/>
            <a:r>
              <a:rPr lang="en-US" altLang="ko-KR" dirty="0" err="1"/>
              <a:t>pt</a:t>
            </a:r>
            <a:endParaRPr lang="en-US" altLang="ko-KR" dirty="0"/>
          </a:p>
          <a:p>
            <a:pPr lvl="3"/>
            <a:r>
              <a:rPr lang="ko-KR" altLang="en-US" dirty="0"/>
              <a:t>메시지가 발생했을 때의 마우스 위치이다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F1984-0A87-4ED2-BB38-5553A4DA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15" y="1688588"/>
            <a:ext cx="3970785" cy="25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B151-D21A-4A92-AA54-D4918F7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2DFD1-E4B1-4B8F-8E01-1F494562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7839455" cy="4462272"/>
          </a:xfrm>
        </p:spPr>
        <p:txBody>
          <a:bodyPr/>
          <a:lstStyle/>
          <a:p>
            <a:pPr lvl="1"/>
            <a:r>
              <a:rPr lang="en-US" altLang="ko-KR" sz="1600" dirty="0"/>
              <a:t>Microsoft Windows</a:t>
            </a:r>
            <a:r>
              <a:rPr lang="ko-KR" altLang="en-US" sz="1600" dirty="0"/>
              <a:t>에서 사용되는 </a:t>
            </a:r>
            <a:r>
              <a:rPr lang="en-US" altLang="ko-KR" sz="1600" dirty="0"/>
              <a:t>C</a:t>
            </a:r>
            <a:r>
              <a:rPr lang="ko-KR" altLang="en-US" sz="1600" dirty="0"/>
              <a:t>언어 기반의 </a:t>
            </a:r>
            <a:r>
              <a:rPr lang="en-US" altLang="ko-KR" sz="1600" dirty="0"/>
              <a:t>API</a:t>
            </a:r>
          </a:p>
          <a:p>
            <a:pPr lvl="1"/>
            <a:r>
              <a:rPr lang="ko-KR" altLang="en-US" sz="1600" dirty="0"/>
              <a:t>기본적으로 </a:t>
            </a:r>
            <a:r>
              <a:rPr lang="en-US" altLang="ko-KR" sz="1600" dirty="0"/>
              <a:t>C</a:t>
            </a:r>
            <a:r>
              <a:rPr lang="ko-KR" altLang="en-US" sz="1600" dirty="0"/>
              <a:t>언어 기반이지만 </a:t>
            </a:r>
            <a:r>
              <a:rPr lang="en-US" altLang="ko-KR" sz="1600" dirty="0"/>
              <a:t>C</a:t>
            </a:r>
            <a:r>
              <a:rPr lang="ko-KR" altLang="en-US" sz="1600" dirty="0"/>
              <a:t>언어의 문법을 계승하는 </a:t>
            </a:r>
            <a:r>
              <a:rPr lang="en-US" altLang="ko-KR" sz="1600" dirty="0"/>
              <a:t>C++</a:t>
            </a:r>
            <a:r>
              <a:rPr lang="ko-KR" altLang="en-US" sz="1600" dirty="0"/>
              <a:t>도 사용가능</a:t>
            </a:r>
            <a:endParaRPr lang="en-US" altLang="ko-KR" sz="1600" dirty="0"/>
          </a:p>
          <a:p>
            <a:pPr lvl="1"/>
            <a:r>
              <a:rPr lang="en-US" altLang="ko-KR" sz="1600" dirty="0"/>
              <a:t>Windows</a:t>
            </a:r>
            <a:r>
              <a:rPr lang="ko-KR" altLang="en-US" sz="1600" dirty="0"/>
              <a:t>에서 실행되는 모든 종류의 어플리케이션</a:t>
            </a:r>
            <a:r>
              <a:rPr lang="en-US" altLang="ko-KR" sz="1600" dirty="0"/>
              <a:t>(</a:t>
            </a:r>
            <a:r>
              <a:rPr lang="ko-KR" altLang="en-US" sz="1600" dirty="0"/>
              <a:t>응용프로그램</a:t>
            </a:r>
            <a:r>
              <a:rPr lang="en-US" altLang="ko-KR" sz="1600" dirty="0"/>
              <a:t>)</a:t>
            </a:r>
            <a:r>
              <a:rPr lang="ko-KR" altLang="en-US" sz="1600" dirty="0"/>
              <a:t>들은 내부적으로 전부 </a:t>
            </a:r>
            <a:r>
              <a:rPr lang="en-US" altLang="ko-KR" sz="1600" dirty="0" err="1"/>
              <a:t>WinAPI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호출하는 형태로 바뀐다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API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600" dirty="0"/>
              <a:t>Application Programming Interface</a:t>
            </a:r>
          </a:p>
          <a:p>
            <a:pPr lvl="1"/>
            <a:r>
              <a:rPr lang="en-US" altLang="ko-KR" sz="1600" dirty="0"/>
              <a:t>OS</a:t>
            </a:r>
            <a:r>
              <a:rPr lang="ko-KR" altLang="en-US" sz="1600" dirty="0"/>
              <a:t>와 응용프로그램 사이의 통신에 사용되는 언어나 메시지</a:t>
            </a: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  <a:r>
              <a:rPr lang="ko-KR" altLang="en-US" sz="1600" dirty="0"/>
              <a:t> 형식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5C80-A49C-435D-A5A2-BD7A1186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루프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34704F2-9DA1-4BD1-9EF1-DC7335236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88965"/>
              </p:ext>
            </p:extLst>
          </p:nvPr>
        </p:nvGraphicFramePr>
        <p:xfrm>
          <a:off x="914400" y="1701800"/>
          <a:ext cx="7772400" cy="442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88">
                  <a:extLst>
                    <a:ext uri="{9D8B030D-6E8A-4147-A177-3AD203B41FA5}">
                      <a16:colId xmlns:a16="http://schemas.microsoft.com/office/drawing/2014/main" val="122278786"/>
                    </a:ext>
                  </a:extLst>
                </a:gridCol>
                <a:gridCol w="5122912">
                  <a:extLst>
                    <a:ext uri="{9D8B030D-6E8A-4147-A177-3AD203B41FA5}">
                      <a16:colId xmlns:a16="http://schemas.microsoft.com/office/drawing/2014/main" val="2777888664"/>
                    </a:ext>
                  </a:extLst>
                </a:gridCol>
              </a:tblGrid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14738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WM_QUIT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프로그램을 끝낼 때 발생하는 메시지이다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268758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WM_LBUTTONDOWN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마우스의 좌측 버튼을 누를 경우 발생한다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66219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WM_MOUSEMOVE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마우스가 움직일 떼 발생한다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85488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WM_LBUTTONUP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마우스의 좌측 버튼을 뗄 경우 발생한다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26914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WM_KEYDOWN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키보드의 키가 눌려졌을 때 발생한다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536443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WM_CHAR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키보드로부터 문자가 입력될 때 발생한다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832914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WM_PAINT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화면을 다시 그려야 할 필요가 있을 때 발생한다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984239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WM_DESTROY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윈도우가 메모리에서 파괴될 때 발생한다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895798"/>
                  </a:ext>
                </a:extLst>
              </a:tr>
              <a:tr h="442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WM_CREATE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윈도우가 처음 만들어질 때 발생한다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94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1954E-4B7B-4092-8A46-70D832F6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프로시저 </a:t>
            </a:r>
            <a:r>
              <a:rPr lang="en-US" altLang="ko-KR" dirty="0"/>
              <a:t>(</a:t>
            </a:r>
            <a:r>
              <a:rPr lang="en-US" altLang="ko-KR" dirty="0" err="1"/>
              <a:t>WndProc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40EBD-4708-47C0-BE0B-AD3FA8F0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WndProc</a:t>
            </a:r>
            <a:endParaRPr lang="en-US" altLang="ko-KR" dirty="0"/>
          </a:p>
          <a:p>
            <a:pPr lvl="1"/>
            <a:r>
              <a:rPr lang="ko-KR" altLang="en-US" dirty="0"/>
              <a:t>메시지 처리 함수</a:t>
            </a:r>
            <a:endParaRPr lang="en-US" altLang="ko-KR" dirty="0"/>
          </a:p>
          <a:p>
            <a:pPr lvl="2"/>
            <a:r>
              <a:rPr lang="ko-KR" altLang="en-US" dirty="0"/>
              <a:t>메시지가 발생할 때 프로그램의 반응을 처리하는 함수이다</a:t>
            </a:r>
            <a:endParaRPr lang="en-US" altLang="ko-KR" dirty="0"/>
          </a:p>
          <a:p>
            <a:pPr lvl="1"/>
            <a:r>
              <a:rPr lang="en-US" altLang="ko-KR" dirty="0" err="1"/>
              <a:t>WndProc</a:t>
            </a:r>
            <a:r>
              <a:rPr lang="ko-KR" altLang="en-US" dirty="0"/>
              <a:t>은 </a:t>
            </a:r>
            <a:r>
              <a:rPr lang="en-US" altLang="ko-KR" dirty="0" err="1"/>
              <a:t>WinMain</a:t>
            </a:r>
            <a:r>
              <a:rPr lang="ko-KR" altLang="en-US" dirty="0"/>
              <a:t>에서 호출하는 것이 아니라 </a:t>
            </a:r>
            <a:r>
              <a:rPr lang="en-US" altLang="ko-KR" dirty="0"/>
              <a:t>Windows</a:t>
            </a:r>
            <a:r>
              <a:rPr lang="ko-KR" altLang="en-US" dirty="0"/>
              <a:t>에서 호출된다</a:t>
            </a:r>
            <a:endParaRPr lang="en-US" altLang="ko-KR" dirty="0"/>
          </a:p>
          <a:p>
            <a:pPr lvl="1"/>
            <a:r>
              <a:rPr lang="en-US" altLang="ko-KR" dirty="0" err="1"/>
              <a:t>WinMain</a:t>
            </a:r>
            <a:r>
              <a:rPr lang="en-US" altLang="ko-KR" dirty="0"/>
              <a:t> </a:t>
            </a:r>
            <a:r>
              <a:rPr lang="ko-KR" altLang="en-US" dirty="0"/>
              <a:t>내의 메시지 루프는 메시지를 메시지 처리 함수에 보내주기만 할 뿐이며 </a:t>
            </a:r>
            <a:r>
              <a:rPr lang="en-US" altLang="ko-KR" dirty="0" err="1"/>
              <a:t>WndProc</a:t>
            </a:r>
            <a:r>
              <a:rPr lang="ko-KR" altLang="en-US" dirty="0"/>
              <a:t>은 메시지가 입력되면 </a:t>
            </a:r>
            <a:r>
              <a:rPr lang="en-US" altLang="ko-KR" dirty="0"/>
              <a:t>Windows</a:t>
            </a:r>
            <a:r>
              <a:rPr lang="ko-KR" altLang="en-US" dirty="0" err="1"/>
              <a:t>에의해</a:t>
            </a:r>
            <a:r>
              <a:rPr lang="ko-KR" altLang="en-US" dirty="0"/>
              <a:t> 호출되어 메시지를 처리한다</a:t>
            </a:r>
            <a:endParaRPr lang="en-US" altLang="ko-KR" dirty="0"/>
          </a:p>
          <a:p>
            <a:pPr lvl="1"/>
            <a:r>
              <a:rPr lang="en-US" altLang="ko-KR" dirty="0" err="1"/>
              <a:t>WndProc</a:t>
            </a:r>
            <a:r>
              <a:rPr lang="ko-KR" altLang="en-US" dirty="0"/>
              <a:t>의 인수는 </a:t>
            </a:r>
            <a:r>
              <a:rPr lang="en-US" altLang="ko-KR" dirty="0"/>
              <a:t>MSG </a:t>
            </a:r>
            <a:r>
              <a:rPr lang="ko-KR" altLang="en-US" dirty="0"/>
              <a:t>구조체의 멤버 </a:t>
            </a:r>
            <a:r>
              <a:rPr lang="en-US" altLang="ko-KR" dirty="0"/>
              <a:t>4</a:t>
            </a:r>
            <a:r>
              <a:rPr lang="ko-KR" altLang="en-US" dirty="0"/>
              <a:t>개와 동일하다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314B-557D-4557-876F-F702A0F3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프로시저 </a:t>
            </a:r>
            <a:r>
              <a:rPr lang="en-US" altLang="ko-KR" dirty="0"/>
              <a:t>(</a:t>
            </a:r>
            <a:r>
              <a:rPr lang="en-US" altLang="ko-KR" dirty="0" err="1"/>
              <a:t>WndProc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406D5-6368-4F96-96C5-3504F1B9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WndProc</a:t>
            </a:r>
            <a:r>
              <a:rPr lang="ko-KR" altLang="en-US" dirty="0"/>
              <a:t>의 구조는</a:t>
            </a:r>
            <a:r>
              <a:rPr lang="en-US" altLang="ko-KR" dirty="0"/>
              <a:t>					          </a:t>
            </a:r>
            <a:r>
              <a:rPr lang="ko-KR" altLang="en-US" dirty="0"/>
              <a:t>대체로 다음과 같이</a:t>
            </a:r>
            <a:r>
              <a:rPr lang="en-US" altLang="ko-KR" dirty="0"/>
              <a:t>					          </a:t>
            </a:r>
            <a:r>
              <a:rPr lang="ko-KR" altLang="en-US" dirty="0"/>
              <a:t>메시지의 종류에 따라</a:t>
            </a:r>
            <a:r>
              <a:rPr lang="en-US" altLang="ko-KR" dirty="0"/>
              <a:t>				          </a:t>
            </a:r>
            <a:r>
              <a:rPr lang="ko-KR" altLang="en-US" dirty="0"/>
              <a:t>다중 분기하여 메시지</a:t>
            </a:r>
            <a:r>
              <a:rPr lang="en-US" altLang="ko-KR" dirty="0"/>
              <a:t>				          </a:t>
            </a:r>
            <a:r>
              <a:rPr lang="ko-KR" altLang="en-US" dirty="0"/>
              <a:t>별로 처리를 진행한다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DefWindowProc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sz="1600" dirty="0"/>
              <a:t>제일 끝에 있는 이 함수는 </a:t>
            </a:r>
            <a:r>
              <a:rPr lang="en-US" altLang="ko-KR" sz="1600" dirty="0" err="1"/>
              <a:t>WndProc</a:t>
            </a:r>
            <a:r>
              <a:rPr lang="ko-KR" altLang="en-US" sz="1600" dirty="0"/>
              <a:t>에서 처리하지 않은 나머지 메시지에 관한 처리를 해 준다</a:t>
            </a:r>
            <a:endParaRPr lang="en-US" altLang="ko-KR" sz="1600" dirty="0"/>
          </a:p>
          <a:p>
            <a:pPr lvl="1"/>
            <a:r>
              <a:rPr lang="ko-KR" altLang="en-US" sz="1600" dirty="0"/>
              <a:t>예를 들어 시스템 메뉴를 더블 클릭하면 프로그램이 종료되는데 이런 처리는 별도로 해 주지 않아도 </a:t>
            </a:r>
            <a:r>
              <a:rPr lang="en-US" altLang="ko-KR" sz="1600" dirty="0" err="1"/>
              <a:t>DefWindowProc</a:t>
            </a:r>
            <a:r>
              <a:rPr lang="ko-KR" altLang="en-US" sz="1600" dirty="0"/>
              <a:t>함수에서 해 준다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윈도우의 이동이나 크기 변경 같은 처리는 직접 해 줄 필요가 없다</a:t>
            </a:r>
            <a:endParaRPr lang="en-US" altLang="ko-KR" sz="16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B8C54D-0F8B-437D-916F-CB9CCE6FE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701798"/>
            <a:ext cx="4762872" cy="19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11D53-0B42-42AB-83B7-EE41365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스타일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EB55-B2E1-4C82-9A45-6CF3453E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배경색 변경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wc.hbrBackground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reinterpret_cast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HBRUSH</a:t>
            </a:r>
            <a:r>
              <a:rPr lang="en-US" altLang="ko-KR" sz="1200" dirty="0"/>
              <a:t>&gt;(</a:t>
            </a:r>
            <a:r>
              <a:rPr lang="en-US" altLang="ko-KR" sz="1200" dirty="0" err="1"/>
              <a:t>GetStockObject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WHITE_BRUSH</a:t>
            </a:r>
            <a:r>
              <a:rPr lang="en-US" altLang="ko-KR" sz="1200" dirty="0"/>
              <a:t>))</a:t>
            </a:r>
          </a:p>
          <a:p>
            <a:pPr lvl="1"/>
            <a:r>
              <a:rPr lang="en-US" altLang="ko-KR" sz="1200" dirty="0" err="1"/>
              <a:t>WHITE_BRUSH</a:t>
            </a:r>
            <a:r>
              <a:rPr lang="ko-KR" altLang="en-US" sz="1200" dirty="0"/>
              <a:t>를 다른 브러시로 바꾸면 배경색을 </a:t>
            </a:r>
            <a:r>
              <a:rPr lang="ko-KR" altLang="en-US" sz="1200" dirty="0" err="1"/>
              <a:t>바꿀수</a:t>
            </a:r>
            <a:r>
              <a:rPr lang="ko-KR" altLang="en-US" sz="1200" dirty="0"/>
              <a:t> 있다</a:t>
            </a:r>
            <a:endParaRPr lang="en-US" altLang="ko-KR" sz="1200" dirty="0"/>
          </a:p>
          <a:p>
            <a:pPr lvl="1"/>
            <a:r>
              <a:rPr lang="ko-KR" altLang="en-US" sz="1200" dirty="0"/>
              <a:t>브러시 종류</a:t>
            </a:r>
            <a:endParaRPr lang="en-US" altLang="ko-KR" sz="1200" dirty="0"/>
          </a:p>
          <a:p>
            <a:pPr lvl="2"/>
            <a:r>
              <a:rPr lang="en-US" altLang="ko-KR" sz="900" dirty="0" err="1"/>
              <a:t>WHITE_BRUSH</a:t>
            </a:r>
            <a:endParaRPr lang="en-US" altLang="ko-KR" sz="900" dirty="0"/>
          </a:p>
          <a:p>
            <a:pPr lvl="2"/>
            <a:r>
              <a:rPr lang="en-US" altLang="ko-KR" sz="900" dirty="0" err="1"/>
              <a:t>LTGRAY_BRUSH</a:t>
            </a:r>
            <a:endParaRPr lang="en-US" altLang="ko-KR" sz="900" dirty="0"/>
          </a:p>
          <a:p>
            <a:pPr lvl="2"/>
            <a:r>
              <a:rPr lang="en-US" altLang="ko-KR" sz="900" dirty="0" err="1"/>
              <a:t>GRAY_BRUSH</a:t>
            </a:r>
            <a:endParaRPr lang="en-US" altLang="ko-KR" sz="900" dirty="0"/>
          </a:p>
          <a:p>
            <a:pPr lvl="2"/>
            <a:r>
              <a:rPr lang="en-US" altLang="ko-KR" sz="900" dirty="0" err="1"/>
              <a:t>DKGRAY_BRUSH</a:t>
            </a:r>
            <a:endParaRPr lang="en-US" altLang="ko-KR" sz="900" dirty="0"/>
          </a:p>
          <a:p>
            <a:pPr lvl="2"/>
            <a:r>
              <a:rPr lang="en-US" altLang="ko-KR" sz="900" dirty="0" err="1"/>
              <a:t>BLACK_BRUSH</a:t>
            </a:r>
            <a:endParaRPr lang="en-US" altLang="ko-KR" sz="900" dirty="0"/>
          </a:p>
          <a:p>
            <a:r>
              <a:rPr lang="ko-KR" altLang="en-US" sz="1501" dirty="0"/>
              <a:t>커서 변경</a:t>
            </a:r>
            <a:endParaRPr lang="en-US" altLang="ko-KR" sz="1501" dirty="0"/>
          </a:p>
          <a:p>
            <a:pPr lvl="1"/>
            <a:r>
              <a:rPr lang="en-US" altLang="ko-KR" sz="1200" dirty="0" err="1"/>
              <a:t>wc.hCursor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LoadCursor</a:t>
            </a:r>
            <a:r>
              <a:rPr lang="en-US" altLang="ko-KR" sz="1200" dirty="0"/>
              <a:t>(NULL, </a:t>
            </a:r>
            <a:r>
              <a:rPr lang="en-US" altLang="ko-KR" sz="1200" dirty="0" err="1"/>
              <a:t>IDC_ARROW</a:t>
            </a:r>
            <a:r>
              <a:rPr lang="en-US" altLang="ko-KR" sz="1200" dirty="0"/>
              <a:t>);</a:t>
            </a:r>
          </a:p>
          <a:p>
            <a:pPr lvl="1"/>
            <a:r>
              <a:rPr lang="en-US" altLang="ko-KR" sz="1200" dirty="0" err="1"/>
              <a:t>IDC_ARROW</a:t>
            </a:r>
            <a:r>
              <a:rPr lang="ko-KR" altLang="en-US" sz="1200" dirty="0"/>
              <a:t>를 변경하면 커서의 모양을 바꿀 수 있다</a:t>
            </a:r>
            <a:endParaRPr lang="en-US" altLang="ko-KR" sz="1200" dirty="0"/>
          </a:p>
          <a:p>
            <a:pPr lvl="1"/>
            <a:r>
              <a:rPr lang="ko-KR" altLang="en-US" sz="1200" dirty="0"/>
              <a:t>커서 종류</a:t>
            </a:r>
            <a:endParaRPr lang="en-US" altLang="ko-KR" sz="1200" dirty="0"/>
          </a:p>
          <a:p>
            <a:pPr lvl="2"/>
            <a:r>
              <a:rPr lang="en-US" altLang="ko-KR" sz="900" dirty="0" err="1"/>
              <a:t>IDC_ARROW</a:t>
            </a:r>
            <a:r>
              <a:rPr lang="en-US" altLang="ko-KR" sz="900" dirty="0"/>
              <a:t>	- </a:t>
            </a:r>
            <a:r>
              <a:rPr lang="ko-KR" altLang="en-US" sz="900" dirty="0"/>
              <a:t>화살표</a:t>
            </a:r>
            <a:endParaRPr lang="en-US" altLang="ko-KR" sz="900" dirty="0"/>
          </a:p>
          <a:p>
            <a:pPr lvl="2"/>
            <a:r>
              <a:rPr lang="en-US" altLang="ko-KR" sz="900" dirty="0" err="1"/>
              <a:t>IDC_CROSS</a:t>
            </a:r>
            <a:r>
              <a:rPr lang="en-US" altLang="ko-KR" sz="900" dirty="0"/>
              <a:t>	- </a:t>
            </a:r>
            <a:r>
              <a:rPr lang="ko-KR" altLang="en-US" sz="900" dirty="0"/>
              <a:t>십자</a:t>
            </a:r>
            <a:endParaRPr lang="en-US" altLang="ko-KR" sz="900" dirty="0"/>
          </a:p>
          <a:p>
            <a:pPr lvl="2"/>
            <a:r>
              <a:rPr lang="en-US" altLang="ko-KR" sz="900" dirty="0" err="1"/>
              <a:t>IDC_IBEAM</a:t>
            </a:r>
            <a:r>
              <a:rPr lang="en-US" altLang="ko-KR" sz="900" dirty="0"/>
              <a:t>	- I</a:t>
            </a:r>
            <a:r>
              <a:rPr lang="ko-KR" altLang="en-US" sz="900" dirty="0"/>
              <a:t>자</a:t>
            </a:r>
            <a:endParaRPr lang="en-US" altLang="ko-KR" sz="900" dirty="0"/>
          </a:p>
          <a:p>
            <a:pPr lvl="2"/>
            <a:r>
              <a:rPr lang="en-US" altLang="ko-KR" sz="900" dirty="0" err="1"/>
              <a:t>IDC_NO</a:t>
            </a:r>
            <a:r>
              <a:rPr lang="en-US" altLang="ko-KR" sz="900" dirty="0"/>
              <a:t>	- </a:t>
            </a:r>
            <a:r>
              <a:rPr lang="ko-KR" altLang="en-US" sz="900" dirty="0"/>
              <a:t>원안에 빗금이 쳐진 모양</a:t>
            </a:r>
            <a:endParaRPr lang="en-US" altLang="ko-KR" sz="900" dirty="0"/>
          </a:p>
          <a:p>
            <a:pPr lvl="2"/>
            <a:r>
              <a:rPr lang="en-US" altLang="ko-KR" sz="900" dirty="0" err="1"/>
              <a:t>IDC_WAIT</a:t>
            </a:r>
            <a:r>
              <a:rPr lang="en-US" altLang="ko-KR" sz="900" dirty="0"/>
              <a:t>	- </a:t>
            </a:r>
            <a:r>
              <a:rPr lang="ko-KR" altLang="en-US" sz="900" dirty="0"/>
              <a:t>모래시계</a:t>
            </a:r>
          </a:p>
        </p:txBody>
      </p:sp>
    </p:spTree>
    <p:extLst>
      <p:ext uri="{BB962C8B-B14F-4D97-AF65-F5344CB8AC3E}">
        <p14:creationId xmlns:p14="http://schemas.microsoft.com/office/powerpoint/2010/main" val="12219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2ABC-50AC-45BF-8D15-8F5F0E88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윈도우창 속성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F6A3A-1336-40B2-AF93-E50BF565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윈도우창의 제목 변경</a:t>
            </a:r>
            <a:endParaRPr lang="en-US" altLang="ko-KR" sz="1800" dirty="0"/>
          </a:p>
          <a:p>
            <a:pPr lvl="1"/>
            <a:r>
              <a:rPr lang="en-US" altLang="ko-KR" sz="1200" dirty="0" err="1"/>
              <a:t>hWnd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CreateWindow</a:t>
            </a:r>
            <a:r>
              <a:rPr lang="en-US" altLang="ko-KR" sz="1200" dirty="0"/>
              <a:t>(TEXT("</a:t>
            </a:r>
            <a:r>
              <a:rPr lang="en-US" altLang="ko-KR" sz="1200" dirty="0" err="1"/>
              <a:t>MyApp</a:t>
            </a:r>
            <a:r>
              <a:rPr lang="en-US" altLang="ko-KR" sz="1200" dirty="0"/>
              <a:t>"), TEXT("Sample Application"), …</a:t>
            </a:r>
            <a:r>
              <a:rPr lang="ko-KR" altLang="en-US" sz="1200" dirty="0"/>
              <a:t>생략</a:t>
            </a:r>
            <a:r>
              <a:rPr lang="en-US" altLang="ko-KR" sz="1200" dirty="0"/>
              <a:t>… );</a:t>
            </a:r>
          </a:p>
          <a:p>
            <a:pPr lvl="1"/>
            <a:r>
              <a:rPr lang="en-US" altLang="ko-KR" sz="1400" dirty="0" err="1"/>
              <a:t>CreateWindow</a:t>
            </a:r>
            <a:r>
              <a:rPr lang="ko-KR" altLang="en-US" sz="1400" dirty="0"/>
              <a:t>함수의 두번째 인수 </a:t>
            </a:r>
            <a:r>
              <a:rPr lang="en-US" altLang="ko-KR" sz="1400" dirty="0"/>
              <a:t>TEXT("Sample Application")</a:t>
            </a:r>
            <a:r>
              <a:rPr lang="ko-KR" altLang="en-US" sz="1400" dirty="0"/>
              <a:t>를 수정하면 제목을 변경할 수 있다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윈도우창의 크기 변경</a:t>
            </a:r>
            <a:endParaRPr lang="en-US" altLang="ko-KR" sz="1800" dirty="0"/>
          </a:p>
          <a:p>
            <a:pPr lvl="1"/>
            <a:r>
              <a:rPr lang="en-US" altLang="ko-KR" sz="1200" dirty="0" err="1"/>
              <a:t>hWnd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CreateWindow</a:t>
            </a:r>
            <a:r>
              <a:rPr lang="en-US" altLang="ko-KR" sz="1200" dirty="0"/>
              <a:t>(…</a:t>
            </a:r>
            <a:r>
              <a:rPr lang="ko-KR" altLang="en-US" sz="1200" dirty="0"/>
              <a:t>생략</a:t>
            </a:r>
            <a:r>
              <a:rPr lang="en-US" altLang="ko-KR" sz="1200" dirty="0"/>
              <a:t>…, </a:t>
            </a:r>
            <a:r>
              <a:rPr lang="en-US" altLang="ko-KR" sz="1200" dirty="0" err="1"/>
              <a:t>CW_USEDEFAULT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CW_USEDEFAULT,CW_USEDEFAULT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CW_USEDEFAULT</a:t>
            </a:r>
            <a:r>
              <a:rPr lang="en-US" altLang="ko-KR" sz="1200" dirty="0"/>
              <a:t>,…</a:t>
            </a:r>
            <a:r>
              <a:rPr lang="ko-KR" altLang="en-US" sz="1200" dirty="0"/>
              <a:t>생략</a:t>
            </a:r>
            <a:r>
              <a:rPr lang="en-US" altLang="ko-KR" sz="1200" dirty="0"/>
              <a:t>…);</a:t>
            </a:r>
          </a:p>
          <a:p>
            <a:pPr lvl="1"/>
            <a:r>
              <a:rPr lang="en-US" altLang="ko-KR" sz="1400" dirty="0" err="1"/>
              <a:t>CreateWindow</a:t>
            </a:r>
            <a:r>
              <a:rPr lang="ko-KR" altLang="en-US" sz="1400" dirty="0"/>
              <a:t>함수의 </a:t>
            </a:r>
            <a:r>
              <a:rPr lang="en-US" altLang="ko-KR" sz="1400" dirty="0"/>
              <a:t>4~7</a:t>
            </a:r>
            <a:r>
              <a:rPr lang="ko-KR" altLang="en-US" sz="1400" dirty="0"/>
              <a:t>번째 인수 </a:t>
            </a:r>
            <a:r>
              <a:rPr lang="en-US" altLang="ko-KR" sz="1400" dirty="0" err="1"/>
              <a:t>x,y,nWeight,nHeight</a:t>
            </a:r>
            <a:r>
              <a:rPr lang="ko-KR" altLang="en-US" sz="1400" dirty="0"/>
              <a:t>를 변경하여 윈도우창의 크기를 </a:t>
            </a:r>
            <a:r>
              <a:rPr lang="ko-KR" altLang="en-US" sz="1400" dirty="0" err="1"/>
              <a:t>변경할수</a:t>
            </a:r>
            <a:r>
              <a:rPr lang="ko-KR" altLang="en-US" sz="1400" dirty="0"/>
              <a:t> 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880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45C5-617A-42D8-A4D3-CEBCC764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윈도우창 속성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19FE6-34F5-4965-A2D5-86584B8E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/>
          <a:lstStyle/>
          <a:p>
            <a:r>
              <a:rPr lang="ko-KR" altLang="en-US" sz="1800" dirty="0"/>
              <a:t>윈도우 스타일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hWnd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CreateWindow</a:t>
            </a:r>
            <a:r>
              <a:rPr lang="en-US" altLang="ko-KR" sz="1400" dirty="0"/>
              <a:t>(…</a:t>
            </a:r>
            <a:r>
              <a:rPr lang="ko-KR" altLang="en-US" sz="1400" dirty="0"/>
              <a:t>생략</a:t>
            </a:r>
            <a:r>
              <a:rPr lang="en-US" altLang="ko-KR" sz="1400" dirty="0"/>
              <a:t>…,</a:t>
            </a:r>
            <a:r>
              <a:rPr lang="en-US" altLang="ko-KR" sz="1400" dirty="0" err="1"/>
              <a:t>WS_OVERLAPPEDWINDOW</a:t>
            </a:r>
            <a:r>
              <a:rPr lang="en-US" altLang="ko-KR" sz="1400" dirty="0"/>
              <a:t>, …</a:t>
            </a:r>
            <a:r>
              <a:rPr lang="ko-KR" altLang="en-US" sz="1400" dirty="0"/>
              <a:t>생략</a:t>
            </a:r>
            <a:r>
              <a:rPr lang="en-US" altLang="ko-KR" sz="1400" dirty="0"/>
              <a:t>…);</a:t>
            </a:r>
          </a:p>
          <a:p>
            <a:pPr lvl="1"/>
            <a:r>
              <a:rPr lang="en-US" altLang="ko-KR" sz="1400" dirty="0" err="1"/>
              <a:t>CreateWindow</a:t>
            </a:r>
            <a:r>
              <a:rPr lang="ko-KR" altLang="en-US" sz="1400" dirty="0"/>
              <a:t>함수의 </a:t>
            </a:r>
            <a:r>
              <a:rPr lang="en-US" altLang="ko-KR" sz="1400" dirty="0"/>
              <a:t>3</a:t>
            </a:r>
            <a:r>
              <a:rPr lang="ko-KR" altLang="en-US" sz="1400" dirty="0"/>
              <a:t>번째 인수 </a:t>
            </a:r>
            <a:r>
              <a:rPr lang="en-US" altLang="ko-KR" sz="1400" dirty="0" err="1"/>
              <a:t>dwStyle</a:t>
            </a:r>
            <a:r>
              <a:rPr lang="ko-KR" altLang="en-US" sz="1400" dirty="0"/>
              <a:t>은 윈도우창의 여러가지 속성을 정의하는 </a:t>
            </a:r>
            <a:r>
              <a:rPr lang="en-US" altLang="ko-KR" sz="1400" dirty="0" err="1"/>
              <a:t>32bit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정수값이며</a:t>
            </a:r>
            <a:r>
              <a:rPr lang="ko-KR" altLang="en-US" sz="1400" dirty="0"/>
              <a:t> 이 값을 변경함에 따라 </a:t>
            </a:r>
            <a:r>
              <a:rPr lang="ko-KR" altLang="en-US" sz="1400" dirty="0" err="1"/>
              <a:t>다향한</a:t>
            </a:r>
            <a:r>
              <a:rPr lang="ko-KR" altLang="en-US" sz="1400" dirty="0"/>
              <a:t> 모양의 윈도우를 만들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이 값들은 </a:t>
            </a:r>
            <a:r>
              <a:rPr lang="en-US" altLang="ko-KR" sz="1400" dirty="0"/>
              <a:t>OR</a:t>
            </a:r>
            <a:r>
              <a:rPr lang="ko-KR" altLang="en-US" sz="1400" dirty="0"/>
              <a:t>연산자로 연결하여 여러가지 속성을 한꺼번에 지정한다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dwStyle</a:t>
            </a:r>
            <a:endParaRPr lang="en-US" altLang="ko-KR" sz="1400" dirty="0"/>
          </a:p>
          <a:p>
            <a:pPr lvl="2"/>
            <a:r>
              <a:rPr lang="en-US" altLang="ko-KR" sz="1100" dirty="0" err="1"/>
              <a:t>WS_CAPTION</a:t>
            </a:r>
            <a:r>
              <a:rPr lang="en-US" altLang="ko-KR" sz="1100" dirty="0"/>
              <a:t>		- </a:t>
            </a:r>
            <a:r>
              <a:rPr lang="ko-KR" altLang="en-US" sz="1100" dirty="0"/>
              <a:t>타이틀 바를 가진다</a:t>
            </a:r>
            <a:endParaRPr lang="en-US" altLang="ko-KR" sz="1100" dirty="0"/>
          </a:p>
          <a:p>
            <a:pPr lvl="2"/>
            <a:r>
              <a:rPr lang="en-US" altLang="ko-KR" sz="1100" dirty="0" err="1"/>
              <a:t>WS_HSCROLL</a:t>
            </a:r>
            <a:r>
              <a:rPr lang="en-US" altLang="ko-KR" sz="1100" dirty="0"/>
              <a:t>		- </a:t>
            </a:r>
            <a:r>
              <a:rPr lang="ko-KR" altLang="en-US" sz="1100" dirty="0"/>
              <a:t>수평 스크롤 바를 가진다</a:t>
            </a:r>
            <a:endParaRPr lang="en-US" altLang="ko-KR" sz="1100" dirty="0"/>
          </a:p>
          <a:p>
            <a:pPr lvl="2"/>
            <a:r>
              <a:rPr lang="en-US" altLang="ko-KR" sz="1100" dirty="0" err="1"/>
              <a:t>WS_VSCROLL</a:t>
            </a:r>
            <a:r>
              <a:rPr lang="en-US" altLang="ko-KR" sz="1100" dirty="0"/>
              <a:t>		- </a:t>
            </a:r>
            <a:r>
              <a:rPr lang="ko-KR" altLang="en-US" sz="1100" dirty="0"/>
              <a:t>수직 스크롤 바를 가진다</a:t>
            </a:r>
            <a:endParaRPr lang="en-US" altLang="ko-KR" sz="1100" dirty="0"/>
          </a:p>
          <a:p>
            <a:pPr lvl="2"/>
            <a:r>
              <a:rPr lang="en-US" altLang="ko-KR" sz="1100" dirty="0" err="1"/>
              <a:t>WS_MAXIMIZEBOX</a:t>
            </a:r>
            <a:r>
              <a:rPr lang="en-US" altLang="ko-KR" sz="1100" dirty="0"/>
              <a:t>	- </a:t>
            </a:r>
            <a:r>
              <a:rPr lang="ko-KR" altLang="en-US" sz="1100" dirty="0"/>
              <a:t>최대화 버튼을 가진다</a:t>
            </a:r>
            <a:endParaRPr lang="en-US" altLang="ko-KR" sz="1100" dirty="0"/>
          </a:p>
          <a:p>
            <a:pPr lvl="2"/>
            <a:r>
              <a:rPr lang="en-US" altLang="ko-KR" sz="1100" dirty="0" err="1"/>
              <a:t>WS_MINIMIZEBOX</a:t>
            </a:r>
            <a:r>
              <a:rPr lang="en-US" altLang="ko-KR" sz="1100" dirty="0"/>
              <a:t>	- </a:t>
            </a:r>
            <a:r>
              <a:rPr lang="ko-KR" altLang="en-US" sz="1100" dirty="0"/>
              <a:t>최소화 버튼을 가진다</a:t>
            </a:r>
            <a:endParaRPr lang="en-US" altLang="ko-KR" sz="1100" dirty="0"/>
          </a:p>
          <a:p>
            <a:pPr lvl="2"/>
            <a:r>
              <a:rPr lang="en-US" altLang="ko-KR" sz="1100" dirty="0" err="1"/>
              <a:t>WS_SYSMENU</a:t>
            </a:r>
            <a:r>
              <a:rPr lang="en-US" altLang="ko-KR" sz="1100" dirty="0"/>
              <a:t>		-</a:t>
            </a:r>
            <a:r>
              <a:rPr lang="ko-KR" altLang="en-US" sz="1100" dirty="0"/>
              <a:t>시스템 메뉴를 가진다</a:t>
            </a:r>
            <a:endParaRPr lang="en-US" altLang="ko-KR" sz="1100" dirty="0"/>
          </a:p>
          <a:p>
            <a:pPr lvl="2"/>
            <a:r>
              <a:rPr lang="en-US" altLang="ko-KR" sz="1100" dirty="0" err="1"/>
              <a:t>WS_THICKFRAME</a:t>
            </a:r>
            <a:r>
              <a:rPr lang="en-US" altLang="ko-KR" sz="1100" dirty="0"/>
              <a:t>	- </a:t>
            </a:r>
            <a:r>
              <a:rPr lang="ko-KR" altLang="en-US" sz="1100" dirty="0"/>
              <a:t>크기를 조절할 수 있는 경계선을 가진다</a:t>
            </a:r>
            <a:endParaRPr lang="en-US" altLang="ko-KR" sz="1100" dirty="0"/>
          </a:p>
          <a:p>
            <a:pPr lvl="1"/>
            <a:r>
              <a:rPr lang="ko-KR" altLang="en-US" sz="1400" dirty="0"/>
              <a:t>우리가 예제에 사용한 </a:t>
            </a:r>
            <a:r>
              <a:rPr lang="en-US" altLang="ko-KR" sz="1400" dirty="0" err="1"/>
              <a:t>WS_OVERLAPPEDWINDOW</a:t>
            </a:r>
            <a:r>
              <a:rPr lang="ko-KR" altLang="en-US" sz="1400" dirty="0"/>
              <a:t>는 다음과 같이 정의되어 있다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속성값들이 미리 묶여 있음을 알 수 있다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A6AA4-F667-455B-8055-E93C8BF1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229200"/>
            <a:ext cx="4381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A9551-9465-4D4B-AC0F-D161D2ED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6322715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21061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4578C-D05A-4E21-A72B-DB97CA92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64632-5849-4542-B2F5-870EA1FC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하드웨어 독립적</a:t>
            </a:r>
            <a:endParaRPr lang="en-US" altLang="ko-KR" sz="2000" dirty="0"/>
          </a:p>
          <a:p>
            <a:pPr lvl="1"/>
            <a:r>
              <a:rPr lang="ko-KR" altLang="en-US" sz="1600" dirty="0"/>
              <a:t>과거 </a:t>
            </a:r>
            <a:r>
              <a:rPr lang="en-US" altLang="ko-KR" sz="1600" dirty="0"/>
              <a:t>MS-DOS </a:t>
            </a:r>
            <a:r>
              <a:rPr lang="ko-KR" altLang="en-US" sz="1600" dirty="0"/>
              <a:t>환경에서는 시스템에 연결된 장치를 프로그램이 직접 제어하였으나 </a:t>
            </a:r>
            <a:r>
              <a:rPr lang="en-US" altLang="ko-KR" sz="1600" dirty="0"/>
              <a:t>Windows </a:t>
            </a:r>
            <a:r>
              <a:rPr lang="ko-KR" altLang="en-US" sz="1600" dirty="0"/>
              <a:t>환경으로 넘어오면서 하드웨어의 제어와 관리는 장치 드라이버가 맡게 되었고 프로그래머는 시스템에 대해 신경 쓸 필요가 없어졌다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동적링크 라이브러리 </a:t>
            </a:r>
            <a:r>
              <a:rPr lang="en-US" altLang="ko-KR" sz="2000" dirty="0"/>
              <a:t>(DLL)</a:t>
            </a:r>
          </a:p>
          <a:p>
            <a:r>
              <a:rPr lang="ko-KR" altLang="en-US" sz="2000" dirty="0"/>
              <a:t>메시지 처리</a:t>
            </a:r>
            <a:endParaRPr lang="en-US" altLang="ko-KR" sz="2000" dirty="0"/>
          </a:p>
          <a:p>
            <a:pPr lvl="1"/>
            <a:r>
              <a:rPr lang="en-US" altLang="ko-KR" sz="1600" dirty="0"/>
              <a:t>MS-DOS </a:t>
            </a:r>
            <a:r>
              <a:rPr lang="ko-KR" altLang="en-US" sz="1600" dirty="0"/>
              <a:t>환경이나 콘솔 응용 프로그램에서는 프로그램의 실행 흐름이 프로그래머가 작성한 코드에 따라서 움직였다면</a:t>
            </a:r>
            <a:r>
              <a:rPr lang="en-US" altLang="ko-KR" sz="1600" dirty="0"/>
              <a:t>, Windows</a:t>
            </a:r>
            <a:r>
              <a:rPr lang="ko-KR" altLang="en-US" sz="1600" dirty="0"/>
              <a:t>에서는 프로그램 외부에서 발생하는 이벤트들을 메시지의 형태로 전달받을 객체에게 알려 준다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커널 오브젝트 </a:t>
            </a:r>
            <a:r>
              <a:rPr lang="en-US" altLang="ko-KR" sz="2000" dirty="0"/>
              <a:t>(Kernel Object)</a:t>
            </a:r>
          </a:p>
          <a:p>
            <a:pPr lvl="1"/>
            <a:r>
              <a:rPr lang="ko-KR" altLang="en-US" sz="1600" dirty="0"/>
              <a:t>핸들 또는 커널 오브젝트는 </a:t>
            </a:r>
            <a:r>
              <a:rPr lang="en-US" altLang="ko-KR" sz="1600" dirty="0"/>
              <a:t>Windows</a:t>
            </a:r>
            <a:r>
              <a:rPr lang="ko-KR" altLang="en-US" sz="1600" dirty="0"/>
              <a:t>에서 오브젝트에 붙여 주는 숫자로 가상 메모리의 주소나 시스템이 전역으로 식별하기 위해 붙인 번호이다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리소스</a:t>
            </a:r>
            <a:endParaRPr lang="en-US" altLang="ko-KR" sz="2000" dirty="0"/>
          </a:p>
          <a:p>
            <a:pPr lvl="1"/>
            <a:r>
              <a:rPr lang="en-US" altLang="ko-KR" sz="1600" dirty="0"/>
              <a:t>Windows</a:t>
            </a:r>
            <a:r>
              <a:rPr lang="ko-KR" altLang="en-US" sz="1600" dirty="0"/>
              <a:t> 프로그램은 메뉴</a:t>
            </a:r>
            <a:r>
              <a:rPr lang="en-US" altLang="ko-KR" sz="1600" dirty="0"/>
              <a:t>, </a:t>
            </a:r>
            <a:r>
              <a:rPr lang="ko-KR" altLang="en-US" sz="1600" dirty="0"/>
              <a:t>대화상자</a:t>
            </a:r>
            <a:r>
              <a:rPr lang="en-US" altLang="ko-KR" sz="1600" dirty="0"/>
              <a:t>, </a:t>
            </a:r>
            <a:r>
              <a:rPr lang="ko-KR" altLang="en-US" sz="1600" dirty="0"/>
              <a:t>아이콘</a:t>
            </a:r>
            <a:r>
              <a:rPr lang="en-US" altLang="ko-KR" sz="1600" dirty="0"/>
              <a:t>, </a:t>
            </a:r>
            <a:r>
              <a:rPr lang="ko-KR" altLang="en-US" sz="1600" dirty="0"/>
              <a:t>비트맵 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커서 등을 많이 사용하는데 이들은 메모리 용량을 많이 잡아먹어 전부 리소스로 취급하며 리소스 컴파일러를 통해 프로그램 코드와는 별개로 컴파일하고 함수를 통해 메모리에 </a:t>
            </a:r>
            <a:r>
              <a:rPr lang="ko-KR" altLang="en-US" sz="1600" dirty="0" err="1"/>
              <a:t>로드하는</a:t>
            </a:r>
            <a:r>
              <a:rPr lang="ko-KR" altLang="en-US" sz="1600" dirty="0"/>
              <a:t> 과정을 거친다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8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AB94-F54B-43BC-A7BF-9EE65103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알아둘것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명명법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9137B-7594-4EE2-8924-B9CA2C41B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접두어</a:t>
            </a:r>
            <a:endParaRPr lang="en-US" altLang="ko-KR" dirty="0"/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 프로그래밍에서는 많은 변수가 사용되므로 대체로 길게 쓰는 경향이 있는데 이들을 읽기 쉽게 하기 위하여 대문자와 소문자를 적당히 혼합하여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이때 특히 자주 사용하는 변수 형식에 대해서 관습적으로 정해진 </a:t>
            </a:r>
            <a:r>
              <a:rPr lang="ko-KR" altLang="en-US" dirty="0" err="1"/>
              <a:t>접두어를</a:t>
            </a:r>
            <a:r>
              <a:rPr lang="ko-KR" altLang="en-US" dirty="0"/>
              <a:t> 많이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8A18244-BB1A-4D6E-BEE5-B8B1D6DB61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9111263"/>
              </p:ext>
            </p:extLst>
          </p:nvPr>
        </p:nvGraphicFramePr>
        <p:xfrm>
          <a:off x="4876800" y="1706563"/>
          <a:ext cx="3810000" cy="493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336">
                  <a:extLst>
                    <a:ext uri="{9D8B030D-6E8A-4147-A177-3AD203B41FA5}">
                      <a16:colId xmlns:a16="http://schemas.microsoft.com/office/drawing/2014/main" val="25984581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518368363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3028851831"/>
                    </a:ext>
                  </a:extLst>
                </a:gridCol>
              </a:tblGrid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접두어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원래말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541822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cb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Count of Bytes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바이트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64228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dw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double word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unsigned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long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31280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h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handle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윈도우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비트맵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파일 등의 핸들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80866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sz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Nul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 Terminated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NULL  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종료 문자열</a:t>
                      </a:r>
                      <a:endParaRPr lang="en-US" altLang="ko-KR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01853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Word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unsigned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short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88863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n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iNteger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47432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Integer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unsigned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int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8809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b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Bool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논리형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30280"/>
                  </a:ext>
                </a:extLst>
              </a:tr>
              <a:tr h="45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p, </a:t>
                      </a:r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lp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Pointer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포인터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6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952F-F5D7-4963-834A-68EA46DD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알아둘것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명명법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D2ADD-DC7F-4662-B80B-C4DCB3B604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데이터형</a:t>
            </a:r>
            <a:endParaRPr lang="en-US" altLang="ko-KR" dirty="0"/>
          </a:p>
          <a:p>
            <a:pPr lvl="1"/>
            <a:r>
              <a:rPr lang="ko-KR" altLang="en-US" dirty="0"/>
              <a:t>접두어 외에도 윈도우에서는 새로운 데이터형을 만들어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데이터형은 </a:t>
            </a:r>
            <a:r>
              <a:rPr lang="en-US" altLang="ko-KR" dirty="0" err="1"/>
              <a:t>windows.h</a:t>
            </a:r>
            <a:r>
              <a:rPr lang="ko-KR" altLang="en-US" dirty="0"/>
              <a:t>라는 헤더 파일에서 </a:t>
            </a:r>
            <a:r>
              <a:rPr lang="en-US" altLang="ko-KR" dirty="0"/>
              <a:t>typedef</a:t>
            </a:r>
            <a:r>
              <a:rPr lang="ko-KR" altLang="en-US" dirty="0"/>
              <a:t>로 선언되어 있으며 거의 모든 프로그램에서 마치 표준 데이터형처럼 사용된다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이러한 데이터형을 사용하는 이유는 </a:t>
            </a:r>
            <a:r>
              <a:rPr lang="en-US" altLang="ko-KR" dirty="0"/>
              <a:t>Windows</a:t>
            </a:r>
            <a:r>
              <a:rPr lang="ko-KR" altLang="en-US" dirty="0"/>
              <a:t>가 어떤 시스템에 이식되더라도 소스 차원에서 호환성을 확보하기 위해서 사용한다</a:t>
            </a:r>
            <a:r>
              <a:rPr lang="en-US" altLang="ko-KR" dirty="0"/>
              <a:t>.</a:t>
            </a:r>
            <a:endParaRPr lang="ko-KR" altLang="en-US" sz="1400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8848B73-FD83-417B-A5E5-E40F3821D0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4097042"/>
              </p:ext>
            </p:extLst>
          </p:nvPr>
        </p:nvGraphicFramePr>
        <p:xfrm>
          <a:off x="4876800" y="1706563"/>
          <a:ext cx="3810000" cy="419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60">
                  <a:extLst>
                    <a:ext uri="{9D8B030D-6E8A-4147-A177-3AD203B41FA5}">
                      <a16:colId xmlns:a16="http://schemas.microsoft.com/office/drawing/2014/main" val="2357301207"/>
                    </a:ext>
                  </a:extLst>
                </a:gridCol>
                <a:gridCol w="2674640">
                  <a:extLst>
                    <a:ext uri="{9D8B030D-6E8A-4147-A177-3AD203B41FA5}">
                      <a16:colId xmlns:a16="http://schemas.microsoft.com/office/drawing/2014/main" val="2353492330"/>
                    </a:ext>
                  </a:extLst>
                </a:gridCol>
              </a:tblGrid>
              <a:tr h="523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48660"/>
                  </a:ext>
                </a:extLst>
              </a:tr>
              <a:tr h="523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BYTE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unsigned char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33859"/>
                  </a:ext>
                </a:extLst>
              </a:tr>
              <a:tr h="523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WORD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unsigned short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78737"/>
                  </a:ext>
                </a:extLst>
              </a:tr>
              <a:tr h="523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UINT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unsigned int 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1115"/>
                  </a:ext>
                </a:extLst>
              </a:tr>
              <a:tr h="523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DWORD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unsigned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long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6948"/>
                  </a:ext>
                </a:extLst>
              </a:tr>
              <a:tr h="523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LONG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long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과 동일하다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33252"/>
                  </a:ext>
                </a:extLst>
              </a:tr>
              <a:tr h="523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LPSTR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char *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와 동일하다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55773"/>
                  </a:ext>
                </a:extLst>
              </a:tr>
              <a:tr h="523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BOOL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정수형이며</a:t>
                      </a:r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TRUE, FALSE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중 한 값을 가진다</a:t>
                      </a:r>
                      <a:r>
                        <a:rPr lang="en-US" altLang="ko-KR" sz="1400" dirty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.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6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C1C15-49EF-460B-BC96-43E90757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알아둘것</a:t>
            </a:r>
            <a:br>
              <a:rPr lang="en-US" altLang="ko-KR" dirty="0"/>
            </a:br>
            <a:r>
              <a:rPr lang="en-US" altLang="ko-KR" dirty="0"/>
              <a:t>2.</a:t>
            </a:r>
            <a:r>
              <a:rPr lang="ko-KR" altLang="en-US" dirty="0"/>
              <a:t>핸들</a:t>
            </a:r>
            <a:r>
              <a:rPr lang="en-US" altLang="ko-KR" dirty="0"/>
              <a:t>(handle)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AA27A-0F68-4502-BCDF-E0233E04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핸들</a:t>
            </a:r>
            <a:r>
              <a:rPr lang="en-US" altLang="ko-KR" sz="1800" dirty="0"/>
              <a:t>(handle)</a:t>
            </a:r>
            <a:r>
              <a:rPr lang="ko-KR" altLang="en-US" sz="1800" dirty="0"/>
              <a:t>이란 구체적인 어떤 대상에 붙여진 번호이며 </a:t>
            </a:r>
            <a:r>
              <a:rPr lang="en-US" altLang="ko-KR" sz="1800" dirty="0" err="1"/>
              <a:t>32bit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정수값이다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Windows</a:t>
            </a:r>
            <a:r>
              <a:rPr lang="ko-KR" altLang="en-US" sz="1800" dirty="0"/>
              <a:t>에서는 여러 가지 종류의 핸들이 사용되고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만들어진 윈도우창에는 윈도우 핸들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hWnd</a:t>
            </a:r>
            <a:r>
              <a:rPr lang="en-US" altLang="ko-KR" sz="1800" dirty="0"/>
              <a:t>)</a:t>
            </a:r>
            <a:r>
              <a:rPr lang="ko-KR" altLang="en-US" sz="1800" dirty="0"/>
              <a:t>을 붙여 윈도우창을 번호로 관리하며 </a:t>
            </a:r>
            <a:r>
              <a:rPr lang="en-US" altLang="ko-KR" sz="1800" dirty="0"/>
              <a:t>DC</a:t>
            </a:r>
            <a:r>
              <a:rPr lang="ko-KR" altLang="en-US" sz="1800" dirty="0"/>
              <a:t>에 대해서도 핸들을 사용하고 논리적 펜</a:t>
            </a:r>
            <a:r>
              <a:rPr lang="en-US" altLang="ko-KR" sz="1800" dirty="0"/>
              <a:t>, </a:t>
            </a:r>
            <a:r>
              <a:rPr lang="ko-KR" altLang="en-US" sz="1800" dirty="0"/>
              <a:t>브러시에도 핸들을 붙여 관리한다</a:t>
            </a:r>
            <a:r>
              <a:rPr lang="en-US" altLang="ko-KR" sz="1800" dirty="0"/>
              <a:t>. </a:t>
            </a:r>
            <a:r>
              <a:rPr lang="ko-KR" altLang="en-US" sz="1800" dirty="0"/>
              <a:t>심지어 메모리를 할당할 때도 할당한 메모리의 번지를 취급하기보다는 메모리에 번호를 붙인 메모리 핸들을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왜 이렇게 핸들을 자주 사용하는가 하면 대상끼리 구분할 때 문자열보다 정수를 사용하는 것이 훨씬 더 처리속도가 빠르기 때문이다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11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0095-3FAB-4383-B48D-1EF9CEA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알아둘것</a:t>
            </a:r>
            <a:br>
              <a:rPr lang="en-US" altLang="ko-KR" dirty="0"/>
            </a:br>
            <a:r>
              <a:rPr lang="en-US" altLang="ko-KR" dirty="0"/>
              <a:t>2.1)</a:t>
            </a:r>
            <a:r>
              <a:rPr lang="ko-KR" altLang="en-US" dirty="0"/>
              <a:t>핸들의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7A9C7-141E-4417-9815-CCF38DE2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1400" dirty="0"/>
              <a:t>일단 핸들은 </a:t>
            </a:r>
            <a:r>
              <a:rPr lang="ko-KR" altLang="en-US" sz="1400" dirty="0" err="1"/>
              <a:t>정수값이며</a:t>
            </a:r>
            <a:r>
              <a:rPr lang="ko-KR" altLang="en-US" sz="1400" dirty="0"/>
              <a:t> 대부분의 경우 </a:t>
            </a:r>
            <a:r>
              <a:rPr lang="en-US" altLang="ko-KR" sz="1400" dirty="0"/>
              <a:t>32</a:t>
            </a:r>
            <a:r>
              <a:rPr lang="ko-KR" altLang="en-US" sz="1400" dirty="0" err="1"/>
              <a:t>비트값이다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핸들을 사용하는 목적은 오로지 구분을 위한 것이므로 핸들끼리 중복되지 </a:t>
            </a:r>
            <a:r>
              <a:rPr lang="ko-KR" altLang="en-US" sz="1400" dirty="0" err="1"/>
              <a:t>않아야하며</a:t>
            </a:r>
            <a:r>
              <a:rPr lang="ko-KR" altLang="en-US" sz="1400" dirty="0"/>
              <a:t> 이런 목적으로는 정수형이 가장 적합하다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400" dirty="0"/>
              <a:t>핸들은 운영체제가 발급해 주며 사용자는 쓰기만 하면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윈도우창을 만들거나 파일을 열면 운영체제는 만들어진 윈도우창이나 열려진 파일에 핸들을 붙여준다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사용자는 이 핸들을 잘 보관해 두었다가 해당 윈도우창이나 파일을 다시 참조할 때 핸들을 사용하면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사용자가 직접 핸들을 만들 </a:t>
            </a:r>
            <a:r>
              <a:rPr lang="ko-KR" altLang="en-US" sz="1400" dirty="0" err="1"/>
              <a:t>경우란</a:t>
            </a:r>
            <a:r>
              <a:rPr lang="ko-KR" altLang="en-US" sz="1400" dirty="0"/>
              <a:t> 없다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400" dirty="0"/>
              <a:t>같은 종류의 </a:t>
            </a:r>
            <a:r>
              <a:rPr lang="ko-KR" altLang="en-US" sz="1400" dirty="0" err="1"/>
              <a:t>핸들끼리는</a:t>
            </a:r>
            <a:r>
              <a:rPr lang="ko-KR" altLang="en-US" sz="1400" dirty="0"/>
              <a:t> 절대로 중복된 값을 가지지 않는다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이렇게 된다면 핸들은 구분을 위해 사용할 수 없을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물론 다른 종류의 </a:t>
            </a:r>
            <a:r>
              <a:rPr lang="ko-KR" altLang="en-US" sz="1400" dirty="0" err="1"/>
              <a:t>핸들끼리는</a:t>
            </a:r>
            <a:r>
              <a:rPr lang="ko-KR" altLang="en-US" sz="1400" dirty="0"/>
              <a:t> 중복된 값을 가질 수도 있다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400" dirty="0"/>
              <a:t>핸들은 </a:t>
            </a:r>
            <a:r>
              <a:rPr lang="ko-KR" altLang="en-US" sz="1400" dirty="0" err="1"/>
              <a:t>정수형이므로</a:t>
            </a:r>
            <a:r>
              <a:rPr lang="ko-KR" altLang="en-US" sz="1400" dirty="0"/>
              <a:t> 값을 가지겠지만 그 </a:t>
            </a:r>
            <a:r>
              <a:rPr lang="ko-KR" altLang="en-US" sz="1400" dirty="0" err="1"/>
              <a:t>실제값이</a:t>
            </a:r>
            <a:r>
              <a:rPr lang="ko-KR" altLang="en-US" sz="1400" dirty="0"/>
              <a:t> 무엇인지는 몰라도 상관없다</a:t>
            </a:r>
            <a:r>
              <a:rPr lang="en-US" altLang="ko-KR" sz="1400" dirty="0"/>
              <a:t>. </a:t>
            </a:r>
            <a:r>
              <a:rPr lang="ko-KR" altLang="en-US" sz="1400" dirty="0"/>
              <a:t>핸들은 크고 작음의 성질을 가지는 숫자가 아니라 단순한 표식일 뿐이다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핸들형 변수를 만들어 핸들을 </a:t>
            </a:r>
            <a:r>
              <a:rPr lang="ko-KR" altLang="en-US" sz="1400" dirty="0" err="1"/>
              <a:t>대입받아</a:t>
            </a:r>
            <a:r>
              <a:rPr lang="ko-KR" altLang="en-US" sz="1400" dirty="0"/>
              <a:t> 쓰고 난 후에는 버리면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20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4873beb7-5857-4685-be1f-d57550cc96cc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46</Pages>
  <Paragraphs>528</Paragraphs>
  <Words>2826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길 한얼</dc:creator>
  <cp:lastModifiedBy>민석 김</cp:lastModifiedBy>
  <dc:title>Win32 API</dc:title>
  <dcterms:modified xsi:type="dcterms:W3CDTF">2019-07-08T02:30:02Z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