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304" r:id="rId6"/>
    <p:sldId id="328" r:id="rId7"/>
    <p:sldId id="329" r:id="rId8"/>
    <p:sldId id="330" r:id="rId9"/>
    <p:sldId id="331" r:id="rId10"/>
    <p:sldId id="338" r:id="rId11"/>
    <p:sldId id="332" r:id="rId12"/>
    <p:sldId id="333" r:id="rId13"/>
    <p:sldId id="334" r:id="rId14"/>
    <p:sldId id="336" r:id="rId15"/>
    <p:sldId id="335" r:id="rId16"/>
    <p:sldId id="337" r:id="rId17"/>
    <p:sldId id="339" r:id="rId18"/>
    <p:sldId id="340" r:id="rId19"/>
    <p:sldId id="341" r:id="rId20"/>
    <p:sldId id="327" r:id="rId21"/>
    <p:sldId id="326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02" r:id="rId35"/>
  </p:sldIdLst>
  <p:sldSz cx="9144000" cy="6858000" type="screen4x3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교시" id="{AD4104DA-8CC6-4877-BF8E-9FB347A9BC94}">
          <p14:sldIdLst>
            <p14:sldId id="257"/>
            <p14:sldId id="304"/>
            <p14:sldId id="328"/>
            <p14:sldId id="329"/>
            <p14:sldId id="330"/>
            <p14:sldId id="331"/>
            <p14:sldId id="338"/>
            <p14:sldId id="332"/>
            <p14:sldId id="333"/>
            <p14:sldId id="334"/>
            <p14:sldId id="336"/>
            <p14:sldId id="335"/>
            <p14:sldId id="337"/>
            <p14:sldId id="339"/>
            <p14:sldId id="340"/>
            <p14:sldId id="341"/>
            <p14:sldId id="327"/>
          </p14:sldIdLst>
        </p14:section>
        <p14:section name="2교시" id="{6F2082DC-D108-4986-BD34-0ABA70DAF77F}">
          <p14:sldIdLst>
            <p14:sldId id="326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88090" autoAdjust="0"/>
  </p:normalViewPr>
  <p:slideViewPr>
    <p:cSldViewPr>
      <p:cViewPr varScale="1">
        <p:scale>
          <a:sx n="79" d="100"/>
          <a:sy n="79" d="100"/>
        </p:scale>
        <p:origin x="96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7" d="100"/>
          <a:sy n="77" d="100"/>
        </p:scale>
        <p:origin x="3276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A887D2F-47C1-4DF0-A45B-31799E1482F8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2019-07-14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rtl="0"/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A2A2760C-5D92-40FD-AA3E-9DDE668A4E1E}" type="datetime1">
              <a:rPr lang="ko-KR" altLang="en-US" smtClean="0"/>
              <a:pPr algn="r"/>
              <a:t>2019-07-14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EBA5BD7-F043-4D1B-AA17-CD412FC534D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xn6.tistory.com/entry/131016-%EC%8A%A4%ED%84%B0%EB%94%94-win32-%EC%9D%91%EC%9A%A9%ED%94%84%EB%A1%9C%EA%B7%B8%EB%9E%A8-%EB%B9%84%ED%8A%B8%EB%A7%B5-%EC%BB%A4%EC%84%9C-%EC%95%84%EC%9D%B4%EC%BD%98-%EB%9D%84%EC%9A%B0%EA%B8%B0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98%ED%94%BD_%EC%9E%A5%EC%B9%98_%EC%9D%B8%ED%84%B0%ED%8E%98%EC%9D%B4%EC%8A%A4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146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2469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599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1698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758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2622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3722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248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3336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039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850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823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quxn6.tistory.com</a:t>
            </a:r>
            <a:r>
              <a:rPr lang="en-US" altLang="ko-KR" dirty="0">
                <a:hlinkClick r:id="rId3"/>
              </a:rPr>
              <a:t>/entry/131016-%</a:t>
            </a:r>
            <a:r>
              <a:rPr lang="en-US" altLang="ko-KR" dirty="0" err="1">
                <a:hlinkClick r:id="rId3"/>
              </a:rPr>
              <a:t>EC%8A%A4%ED%84%B0%EB%94%94-win32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EC%9D%91%EC%9A%A9%ED%94%84%EB%A1%9C%EA%B7%B8%EB%9E%A8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EB%B9%84%ED%8A%B8%EB%A7%B5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EC%BB%A4%EC%84%9C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EC%95%84%EC%9D%B4%EC%BD%98</a:t>
            </a:r>
            <a:r>
              <a:rPr lang="en-US" altLang="ko-KR" dirty="0">
                <a:hlinkClick r:id="rId3"/>
              </a:rPr>
              <a:t>-%</a:t>
            </a:r>
            <a:r>
              <a:rPr lang="en-US" altLang="ko-KR" dirty="0" err="1">
                <a:hlinkClick r:id="rId3"/>
              </a:rPr>
              <a:t>EB%9D%84%EC%9A%B0%EA%B8%B0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433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30749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425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112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41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ko.wikipedia.org</a:t>
            </a:r>
            <a:r>
              <a:rPr lang="en-US" altLang="ko-KR" dirty="0">
                <a:hlinkClick r:id="rId3"/>
              </a:rPr>
              <a:t>/wiki/%EA%B7%B8%EB%9E%98%ED%94%BD_%EC%9E%A5%EC%B9%98_%EC%9D%B8%ED%84%B0%ED%8E%98%EC%9D%B4%EC%8A%A4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245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4" name="직선 연결선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아래 줄"/>
          <p:cNvGrpSpPr/>
          <p:nvPr/>
        </p:nvGrpSpPr>
        <p:grpSpPr>
          <a:xfrm>
            <a:off x="-6689" y="6057150"/>
            <a:ext cx="4125119" cy="820207"/>
            <a:chOff x="-6689" y="4553748"/>
            <a:chExt cx="4125119" cy="615155"/>
          </a:xfrm>
        </p:grpSpPr>
        <p:sp>
          <p:nvSpPr>
            <p:cNvPr id="9" name="자유형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0" name="자유형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ko-KR" altLang="en-US" sz="18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0">
            <a:normAutofit/>
          </a:bodyPr>
          <a:lstStyle>
            <a:lvl1pPr algn="l" rtl="0">
              <a:defRPr sz="405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457242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92354C-C43B-4E93-9AE4-95A41DAB4068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4F82525-1FCE-41BB-93FB-00713A4299CB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84200"/>
            <a:ext cx="2057400" cy="5588000"/>
          </a:xfrm>
        </p:spPr>
        <p:txBody>
          <a:bodyPr vert="eaVert"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584200"/>
            <a:ext cx="5562600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870576-52A1-438D-97E0-0B94D96A40EA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FFA4B0-EE52-47F0-8A01-6F08093D6D5E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대각선"/>
          <p:cNvGrpSpPr/>
          <p:nvPr/>
        </p:nvGrpSpPr>
        <p:grpSpPr>
          <a:xfrm>
            <a:off x="5638801" y="4145282"/>
            <a:ext cx="3515503" cy="2731407"/>
            <a:chOff x="5638800" y="3108960"/>
            <a:chExt cx="3515503" cy="2048555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0" anchor="b">
            <a:normAutofit/>
          </a:bodyPr>
          <a:lstStyle>
            <a:lvl1pPr algn="l" rtl="0">
              <a:defRPr sz="4051" b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9200" y="4951267"/>
            <a:ext cx="5303520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l" rtl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205719-285B-4F4A-B9B7-F29F3DFF834C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1" y="1706880"/>
            <a:ext cx="3810000" cy="4465320"/>
          </a:xfrm>
        </p:spPr>
        <p:txBody>
          <a:bodyPr rtlCol="0">
            <a:normAutofit/>
          </a:bodyPr>
          <a:lstStyle>
            <a:lvl1pPr algn="l" rtl="0">
              <a:defRPr sz="210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l" rtl="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l" rtl="0"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/>
            </a:lvl8pPr>
            <a:lvl9pPr algn="l" rtl="0">
              <a:defRPr sz="15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F59605B-24B3-45B8-9A4C-5158FBF90D6B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873752" y="1701800"/>
            <a:ext cx="3813048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42" indent="0" algn="l" rtl="0">
              <a:buNone/>
              <a:defRPr sz="2026" b="1"/>
            </a:lvl2pPr>
            <a:lvl3pPr marL="914484" indent="0" algn="l" rtl="0">
              <a:buNone/>
              <a:defRPr sz="1800" b="1"/>
            </a:lvl3pPr>
            <a:lvl4pPr marL="1371726" indent="0" algn="l" rtl="0">
              <a:buNone/>
              <a:defRPr sz="1575" b="1"/>
            </a:lvl4pPr>
            <a:lvl5pPr marL="1828967" indent="0" algn="l" rtl="0">
              <a:buNone/>
              <a:defRPr sz="1575" b="1"/>
            </a:lvl5pPr>
            <a:lvl6pPr marL="2286210" indent="0" algn="l" rtl="0">
              <a:buNone/>
              <a:defRPr sz="1575" b="1"/>
            </a:lvl6pPr>
            <a:lvl7pPr marL="2743451" indent="0" algn="l" rtl="0">
              <a:buNone/>
              <a:defRPr sz="1575" b="1"/>
            </a:lvl7pPr>
            <a:lvl8pPr marL="3200693" indent="0" algn="l" rtl="0">
              <a:buNone/>
              <a:defRPr sz="1575" b="1"/>
            </a:lvl8pPr>
            <a:lvl9pPr marL="3657935" indent="0" algn="l" rtl="0">
              <a:buNone/>
              <a:defRPr sz="1575" b="1"/>
            </a:lvl9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6801" y="2717800"/>
            <a:ext cx="3810000" cy="3454400"/>
          </a:xfrm>
        </p:spPr>
        <p:txBody>
          <a:bodyPr rtlCol="0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 baseline="0"/>
            </a:lvl6pPr>
            <a:lvl7pPr algn="l" rtl="0">
              <a:defRPr sz="1500" baseline="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C6B156-941A-42E2-8D39-251B12B943C4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1E959E-D222-4AA6-A4DE-06F4B059B91E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1FDCEC9-6DA4-42BD-B912-E5B8080DFAFD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0" y="584200"/>
            <a:ext cx="4572000" cy="5588000"/>
          </a:xfrm>
        </p:spPr>
        <p:txBody>
          <a:bodyPr rtlCol="0">
            <a:norm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l" rtl="0">
              <a:defRPr sz="1500"/>
            </a:lvl6pPr>
            <a:lvl7pPr algn="l" rtl="0">
              <a:defRPr sz="1500"/>
            </a:lvl7pPr>
            <a:lvl8pPr algn="l" rtl="0">
              <a:defRPr sz="1500" baseline="0"/>
            </a:lvl8pPr>
            <a:lvl9pPr algn="l" rtl="0">
              <a:defRPr sz="1500" baseline="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17BDBC-6513-4FF2-A844-8C68850C5575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701800"/>
            <a:ext cx="3048000" cy="2438400"/>
          </a:xfrm>
        </p:spPr>
        <p:txBody>
          <a:bodyPr rtlCol="0" anchor="b">
            <a:normAutofit/>
          </a:bodyPr>
          <a:lstStyle>
            <a:lvl1pPr algn="l" rtl="0">
              <a:defRPr sz="2101" b="0" cap="all" spc="1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4241800"/>
            <a:ext cx="3048000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500"/>
            </a:lvl1pPr>
            <a:lvl2pPr marL="457242" indent="0" algn="l" rtl="0">
              <a:buNone/>
              <a:defRPr sz="1200"/>
            </a:lvl2pPr>
            <a:lvl3pPr marL="914484" indent="0" algn="l" rtl="0">
              <a:buNone/>
              <a:defRPr sz="975"/>
            </a:lvl3pPr>
            <a:lvl4pPr marL="1371726" indent="0" algn="l" rtl="0">
              <a:buNone/>
              <a:defRPr sz="900"/>
            </a:lvl4pPr>
            <a:lvl5pPr marL="1828967" indent="0" algn="l" rtl="0">
              <a:buNone/>
              <a:defRPr sz="900"/>
            </a:lvl5pPr>
            <a:lvl6pPr marL="2286210" indent="0" algn="l" rtl="0">
              <a:buNone/>
              <a:defRPr sz="900"/>
            </a:lvl6pPr>
            <a:lvl7pPr marL="2743451" indent="0" algn="l" rtl="0">
              <a:buNone/>
              <a:defRPr sz="900"/>
            </a:lvl7pPr>
            <a:lvl8pPr marL="3200693" indent="0" algn="l" rtl="0">
              <a:buNone/>
              <a:defRPr sz="900"/>
            </a:lvl8pPr>
            <a:lvl9pPr marL="3657935" indent="0" algn="l" rtl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114800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101"/>
            </a:lvl1pPr>
            <a:lvl2pPr marL="457242" indent="0" algn="l" rtl="0">
              <a:buNone/>
              <a:defRPr sz="2776"/>
            </a:lvl2pPr>
            <a:lvl3pPr marL="914484" indent="0" algn="l" rtl="0">
              <a:buNone/>
              <a:defRPr sz="2401"/>
            </a:lvl3pPr>
            <a:lvl4pPr marL="1371726" indent="0" algn="l" rtl="0">
              <a:buNone/>
              <a:defRPr sz="2026"/>
            </a:lvl4pPr>
            <a:lvl5pPr marL="1828967" indent="0" algn="l" rtl="0">
              <a:buNone/>
              <a:defRPr sz="2026"/>
            </a:lvl5pPr>
            <a:lvl6pPr marL="2286210" indent="0" algn="l" rtl="0">
              <a:buNone/>
              <a:defRPr sz="2026"/>
            </a:lvl6pPr>
            <a:lvl7pPr marL="2743451" indent="0" algn="l" rtl="0">
              <a:buNone/>
              <a:defRPr sz="2026"/>
            </a:lvl7pPr>
            <a:lvl8pPr marL="3200693" indent="0" algn="l" rtl="0">
              <a:buNone/>
              <a:defRPr sz="2026"/>
            </a:lvl8pPr>
            <a:lvl9pPr marL="3657935" indent="0" algn="l" rtl="0">
              <a:buNone/>
              <a:defRPr sz="2026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AE59E8-6EE0-44BC-B59B-FE63A690E3F8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/>
              <a:t>소융대 컨텐츠</a:t>
            </a:r>
            <a:r>
              <a:rPr lang="en-US" altLang="ko-KR"/>
              <a:t>IT 16</a:t>
            </a:r>
            <a:r>
              <a:rPr lang="ko-KR" altLang="en-US"/>
              <a:t>학번 길한얼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왼쪽 줄"/>
          <p:cNvGrpSpPr/>
          <p:nvPr/>
        </p:nvGrpSpPr>
        <p:grpSpPr>
          <a:xfrm>
            <a:off x="-11905" y="-3174"/>
            <a:ext cx="615155" cy="5229225"/>
            <a:chOff x="-11906" y="-2381"/>
            <a:chExt cx="615155" cy="3921919"/>
          </a:xfrm>
        </p:grpSpPr>
        <p:sp>
          <p:nvSpPr>
            <p:cNvPr id="10" name="자유형(F)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1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7CA6C9-3778-4E9F-A52D-B77C1A02C489}" type="datetime1">
              <a:rPr lang="ko-KR" altLang="en-US" smtClean="0"/>
              <a:t>2019-07-14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90800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err="1"/>
              <a:t>소융대</a:t>
            </a:r>
            <a:r>
              <a:rPr lang="ko-KR" altLang="en-US" dirty="0"/>
              <a:t> 컨텐츠</a:t>
            </a:r>
            <a:r>
              <a:rPr lang="en-US" altLang="ko-KR" dirty="0"/>
              <a:t>IT 16</a:t>
            </a:r>
            <a:r>
              <a:rPr lang="ko-KR" altLang="en-US" dirty="0"/>
              <a:t>학번 길한얼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1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14DD1E-5D91-48A3-AD6D-45FBA980D10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84" rtl="0" eaLnBrk="1" latinLnBrk="1" hangingPunct="1">
        <a:lnSpc>
          <a:spcPct val="90000"/>
        </a:lnSpc>
        <a:spcBef>
          <a:spcPct val="0"/>
        </a:spcBef>
        <a:buNone/>
        <a:defRPr sz="2701" kern="1200">
          <a:solidFill>
            <a:schemeClr val="tx2">
              <a:lumMod val="60000"/>
              <a:lumOff val="40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21" indent="-228621" algn="l" defTabSz="914484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1pPr>
      <a:lvl2pPr marL="457242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2pPr>
      <a:lvl3pPr marL="685863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3pPr>
      <a:lvl4pPr marL="91448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4pPr>
      <a:lvl5pPr marL="1143104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HY견명조" panose="02030600000101010101" pitchFamily="18" charset="-127"/>
          <a:ea typeface="HY견명조" panose="02030600000101010101" pitchFamily="18" charset="-127"/>
          <a:cs typeface="+mn-cs"/>
        </a:defRPr>
      </a:lvl5pPr>
      <a:lvl6pPr marL="1371726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l" defTabSz="914484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7" Type="http://schemas.openxmlformats.org/officeDocument/2006/relationships/image" Target="../media/image3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gif"/><Relationship Id="rId4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sym typeface="Malgun Gothic" panose="020B0503020000020004" pitchFamily="50" charset="-127"/>
              </a:rPr>
              <a:t>Windows API</a:t>
            </a:r>
            <a:endParaRPr lang="ko-KR" altLang="en-US" dirty="0">
              <a:sym typeface="Malgun Gothic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200025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ym typeface="Malgun Gothic" panose="020B0503020000020004" pitchFamily="50" charset="-127"/>
              </a:rPr>
              <a:t>윈도우</a:t>
            </a:r>
            <a:r>
              <a:rPr lang="en-US" altLang="ko-KR" dirty="0">
                <a:sym typeface="Malgun Gothic" panose="020B0503020000020004" pitchFamily="50" charset="-127"/>
              </a:rPr>
              <a:t>32</a:t>
            </a:r>
            <a:r>
              <a:rPr lang="ko-KR" altLang="en-US" dirty="0">
                <a:sym typeface="Malgun Gothic" panose="020B0503020000020004" pitchFamily="50" charset="-127"/>
              </a:rPr>
              <a:t> 어플리케이션 프로그래밍 인터페이스</a:t>
            </a:r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endParaRPr lang="en-US" altLang="ko-KR" dirty="0">
              <a:sym typeface="Malgun Gothic" panose="020B0503020000020004" pitchFamily="50" charset="-127"/>
            </a:endParaRPr>
          </a:p>
          <a:p>
            <a:pPr algn="r" rtl="0"/>
            <a:r>
              <a:rPr lang="en-US" altLang="ko-KR" dirty="0">
                <a:sym typeface="Malgun Gothic" panose="020B0503020000020004" pitchFamily="50" charset="-127"/>
              </a:rPr>
              <a:t>16</a:t>
            </a:r>
            <a:r>
              <a:rPr lang="ko-KR" altLang="en-US" dirty="0">
                <a:sym typeface="Malgun Gothic" panose="020B0503020000020004" pitchFamily="50" charset="-127"/>
              </a:rPr>
              <a:t>학번 길한얼</a:t>
            </a:r>
            <a:endParaRPr lang="en-US" altLang="ko-KR" dirty="0">
              <a:sym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226" y="1498600"/>
            <a:ext cx="5362575" cy="53594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위와 같이 </a:t>
            </a:r>
            <a:r>
              <a:rPr lang="en-US" altLang="ko-KR" sz="1600" dirty="0"/>
              <a:t>File</a:t>
            </a:r>
            <a:r>
              <a:rPr lang="ko-KR" altLang="en-US" sz="1600" dirty="0"/>
              <a:t>이라는 메뉴 항목이 만들어지고 오른쪽과 아래쪽에 빈칸이 하나씩 더 생겨난다</a:t>
            </a:r>
            <a:endParaRPr lang="en-US" altLang="ko-KR" sz="1600" dirty="0"/>
          </a:p>
          <a:p>
            <a:r>
              <a:rPr lang="ko-KR" altLang="en-US" sz="1600" dirty="0"/>
              <a:t>여기서 </a:t>
            </a:r>
            <a:r>
              <a:rPr lang="en-US" altLang="ko-KR" sz="1600" dirty="0"/>
              <a:t>File</a:t>
            </a:r>
            <a:r>
              <a:rPr lang="ko-KR" altLang="en-US" sz="1600" dirty="0"/>
              <a:t>의 하위 항목을 만들려면 아래쪽 빈칸을 사용하고 </a:t>
            </a:r>
            <a:r>
              <a:rPr lang="en-US" altLang="ko-KR" sz="1600" dirty="0"/>
              <a:t>File</a:t>
            </a:r>
            <a:r>
              <a:rPr lang="ko-KR" altLang="en-US" sz="1600" dirty="0"/>
              <a:t>과 이웃하는 또다른 메뉴 항목을 만들려면 오른쪽 빈칸을 이용한다</a:t>
            </a:r>
            <a:endParaRPr lang="en-US" altLang="ko-KR" sz="1600" dirty="0"/>
          </a:p>
          <a:p>
            <a:r>
              <a:rPr lang="en-US" altLang="ko-KR" sz="1600" dirty="0"/>
              <a:t>File</a:t>
            </a:r>
            <a:r>
              <a:rPr lang="ko-KR" altLang="en-US" sz="1600" dirty="0"/>
              <a:t>의 하위 항목으로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Menu1</a:t>
            </a:r>
            <a:r>
              <a:rPr lang="en-US" altLang="ko-KR" sz="1600" dirty="0"/>
              <a:t>”</a:t>
            </a:r>
            <a:r>
              <a:rPr lang="ko-KR" altLang="en-US" sz="1600" dirty="0"/>
              <a:t>과 </a:t>
            </a:r>
            <a:r>
              <a:rPr lang="en-US" altLang="ko-KR" sz="1600" dirty="0"/>
              <a:t>“</a:t>
            </a:r>
            <a:r>
              <a:rPr lang="en-US" altLang="ko-KR" sz="1600" dirty="0" err="1"/>
              <a:t>Menu2</a:t>
            </a:r>
            <a:r>
              <a:rPr lang="en-US" altLang="ko-KR" sz="1600" dirty="0"/>
              <a:t>”, “Exit”</a:t>
            </a:r>
            <a:r>
              <a:rPr lang="ko-KR" altLang="en-US" sz="1600" dirty="0"/>
              <a:t>를 만들어보자</a:t>
            </a:r>
            <a:endParaRPr lang="en-US" altLang="ko-KR" sz="1600" dirty="0"/>
          </a:p>
          <a:p>
            <a:r>
              <a:rPr lang="ko-KR" altLang="en-US" sz="1600" dirty="0"/>
              <a:t>하위 항목을 완성했으면 마우스 오른쪽 클릭 후 속성을 눌러 메뉴 편집기를 연다</a:t>
            </a:r>
            <a:endParaRPr lang="en-US" altLang="ko-KR" sz="1600" dirty="0"/>
          </a:p>
          <a:p>
            <a:r>
              <a:rPr lang="ko-KR" altLang="en-US" sz="1600" dirty="0"/>
              <a:t>편집기를 열면 왼쪽과 같이 메뉴 항목의 속성들이 나타나는데 여기서 우리는 메뉴 항목의 </a:t>
            </a:r>
            <a:r>
              <a:rPr lang="en-US" altLang="ko-KR" sz="1600" dirty="0"/>
              <a:t>ID</a:t>
            </a:r>
            <a:r>
              <a:rPr lang="ko-KR" altLang="en-US" sz="1600" dirty="0"/>
              <a:t>를 확인할 수 있다</a:t>
            </a:r>
            <a:endParaRPr lang="en-US" altLang="ko-KR" sz="1600" dirty="0"/>
          </a:p>
          <a:p>
            <a:r>
              <a:rPr lang="ko-KR" altLang="en-US" sz="1600" dirty="0"/>
              <a:t>사용자는 편집기를 통해 메뉴 항목의 각 속성을 수정할 수 있는데 일단은 사용하지 않으므로 그대로 두도록 하자</a:t>
            </a:r>
            <a:endParaRPr lang="en-US" altLang="ko-KR" sz="1600" dirty="0"/>
          </a:p>
          <a:p>
            <a:r>
              <a:rPr lang="ko-KR" altLang="en-US" sz="1600" dirty="0"/>
              <a:t>이로서 메뉴 리소스가 다 만들어졌다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8A2960-2185-400E-8C38-C73C5268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6" y="116633"/>
            <a:ext cx="3418894" cy="1378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BA1A88-0931-4A66-A12F-DD8F6519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417767"/>
            <a:ext cx="2640657" cy="2046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8B3219-44EC-4168-BA79-A6A89B084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41" y="5032969"/>
            <a:ext cx="3042936" cy="15503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939D59-3111-428D-8A13-40194AB5D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3304929"/>
            <a:ext cx="2962277" cy="17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1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resource.h</a:t>
            </a:r>
            <a:endParaRPr lang="en-US" altLang="ko-KR" sz="1800" dirty="0"/>
          </a:p>
          <a:p>
            <a:pPr lvl="1"/>
            <a:r>
              <a:rPr lang="ko-KR" altLang="en-US" sz="1499" dirty="0"/>
              <a:t>리소스의 </a:t>
            </a:r>
            <a:r>
              <a:rPr lang="en-US" altLang="ko-KR" sz="1499" dirty="0"/>
              <a:t>ID</a:t>
            </a:r>
            <a:r>
              <a:rPr lang="ko-KR" altLang="en-US" sz="1499" dirty="0"/>
              <a:t>가 정의된 헤더파일</a:t>
            </a:r>
            <a:endParaRPr lang="en-US" altLang="ko-KR" sz="1499" dirty="0"/>
          </a:p>
          <a:p>
            <a:pPr lvl="1"/>
            <a:r>
              <a:rPr lang="ko-KR" altLang="en-US" sz="1499" dirty="0"/>
              <a:t>리소스 편집기가 리소스 편집시에 자동으로 작성해 주므로 사용자가 직접 편집할 필요는 없다</a:t>
            </a:r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r>
              <a:rPr lang="ko-KR" altLang="en-US" sz="1499" dirty="0"/>
              <a:t>리소스의 </a:t>
            </a:r>
            <a:r>
              <a:rPr lang="en-US" altLang="ko-KR" sz="1499" dirty="0"/>
              <a:t>ID</a:t>
            </a:r>
            <a:r>
              <a:rPr lang="ko-KR" altLang="en-US" sz="1499" dirty="0"/>
              <a:t>는 정수로 정의되어야 하지만 사람이 일일이 모든 정수 값을 기억하기가 곤란하기 때문에</a:t>
            </a:r>
            <a:r>
              <a:rPr lang="en-US" altLang="ko-KR" sz="1499" dirty="0"/>
              <a:t>,</a:t>
            </a:r>
            <a:r>
              <a:rPr lang="ko-KR" altLang="en-US" sz="1499" dirty="0"/>
              <a:t> 사용자가 리소스 편집기에서 문자열로 </a:t>
            </a:r>
            <a:r>
              <a:rPr lang="en-US" altLang="ko-KR" sz="1499" dirty="0"/>
              <a:t>ID</a:t>
            </a:r>
            <a:r>
              <a:rPr lang="ko-KR" altLang="en-US" sz="1499" dirty="0"/>
              <a:t>를 정의하면 리소스 편집기는 사용자가 입력한 </a:t>
            </a:r>
            <a:r>
              <a:rPr lang="en-US" altLang="ko-KR" sz="1499" dirty="0"/>
              <a:t>ID</a:t>
            </a:r>
            <a:r>
              <a:rPr lang="ko-KR" altLang="en-US" sz="1499" dirty="0"/>
              <a:t>를 정수 매크로로 정의하여  </a:t>
            </a:r>
            <a:r>
              <a:rPr lang="en-US" altLang="ko-KR" sz="1499" dirty="0" err="1"/>
              <a:t>resource.h</a:t>
            </a:r>
            <a:r>
              <a:rPr lang="ko-KR" altLang="en-US" sz="1499" dirty="0"/>
              <a:t>에 작성해 준다</a:t>
            </a:r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95C621-BB68-4F40-8F1E-E55BECE4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33489"/>
            <a:ext cx="5087863" cy="1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625722"/>
            <a:ext cx="7772400" cy="253834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윈도우창에 메뉴 추가</a:t>
            </a:r>
            <a:endParaRPr lang="en-US" altLang="ko-KR" sz="1800" dirty="0"/>
          </a:p>
          <a:p>
            <a:pPr lvl="1"/>
            <a:r>
              <a:rPr lang="ko-KR" altLang="en-US" sz="1499" dirty="0"/>
              <a:t>윈도우 창에 메뉴를 추가하기 위하여 첫번째 시간에 배운 </a:t>
            </a:r>
            <a:r>
              <a:rPr lang="en-US" altLang="ko-KR" sz="1499" dirty="0" err="1"/>
              <a:t>WNDCLASS</a:t>
            </a:r>
            <a:r>
              <a:rPr lang="ko-KR" altLang="en-US" sz="1499" dirty="0"/>
              <a:t>의 멤버 </a:t>
            </a:r>
            <a:r>
              <a:rPr lang="en-US" altLang="ko-KR" sz="1499" dirty="0" err="1"/>
              <a:t>lpszMenuName</a:t>
            </a:r>
            <a:r>
              <a:rPr lang="ko-KR" altLang="en-US" sz="1499" dirty="0"/>
              <a:t>에 메뉴 리소스의 </a:t>
            </a:r>
            <a:r>
              <a:rPr lang="en-US" altLang="ko-KR" sz="1499" dirty="0"/>
              <a:t>ID</a:t>
            </a:r>
            <a:r>
              <a:rPr lang="ko-KR" altLang="en-US" sz="1499" dirty="0"/>
              <a:t>를  대입한다</a:t>
            </a:r>
            <a:endParaRPr lang="en-US" altLang="ko-KR" sz="1499" dirty="0"/>
          </a:p>
          <a:p>
            <a:r>
              <a:rPr lang="en-US" altLang="ko-KR" sz="1800" dirty="0" err="1"/>
              <a:t>MAKEINRESOURCE</a:t>
            </a:r>
            <a:r>
              <a:rPr lang="en-US" altLang="ko-KR" sz="1800" dirty="0"/>
              <a:t>()</a:t>
            </a:r>
          </a:p>
          <a:p>
            <a:pPr lvl="1"/>
            <a:r>
              <a:rPr lang="ko-KR" altLang="en-US" sz="1499" dirty="0"/>
              <a:t>정수를 문자열 변수로 만들어주는 매크로 함수</a:t>
            </a:r>
            <a:endParaRPr lang="en-US" altLang="ko-KR" sz="1499" dirty="0"/>
          </a:p>
          <a:p>
            <a:pPr lvl="1"/>
            <a:r>
              <a:rPr lang="en-US" altLang="ko-KR" sz="1499" dirty="0" err="1"/>
              <a:t>WinAPI</a:t>
            </a:r>
            <a:r>
              <a:rPr lang="ko-KR" altLang="en-US" sz="1499" dirty="0"/>
              <a:t>의 리소스 관리 함수들은  전달 인자로 문자열을 받지만 </a:t>
            </a:r>
            <a:r>
              <a:rPr lang="en-US" altLang="ko-KR" sz="1499" dirty="0"/>
              <a:t>ID</a:t>
            </a:r>
            <a:r>
              <a:rPr lang="ko-KR" altLang="en-US" sz="1499" dirty="0"/>
              <a:t>로 </a:t>
            </a:r>
            <a:r>
              <a:rPr lang="en-US" altLang="ko-KR" sz="1499" dirty="0"/>
              <a:t>define</a:t>
            </a:r>
            <a:r>
              <a:rPr lang="ko-KR" altLang="en-US" sz="1499" dirty="0"/>
              <a:t>된 리소스 번호들은 정수로 정의 되어 있기 때문에 캐스팅을 해주어야 한다</a:t>
            </a:r>
            <a:endParaRPr lang="en-US" altLang="ko-KR" sz="1499" dirty="0"/>
          </a:p>
          <a:p>
            <a:pPr lvl="1"/>
            <a:r>
              <a:rPr lang="ko-KR" altLang="en-US" sz="1499" dirty="0"/>
              <a:t>이때 </a:t>
            </a:r>
            <a:r>
              <a:rPr lang="en-US" altLang="ko-KR" sz="1499" dirty="0" err="1"/>
              <a:t>MAKEINRESOURCE</a:t>
            </a:r>
            <a:r>
              <a:rPr lang="en-US" altLang="ko-KR" sz="1499" dirty="0"/>
              <a:t>(</a:t>
            </a:r>
            <a:r>
              <a:rPr lang="ko-KR" altLang="en-US" sz="1499" dirty="0"/>
              <a:t>리소스의 </a:t>
            </a:r>
            <a:r>
              <a:rPr lang="en-US" altLang="ko-KR" sz="1499" dirty="0"/>
              <a:t>ID)</a:t>
            </a:r>
            <a:r>
              <a:rPr lang="ko-KR" altLang="en-US" sz="1499" dirty="0"/>
              <a:t>를 써주면 </a:t>
            </a:r>
            <a:r>
              <a:rPr lang="en-US" altLang="ko-KR" sz="1499" dirty="0"/>
              <a:t>ID</a:t>
            </a:r>
            <a:r>
              <a:rPr lang="ko-KR" altLang="en-US" sz="1499" dirty="0"/>
              <a:t>를 문자열로 만들어 준다</a:t>
            </a:r>
            <a:endParaRPr lang="en-US" altLang="ko-KR" sz="1499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E71EC1-C591-4119-9F08-83E83F83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33" y="1495361"/>
            <a:ext cx="3133725" cy="213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9E4C8B-882E-44C6-83D0-56E0CC97B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3153160"/>
            <a:ext cx="4238625" cy="238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996233-10C7-4768-8C8F-A5DDC543E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1479363"/>
            <a:ext cx="3190875" cy="2266950"/>
          </a:xfrm>
          <a:prstGeom prst="rect">
            <a:avLst/>
          </a:prstGeom>
        </p:spPr>
      </p:pic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66707EE9-7C00-4B36-B97A-DAA9843F56AC}"/>
              </a:ext>
            </a:extLst>
          </p:cNvPr>
          <p:cNvSpPr/>
          <p:nvPr/>
        </p:nvSpPr>
        <p:spPr>
          <a:xfrm>
            <a:off x="4139952" y="1700808"/>
            <a:ext cx="1013074" cy="1368152"/>
          </a:xfrm>
          <a:prstGeom prst="chevro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4430014"/>
            <a:ext cx="7772400" cy="173405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메뉴의 동작 정의</a:t>
            </a:r>
            <a:endParaRPr lang="en-US" altLang="ko-KR" sz="1800" dirty="0"/>
          </a:p>
          <a:p>
            <a:pPr lvl="1"/>
            <a:r>
              <a:rPr lang="en-US" altLang="ko-KR" sz="1499" dirty="0" err="1"/>
              <a:t>WndProc</a:t>
            </a:r>
            <a:r>
              <a:rPr lang="ko-KR" altLang="en-US" sz="1499" dirty="0"/>
              <a:t>에 위와 같은 코드를 추가한다</a:t>
            </a:r>
            <a:endParaRPr lang="en-US" altLang="ko-KR" sz="1499" dirty="0"/>
          </a:p>
          <a:p>
            <a:pPr lvl="1"/>
            <a:r>
              <a:rPr lang="en-US" altLang="ko-KR" sz="1499" dirty="0" err="1"/>
              <a:t>WM_COMMAND</a:t>
            </a:r>
            <a:r>
              <a:rPr lang="ko-KR" altLang="en-US" sz="1499" dirty="0"/>
              <a:t>는 메뉴 항목을 선택할 경우 발생하는 메시지이다</a:t>
            </a:r>
            <a:endParaRPr lang="en-US" altLang="ko-KR" sz="1499" dirty="0"/>
          </a:p>
          <a:p>
            <a:pPr lvl="1"/>
            <a:r>
              <a:rPr lang="ko-KR" altLang="en-US" sz="1499" dirty="0"/>
              <a:t>메시지가 발생했을 때 </a:t>
            </a:r>
            <a:r>
              <a:rPr lang="en-US" altLang="ko-KR" sz="1499" dirty="0" err="1"/>
              <a:t>wParam</a:t>
            </a:r>
            <a:r>
              <a:rPr lang="ko-KR" altLang="en-US" sz="1499" dirty="0"/>
              <a:t>의 하위 워드로 선택한 메뉴 항목의 </a:t>
            </a:r>
            <a:r>
              <a:rPr lang="en-US" altLang="ko-KR" sz="1499" dirty="0"/>
              <a:t>ID</a:t>
            </a:r>
            <a:r>
              <a:rPr lang="ko-KR" altLang="en-US" sz="1499" dirty="0"/>
              <a:t>가 전달되는데 이 </a:t>
            </a:r>
            <a:r>
              <a:rPr lang="en-US" altLang="ko-KR" sz="1499" dirty="0"/>
              <a:t>ID</a:t>
            </a:r>
            <a:r>
              <a:rPr lang="ko-KR" altLang="en-US" sz="1499" dirty="0"/>
              <a:t>를 이용하여 각각의 메뉴 항목의 동작을 정의한다</a:t>
            </a:r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7A18D-0D21-4843-B314-EC2FAD0B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477264"/>
            <a:ext cx="6905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0B9E3-FA76-41AF-90DF-FD923D4B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5733256"/>
            <a:ext cx="7772400" cy="43081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실행하고 </a:t>
            </a:r>
            <a:r>
              <a:rPr lang="en-US" altLang="ko-KR" sz="1800" dirty="0" err="1"/>
              <a:t>Menu1</a:t>
            </a:r>
            <a:r>
              <a:rPr lang="ko-KR" altLang="en-US" sz="1800" dirty="0"/>
              <a:t>을 클릭 했을 때 위와 같은 결과가 나온다면 성공이다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49B45-E6A6-45F6-859A-DF2C551B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89" y="1562996"/>
            <a:ext cx="4807222" cy="41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메뉴</a:t>
            </a:r>
          </a:p>
        </p:txBody>
      </p:sp>
      <p:pic>
        <p:nvPicPr>
          <p:cNvPr id="1026" name="Picture 2" descr="http://www.soen.kr/lecture/win32api/lec5/Image186.gif">
            <a:extLst>
              <a:ext uri="{FF2B5EF4-FFF2-40B4-BE49-F238E27FC236}">
                <a16:creationId xmlns:a16="http://schemas.microsoft.com/office/drawing/2014/main" id="{5D8F6CF1-2A57-4377-ACC3-4BF2943281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44" y="1628800"/>
            <a:ext cx="6930111" cy="434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25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3E7F98-0BEC-4938-A2CD-24E11FE0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498600"/>
            <a:ext cx="2721494" cy="4564395"/>
          </a:xfrm>
          <a:prstGeom prst="rect">
            <a:avLst/>
          </a:prstGeom>
        </p:spPr>
      </p:pic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13556F1-ED36-4C0B-920B-B6627EE98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216822"/>
              </p:ext>
            </p:extLst>
          </p:nvPr>
        </p:nvGraphicFramePr>
        <p:xfrm>
          <a:off x="3779911" y="1498601"/>
          <a:ext cx="4906890" cy="52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1">
                  <a:extLst>
                    <a:ext uri="{9D8B030D-6E8A-4147-A177-3AD203B41FA5}">
                      <a16:colId xmlns:a16="http://schemas.microsoft.com/office/drawing/2014/main" val="591053054"/>
                    </a:ext>
                  </a:extLst>
                </a:gridCol>
                <a:gridCol w="3106689">
                  <a:extLst>
                    <a:ext uri="{9D8B030D-6E8A-4147-A177-3AD203B41FA5}">
                      <a16:colId xmlns:a16="http://schemas.microsoft.com/office/drawing/2014/main" val="3192088574"/>
                    </a:ext>
                  </a:extLst>
                </a:gridCol>
              </a:tblGrid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93780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Accelerator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단축키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40097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Bitmap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비트맵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7456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Cursor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마우스 커서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00849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Dialog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대화상자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620793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HTML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588316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Icon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프로그램 아이콘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2760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Menu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0935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Ribbon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리본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(MS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Office</a:t>
                      </a:r>
                      <a:r>
                        <a:rPr lang="ko-KR" altLang="en-US" sz="1600" dirty="0"/>
                        <a:t>에서 사용되는 메뉴 </a:t>
                      </a:r>
                      <a:r>
                        <a:rPr lang="en-US" altLang="ko-KR" sz="1600" dirty="0"/>
                        <a:t>UI)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4674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 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스트링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39214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Toobar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툴바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69852"/>
                  </a:ext>
                </a:extLst>
              </a:tr>
              <a:tr h="423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응용 프로그램의 버전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8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19254-538F-45FD-BE14-02B3C1D5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817018"/>
            <a:ext cx="7772400" cy="12239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쉬는 시간</a:t>
            </a:r>
          </a:p>
        </p:txBody>
      </p:sp>
    </p:spTree>
    <p:extLst>
      <p:ext uri="{BB962C8B-B14F-4D97-AF65-F5344CB8AC3E}">
        <p14:creationId xmlns:p14="http://schemas.microsoft.com/office/powerpoint/2010/main" val="18617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GDI</a:t>
            </a:r>
            <a:r>
              <a:rPr lang="ko-KR" altLang="en-US" sz="1800" dirty="0"/>
              <a:t> </a:t>
            </a:r>
            <a:r>
              <a:rPr lang="en-US" altLang="ko-KR" sz="1800" dirty="0"/>
              <a:t>(Graphic Device Interface)</a:t>
            </a:r>
          </a:p>
          <a:p>
            <a:pPr lvl="1"/>
            <a:r>
              <a:rPr lang="ko-KR" altLang="en-US" sz="1600" dirty="0"/>
              <a:t>그리기를 진행하는 모든 역할을 하는 인터페이스</a:t>
            </a:r>
            <a:endParaRPr lang="en-US" altLang="ko-KR" sz="1600" dirty="0"/>
          </a:p>
          <a:p>
            <a:pPr lvl="1"/>
            <a:r>
              <a:rPr lang="ko-KR" altLang="en-US" sz="1600" dirty="0"/>
              <a:t>직선이나 곡선</a:t>
            </a:r>
            <a:r>
              <a:rPr lang="en-US" altLang="ko-KR" sz="1600" dirty="0"/>
              <a:t>, </a:t>
            </a:r>
            <a:r>
              <a:rPr lang="ko-KR" altLang="en-US" sz="1600" dirty="0"/>
              <a:t>글꼴을 그리거나 팔레트를 다루는 일을 하고 그래픽 객체를 표시하여 모니터나 프린터와 같은 출력 장치로 전송한다</a:t>
            </a:r>
            <a:endParaRPr lang="en-US" altLang="ko-KR" sz="1600" dirty="0"/>
          </a:p>
          <a:p>
            <a:r>
              <a:rPr lang="en-US" altLang="ko-KR" sz="1800" dirty="0" err="1"/>
              <a:t>GDI</a:t>
            </a:r>
            <a:r>
              <a:rPr lang="en-US" altLang="ko-KR" sz="1800" dirty="0"/>
              <a:t> </a:t>
            </a:r>
            <a:r>
              <a:rPr lang="ko-KR" altLang="en-US" sz="1800" dirty="0"/>
              <a:t>오브젝트</a:t>
            </a:r>
            <a:endParaRPr lang="en-US" altLang="ko-KR" sz="1800" dirty="0"/>
          </a:p>
          <a:p>
            <a:pPr lvl="1"/>
            <a:r>
              <a:rPr lang="ko-KR" altLang="en-US" sz="1600" dirty="0"/>
              <a:t>그래픽 출력에 사용되는 도구</a:t>
            </a:r>
            <a:endParaRPr lang="en-US" altLang="ko-KR" sz="1600" dirty="0"/>
          </a:p>
          <a:p>
            <a:pPr lvl="1"/>
            <a:r>
              <a:rPr lang="ko-KR" altLang="en-US" sz="1600" dirty="0"/>
              <a:t>펜</a:t>
            </a:r>
            <a:r>
              <a:rPr lang="en-US" altLang="ko-KR" sz="1600" dirty="0"/>
              <a:t>, </a:t>
            </a:r>
            <a:r>
              <a:rPr lang="ko-KR" altLang="en-US" sz="1600" dirty="0"/>
              <a:t>브러시</a:t>
            </a:r>
            <a:r>
              <a:rPr lang="en-US" altLang="ko-KR" sz="1600" dirty="0"/>
              <a:t>, </a:t>
            </a:r>
            <a:r>
              <a:rPr lang="ko-KR" altLang="en-US" sz="1600" dirty="0"/>
              <a:t>비트맵</a:t>
            </a:r>
            <a:r>
              <a:rPr lang="en-US" altLang="ko-KR" sz="1600" dirty="0"/>
              <a:t>, </a:t>
            </a:r>
            <a:r>
              <a:rPr lang="ko-KR" altLang="en-US" sz="1600" dirty="0"/>
              <a:t>폰트 등이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이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오브젝트들을 모아 놓은 것이 바로 </a:t>
            </a:r>
            <a:r>
              <a:rPr lang="en-US" altLang="ko-KR" sz="1600" dirty="0"/>
              <a:t>DC</a:t>
            </a:r>
            <a:r>
              <a:rPr lang="ko-KR" altLang="en-US" sz="1600" dirty="0"/>
              <a:t>이며 </a:t>
            </a:r>
            <a:r>
              <a:rPr lang="en-US" altLang="ko-KR" sz="1600" dirty="0" err="1"/>
              <a:t>GDI</a:t>
            </a:r>
            <a:r>
              <a:rPr lang="ko-KR" altLang="en-US" sz="1600" dirty="0"/>
              <a:t>는 현재 </a:t>
            </a:r>
            <a:r>
              <a:rPr lang="en-US" altLang="ko-KR" sz="1600" dirty="0"/>
              <a:t>DC</a:t>
            </a:r>
            <a:r>
              <a:rPr lang="ko-KR" altLang="en-US" sz="1600" dirty="0"/>
              <a:t>에 선택된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오브젝트를 사용한다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그래서 사용자는 그래픽을 출력하기 전에 </a:t>
            </a:r>
            <a:r>
              <a:rPr lang="en-US" altLang="ko-KR" sz="1600" dirty="0"/>
              <a:t>DC</a:t>
            </a:r>
            <a:r>
              <a:rPr lang="ko-KR" altLang="en-US" sz="1600" dirty="0"/>
              <a:t>에 원하는 오브젝트를 선택해 줌으로써 그래픽을 다른 모양으로 변경 할 수 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232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GDI</a:t>
            </a:r>
            <a:r>
              <a:rPr lang="ko-KR" altLang="en-US" sz="1800" dirty="0"/>
              <a:t> 오브젝트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오브젝트는 사용자가 이용할 때에는 모두 핸들로 관리된다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오브젝트를 만들 때 핸들을 발급받으며 선택하거나 삭제할 때는 이 핸들만 가지고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오브젝트를 사용하게 된다</a:t>
            </a:r>
            <a:endParaRPr lang="en-US" altLang="ko-KR" sz="1600" dirty="0"/>
          </a:p>
          <a:p>
            <a:pPr lvl="1"/>
            <a:r>
              <a:rPr lang="en-US" altLang="ko-KR" sz="1600" dirty="0"/>
              <a:t>DC</a:t>
            </a:r>
            <a:r>
              <a:rPr lang="ko-KR" altLang="en-US" sz="1600" dirty="0"/>
              <a:t>가 </a:t>
            </a:r>
            <a:r>
              <a:rPr lang="en-US" altLang="ko-KR" sz="1600" dirty="0" err="1"/>
              <a:t>BeginPaint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GetDC</a:t>
            </a:r>
            <a:r>
              <a:rPr lang="en-US" altLang="ko-KR" sz="1600" dirty="0"/>
              <a:t> </a:t>
            </a:r>
            <a:r>
              <a:rPr lang="ko-KR" altLang="en-US" sz="1600" dirty="0"/>
              <a:t>함수에 의해 처음 만들어 졌을 때 디폴트로 선택된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오브젝트는 다음과 같다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EFBB74-52D6-4B9F-9A16-38398E3DF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70429"/>
              </p:ext>
            </p:extLst>
          </p:nvPr>
        </p:nvGraphicFramePr>
        <p:xfrm>
          <a:off x="914400" y="3428999"/>
          <a:ext cx="7772400" cy="334381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97360">
                  <a:extLst>
                    <a:ext uri="{9D8B030D-6E8A-4147-A177-3AD203B41FA5}">
                      <a16:colId xmlns:a16="http://schemas.microsoft.com/office/drawing/2014/main" val="195747334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6006908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583872109"/>
                    </a:ext>
                  </a:extLst>
                </a:gridCol>
                <a:gridCol w="2098576">
                  <a:extLst>
                    <a:ext uri="{9D8B030D-6E8A-4147-A177-3AD203B41FA5}">
                      <a16:colId xmlns:a16="http://schemas.microsoft.com/office/drawing/2014/main" val="2948069797"/>
                    </a:ext>
                  </a:extLst>
                </a:gridCol>
              </a:tblGrid>
              <a:tr h="450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GDI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핸들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70452"/>
                  </a:ext>
                </a:extLst>
              </a:tr>
              <a:tr h="45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HPEN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선을 그을 때 사용된다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검정색의 가는 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08187"/>
                  </a:ext>
                </a:extLst>
              </a:tr>
              <a:tr h="45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브러시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HBRUSH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면을 채울 때 사용된다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흰색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57358"/>
                  </a:ext>
                </a:extLst>
              </a:tr>
              <a:tr h="45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폰트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HFONT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 출력에 사용되는 글꼴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글꼴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77031"/>
                  </a:ext>
                </a:extLst>
              </a:tr>
              <a:tr h="45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HBITMAP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비트맵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39389"/>
                  </a:ext>
                </a:extLst>
              </a:tr>
              <a:tr h="45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팔레트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HPALETTE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팔레트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080"/>
                  </a:ext>
                </a:extLst>
              </a:tr>
              <a:tr h="4506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HRGN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9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86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35A10-5F6D-4FE0-A6CD-B932450F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1BEEF-3EFE-4222-B9EC-186CFB10C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7906071" cy="4462272"/>
          </a:xfrm>
        </p:spPr>
        <p:txBody>
          <a:bodyPr/>
          <a:lstStyle/>
          <a:p>
            <a:r>
              <a:rPr lang="ko-KR" altLang="en-US" dirty="0"/>
              <a:t>리소스를 만들고 이용하는 법을 배운다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GDI</a:t>
            </a:r>
            <a:r>
              <a:rPr lang="ko-KR" altLang="en-US" dirty="0"/>
              <a:t>를 공부하여 그래픽을 출력하는 법을 배운다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6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스톡 오브젝트 </a:t>
            </a:r>
            <a:r>
              <a:rPr lang="en-US" altLang="ko-KR" sz="1800" dirty="0"/>
              <a:t>(Stock Object)</a:t>
            </a:r>
          </a:p>
          <a:p>
            <a:pPr lvl="1"/>
            <a:r>
              <a:rPr lang="en-US" altLang="ko-KR" sz="1499" dirty="0"/>
              <a:t>Windows</a:t>
            </a:r>
            <a:r>
              <a:rPr lang="ko-KR" altLang="en-US" sz="1499" dirty="0"/>
              <a:t>가 기본적으로 제공해 주는 </a:t>
            </a:r>
            <a:r>
              <a:rPr lang="en-US" altLang="ko-KR" sz="1499" dirty="0" err="1"/>
              <a:t>GDI</a:t>
            </a:r>
            <a:r>
              <a:rPr lang="en-US" altLang="ko-KR" sz="1499" dirty="0"/>
              <a:t> </a:t>
            </a:r>
            <a:r>
              <a:rPr lang="ko-KR" altLang="en-US" sz="1499" dirty="0"/>
              <a:t>오브젝트</a:t>
            </a:r>
            <a:endParaRPr lang="en-US" altLang="ko-KR" sz="1499" dirty="0"/>
          </a:p>
          <a:p>
            <a:r>
              <a:rPr lang="en-US" altLang="ko-KR" sz="1800" dirty="0" err="1"/>
              <a:t>HGDIOBJ</a:t>
            </a:r>
            <a:r>
              <a:rPr lang="ko-KR" altLang="en-US" sz="1800" dirty="0"/>
              <a:t> </a:t>
            </a:r>
            <a:r>
              <a:rPr lang="en-US" altLang="ko-KR" sz="1800" dirty="0" err="1"/>
              <a:t>GetStockObject</a:t>
            </a:r>
            <a:r>
              <a:rPr lang="en-US" altLang="ko-KR" sz="1800" dirty="0"/>
              <a:t>(INT </a:t>
            </a:r>
            <a:r>
              <a:rPr lang="en-US" altLang="ko-KR" sz="1800" dirty="0" err="1"/>
              <a:t>fnObject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499" dirty="0"/>
              <a:t>스톡 오브젝트의 핸들을 얻는 함수</a:t>
            </a:r>
            <a:endParaRPr lang="en-US" altLang="ko-KR" sz="1499" dirty="0"/>
          </a:p>
          <a:p>
            <a:pPr lvl="1"/>
            <a:r>
              <a:rPr lang="ko-KR" altLang="en-US" sz="1499" dirty="0"/>
              <a:t>인수로 사용하고자 하는 스톡 오브젝트를 기입해 주면 된다</a:t>
            </a:r>
            <a:endParaRPr lang="en-US" altLang="ko-KR" sz="1499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52CFE53-1506-4A8A-81FD-FD1C63168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62757"/>
              </p:ext>
            </p:extLst>
          </p:nvPr>
        </p:nvGraphicFramePr>
        <p:xfrm>
          <a:off x="914400" y="3356993"/>
          <a:ext cx="7772399" cy="322637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45945">
                  <a:extLst>
                    <a:ext uri="{9D8B030D-6E8A-4147-A177-3AD203B41FA5}">
                      <a16:colId xmlns:a16="http://schemas.microsoft.com/office/drawing/2014/main" val="1836592271"/>
                    </a:ext>
                  </a:extLst>
                </a:gridCol>
                <a:gridCol w="2040254">
                  <a:extLst>
                    <a:ext uri="{9D8B030D-6E8A-4147-A177-3AD203B41FA5}">
                      <a16:colId xmlns:a16="http://schemas.microsoft.com/office/drawing/2014/main" val="160676574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33234989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905975914"/>
                    </a:ext>
                  </a:extLst>
                </a:gridCol>
              </a:tblGrid>
              <a:tr h="46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fnObject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fnObject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8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66113"/>
                  </a:ext>
                </a:extLst>
              </a:tr>
              <a:tr h="46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WHITE_BRUSH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흰색 브러시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WHITE_PEN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흰색 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34338"/>
                  </a:ext>
                </a:extLst>
              </a:tr>
              <a:tr h="46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LTGRAY_BRUSH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옅은 회색 브러시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NULL_PEN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투명 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07326"/>
                  </a:ext>
                </a:extLst>
              </a:tr>
              <a:tr h="46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GRAY_BRUSH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회색 브러시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BLACK_PEN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검정색 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8290"/>
                  </a:ext>
                </a:extLst>
              </a:tr>
              <a:tr h="46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DKGRAY_BRUSH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짙은 회색 브러시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ANSI_FIXED_FONT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고정폭</a:t>
                      </a:r>
                      <a:r>
                        <a:rPr lang="ko-KR" altLang="en-US" sz="1800" dirty="0"/>
                        <a:t> 폰트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31872"/>
                  </a:ext>
                </a:extLst>
              </a:tr>
              <a:tr h="46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BLACK_BRUSH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검정색 브러시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ANSI_VAR_FONT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가변폭</a:t>
                      </a:r>
                      <a:r>
                        <a:rPr lang="ko-KR" altLang="en-US" sz="1800" dirty="0"/>
                        <a:t> 폰트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307969"/>
                  </a:ext>
                </a:extLst>
              </a:tr>
              <a:tr h="460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NULL_BRUSH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투명 브러시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DEFAULT_PALETTE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시스템 팔레트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047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3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4581127"/>
            <a:ext cx="7772400" cy="1582941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스톡 오브젝트 활용</a:t>
            </a:r>
            <a:endParaRPr lang="en-US" altLang="ko-KR" sz="1800" dirty="0"/>
          </a:p>
          <a:p>
            <a:pPr lvl="1"/>
            <a:r>
              <a:rPr lang="ko-KR" altLang="en-US" sz="1600" dirty="0"/>
              <a:t>흰색 직사각형을 그리는 코드를 작성한다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위와 같은 코드를 추가한다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C89419-31E1-4F7A-92CD-BE2E86F3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00"/>
            <a:ext cx="4962525" cy="2981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6FB138-88DA-4304-A408-C505F9080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5492" y="0"/>
            <a:ext cx="5936188" cy="23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HGDIOBJ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SelectObject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HDC</a:t>
            </a:r>
            <a:r>
              <a:rPr lang="ko-KR" altLang="en-US" sz="1800" dirty="0"/>
              <a:t> </a:t>
            </a:r>
            <a:r>
              <a:rPr lang="en-US" altLang="ko-KR" sz="1800" dirty="0" err="1"/>
              <a:t>hDC,HGDIOBJ</a:t>
            </a:r>
            <a:r>
              <a:rPr lang="ko-KR" altLang="en-US" sz="1800" dirty="0"/>
              <a:t> </a:t>
            </a:r>
            <a:r>
              <a:rPr lang="en-US" altLang="ko-KR" sz="1800" dirty="0" err="1"/>
              <a:t>hgdiobj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600" dirty="0" err="1"/>
              <a:t>만들어둔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오브젝트를 </a:t>
            </a:r>
            <a:r>
              <a:rPr lang="en-US" altLang="ko-KR" sz="1600" dirty="0"/>
              <a:t>DC</a:t>
            </a:r>
            <a:r>
              <a:rPr lang="ko-KR" altLang="en-US" sz="1600" dirty="0"/>
              <a:t>에 선택할 때 사용하는 함수</a:t>
            </a:r>
            <a:endParaRPr lang="en-US" altLang="ko-KR" sz="1600" dirty="0"/>
          </a:p>
          <a:p>
            <a:pPr lvl="1"/>
            <a:r>
              <a:rPr lang="ko-KR" altLang="en-US" sz="1600" dirty="0"/>
              <a:t>첫번째 인수로 </a:t>
            </a:r>
            <a:r>
              <a:rPr lang="en-US" altLang="ko-KR" sz="1600" dirty="0"/>
              <a:t>DC</a:t>
            </a:r>
            <a:r>
              <a:rPr lang="ko-KR" altLang="en-US" sz="1600" dirty="0"/>
              <a:t>의 핸들을 주고 두번째 인수로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오브젝트의 핸들을 주면 </a:t>
            </a:r>
            <a:r>
              <a:rPr lang="en-US" altLang="ko-KR" sz="1600" dirty="0"/>
              <a:t>DC</a:t>
            </a:r>
            <a:r>
              <a:rPr lang="ko-KR" altLang="en-US" sz="1600" dirty="0"/>
              <a:t>에 해당 오브젝트를 선택해 준다</a:t>
            </a:r>
            <a:endParaRPr lang="en-US" altLang="ko-KR" sz="1600" dirty="0"/>
          </a:p>
          <a:p>
            <a:pPr lvl="1"/>
            <a:r>
              <a:rPr lang="ko-KR" altLang="en-US" sz="1600" dirty="0"/>
              <a:t>이후부터 </a:t>
            </a:r>
            <a:r>
              <a:rPr lang="en-US" altLang="ko-KR" sz="1600" dirty="0" err="1"/>
              <a:t>GDI</a:t>
            </a:r>
            <a:r>
              <a:rPr lang="ko-KR" altLang="en-US" sz="1600" dirty="0"/>
              <a:t>는 그래픽을 출력할 때 선택된 오브젝트를 사용하게 된다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이 함수가 반환하는 값은 새로 선택되는 오브젝트 이전에 선택되어 있던 같은 종류 오브젝트의 핸들이다</a:t>
            </a:r>
            <a:endParaRPr lang="en-US" altLang="ko-KR" sz="1600" dirty="0"/>
          </a:p>
          <a:p>
            <a:pPr lvl="1"/>
            <a:r>
              <a:rPr lang="ko-KR" altLang="en-US" sz="1600" dirty="0"/>
              <a:t>이 핸들 값은 복구를 위해 반드시 별도의 변수에 저장해 두어야 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오브젝트를 사용하고 난 뒤에는 </a:t>
            </a:r>
            <a:r>
              <a:rPr lang="en-US" altLang="ko-KR" sz="1600" dirty="0" err="1"/>
              <a:t>SelectObject</a:t>
            </a:r>
            <a:r>
              <a:rPr lang="ko-KR" altLang="en-US" sz="1600" dirty="0"/>
              <a:t>를 한번 더 호출하여 별도의 변수에 핸들을 저장해 두었던 원래의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오브젝트를 복구해 주어야 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721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229599" cy="515620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색상</a:t>
            </a:r>
            <a:endParaRPr lang="en-US" altLang="ko-KR" sz="2000" dirty="0"/>
          </a:p>
          <a:p>
            <a:pPr lvl="2"/>
            <a:r>
              <a:rPr lang="ko-KR" altLang="en-US" sz="1400" dirty="0"/>
              <a:t>스톡 오브젝트가 지원하는 색상이 많지 않으므로 사용자가 직접 색상을 설정할 필요가 있다</a:t>
            </a:r>
            <a:endParaRPr lang="en-US" altLang="ko-KR" sz="1400" dirty="0"/>
          </a:p>
          <a:p>
            <a:pPr lvl="2"/>
            <a:r>
              <a:rPr lang="ko-KR" altLang="en-US" sz="1400" dirty="0"/>
              <a:t>이때 </a:t>
            </a:r>
            <a:r>
              <a:rPr lang="en-US" altLang="ko-KR" sz="1400" dirty="0"/>
              <a:t>Windows</a:t>
            </a:r>
            <a:r>
              <a:rPr lang="ko-KR" altLang="en-US" sz="1400" dirty="0"/>
              <a:t>가 색상을 표현하는 방법에 대해 알아 본다</a:t>
            </a:r>
            <a:endParaRPr lang="en-US" altLang="ko-KR" sz="1400" dirty="0"/>
          </a:p>
          <a:p>
            <a:pPr lvl="1"/>
            <a:r>
              <a:rPr lang="en-US" altLang="ko-KR" dirty="0"/>
              <a:t>typedef </a:t>
            </a:r>
            <a:r>
              <a:rPr lang="en-US" altLang="ko-KR" dirty="0" err="1"/>
              <a:t>DWORD</a:t>
            </a:r>
            <a:r>
              <a:rPr lang="en-US" altLang="ko-KR" dirty="0"/>
              <a:t> </a:t>
            </a:r>
            <a:r>
              <a:rPr lang="en-US" altLang="ko-KR" dirty="0" err="1"/>
              <a:t>COLORREF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sz="1600" dirty="0"/>
              <a:t>Windows</a:t>
            </a:r>
            <a:r>
              <a:rPr lang="ko-KR" altLang="en-US" sz="1600" dirty="0"/>
              <a:t>에서는 색상 값을 표현하기 위해 사용하는 데이터형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부호없는</a:t>
            </a:r>
            <a:r>
              <a:rPr lang="ko-KR" altLang="en-US" sz="1600" dirty="0"/>
              <a:t>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크기의 </a:t>
            </a:r>
            <a:r>
              <a:rPr lang="ko-KR" altLang="en-US" sz="1600" dirty="0" err="1"/>
              <a:t>정수형이며</a:t>
            </a:r>
            <a:r>
              <a:rPr lang="ko-KR" altLang="en-US" sz="1600" dirty="0"/>
              <a:t> </a:t>
            </a:r>
            <a:r>
              <a:rPr lang="en-US" altLang="ko-KR" sz="1600" dirty="0"/>
              <a:t>8</a:t>
            </a:r>
            <a:r>
              <a:rPr lang="ko-KR" altLang="en-US" sz="1600" dirty="0"/>
              <a:t>비트 씩 빨간색</a:t>
            </a:r>
            <a:r>
              <a:rPr lang="en-US" altLang="ko-KR" sz="1600" dirty="0"/>
              <a:t>,</a:t>
            </a:r>
            <a:r>
              <a:rPr lang="ko-KR" altLang="en-US" sz="1600" dirty="0"/>
              <a:t>초록색</a:t>
            </a:r>
            <a:r>
              <a:rPr lang="en-US" altLang="ko-KR" sz="1600" dirty="0"/>
              <a:t>,</a:t>
            </a:r>
            <a:r>
              <a:rPr lang="ko-KR" altLang="en-US" sz="1600" dirty="0"/>
              <a:t>파란색의 농도를 나타내며 상위 </a:t>
            </a:r>
            <a:r>
              <a:rPr lang="en-US" altLang="ko-KR" sz="1600" dirty="0"/>
              <a:t>8</a:t>
            </a:r>
            <a:r>
              <a:rPr lang="ko-KR" altLang="en-US" sz="1600" dirty="0"/>
              <a:t>비트는 사용되지 않는다</a:t>
            </a:r>
            <a:endParaRPr lang="en-US" altLang="ko-KR" sz="1600" dirty="0"/>
          </a:p>
          <a:p>
            <a:pPr lvl="2"/>
            <a:r>
              <a:rPr lang="ko-KR" altLang="en-US" sz="1600" dirty="0"/>
              <a:t>각 색상 요소는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바이트의 크기를 가지므로 </a:t>
            </a:r>
            <a:r>
              <a:rPr lang="en-US" altLang="ko-KR" sz="1600" dirty="0"/>
              <a:t>0~255</a:t>
            </a:r>
            <a:r>
              <a:rPr lang="ko-KR" altLang="en-US" sz="1600" dirty="0"/>
              <a:t>까지의 농도를 표현한다</a:t>
            </a:r>
            <a:endParaRPr lang="en-US" altLang="ko-KR" sz="1600" dirty="0"/>
          </a:p>
          <a:p>
            <a:pPr marL="512111" lvl="2" indent="0">
              <a:buNone/>
            </a:pPr>
            <a:endParaRPr lang="en-US" altLang="ko-KR" sz="2000" dirty="0"/>
          </a:p>
          <a:p>
            <a:pPr lvl="2"/>
            <a:r>
              <a:rPr lang="en-US" altLang="ko-KR" sz="1600" dirty="0" err="1"/>
              <a:t>COLORREF</a:t>
            </a:r>
            <a:r>
              <a:rPr lang="ko-KR" altLang="en-US" sz="1600" dirty="0"/>
              <a:t>형은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정수일 뿐이므로 직접 </a:t>
            </a:r>
            <a:r>
              <a:rPr lang="en-US" altLang="ko-KR" sz="1600" dirty="0"/>
              <a:t>16</a:t>
            </a:r>
            <a:r>
              <a:rPr lang="ko-KR" altLang="en-US" sz="1600" dirty="0"/>
              <a:t>진수로 표현할 수도 있다</a:t>
            </a:r>
            <a:endParaRPr lang="en-US" altLang="ko-KR" sz="1600" dirty="0"/>
          </a:p>
          <a:p>
            <a:pPr lvl="2"/>
            <a:r>
              <a:rPr lang="ko-KR" altLang="en-US" sz="1600" dirty="0"/>
              <a:t>예를 들어 </a:t>
            </a:r>
            <a:r>
              <a:rPr lang="en-US" altLang="ko-KR" sz="1600" dirty="0" err="1"/>
              <a:t>0x0</a:t>
            </a:r>
            <a:r>
              <a:rPr lang="ko-KR" altLang="en-US" sz="1600" dirty="0"/>
              <a:t>은 검정색이 되며 </a:t>
            </a:r>
            <a:r>
              <a:rPr lang="en-US" altLang="ko-KR" sz="1600" dirty="0" err="1"/>
              <a:t>0xff</a:t>
            </a:r>
            <a:r>
              <a:rPr lang="ko-KR" altLang="en-US" sz="1600" dirty="0"/>
              <a:t>는 빨간색 </a:t>
            </a:r>
            <a:r>
              <a:rPr lang="en-US" altLang="ko-KR" sz="1600" dirty="0" err="1"/>
              <a:t>0xff0000</a:t>
            </a:r>
            <a:r>
              <a:rPr lang="ko-KR" altLang="en-US" sz="1600" dirty="0"/>
              <a:t>은 파란색이 된다</a:t>
            </a:r>
            <a:endParaRPr lang="en-US" altLang="ko-KR" sz="1600" dirty="0"/>
          </a:p>
          <a:p>
            <a:pPr lvl="2"/>
            <a:r>
              <a:rPr lang="ko-KR" altLang="en-US" sz="1600" dirty="0"/>
              <a:t>이 방법은 사용하기 힘드므로 색상 값을 만들 때는 통상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 </a:t>
            </a:r>
            <a:r>
              <a:rPr lang="ko-KR" altLang="en-US" sz="1600" dirty="0"/>
              <a:t>매크로 함수를 사용한다</a:t>
            </a:r>
            <a:endParaRPr lang="en-US" altLang="ko-KR" sz="1600" dirty="0"/>
          </a:p>
        </p:txBody>
      </p:sp>
      <p:pic>
        <p:nvPicPr>
          <p:cNvPr id="1026" name="Picture 2" descr="http://www.soen.kr/lecture/win32api/lec6/Image123.gif">
            <a:extLst>
              <a:ext uri="{FF2B5EF4-FFF2-40B4-BE49-F238E27FC236}">
                <a16:creationId xmlns:a16="http://schemas.microsoft.com/office/drawing/2014/main" id="{5E211A81-89AC-4DB0-AE1A-A6E7C010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4027537"/>
            <a:ext cx="29337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1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7"/>
            <a:ext cx="7906071" cy="44622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#define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RGB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r,g,b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600" dirty="0" err="1"/>
              <a:t>RGB</a:t>
            </a:r>
            <a:r>
              <a:rPr lang="en-US" altLang="ko-KR" sz="1600" dirty="0"/>
              <a:t> </a:t>
            </a:r>
            <a:r>
              <a:rPr lang="ko-KR" altLang="en-US" sz="1600" dirty="0"/>
              <a:t>매크로 함수</a:t>
            </a:r>
            <a:endParaRPr lang="en-US" altLang="ko-KR" sz="1600" dirty="0"/>
          </a:p>
          <a:p>
            <a:pPr lvl="1"/>
            <a:r>
              <a:rPr lang="ko-KR" altLang="en-US" sz="1600" dirty="0"/>
              <a:t>세개의 인수를 가지는데 각각 빨간색</a:t>
            </a:r>
            <a:r>
              <a:rPr lang="en-US" altLang="ko-KR" sz="1600" dirty="0"/>
              <a:t>,</a:t>
            </a:r>
            <a:r>
              <a:rPr lang="ko-KR" altLang="en-US" sz="1600" dirty="0"/>
              <a:t>초록색</a:t>
            </a:r>
            <a:r>
              <a:rPr lang="en-US" altLang="ko-KR" sz="1600" dirty="0"/>
              <a:t>,</a:t>
            </a:r>
            <a:r>
              <a:rPr lang="ko-KR" altLang="en-US" sz="1600" dirty="0"/>
              <a:t>파란색의 농도이며 이 세가지 값을 조립하여 하나의 </a:t>
            </a:r>
            <a:r>
              <a:rPr lang="en-US" altLang="ko-KR" sz="1600" dirty="0"/>
              <a:t>32</a:t>
            </a:r>
            <a:r>
              <a:rPr lang="ko-KR" altLang="en-US" sz="1600" dirty="0"/>
              <a:t>비트 색상 값을 만들어내는 간단한 비트연산을 하고 있다</a:t>
            </a:r>
            <a:endParaRPr lang="en-US" altLang="ko-KR" sz="1600" dirty="0"/>
          </a:p>
          <a:p>
            <a:pPr lvl="1"/>
            <a:r>
              <a:rPr lang="ko-KR" altLang="en-US" sz="1600" dirty="0"/>
              <a:t>빨간색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(255,0,)	</a:t>
            </a:r>
            <a:r>
              <a:rPr lang="ko-KR" altLang="en-US" sz="1600" dirty="0"/>
              <a:t>초록색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(0,255,0)	</a:t>
            </a:r>
            <a:r>
              <a:rPr lang="ko-KR" altLang="en-US" sz="1600" dirty="0"/>
              <a:t>파란색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(0,0,255)</a:t>
            </a:r>
          </a:p>
          <a:p>
            <a:r>
              <a:rPr lang="en-US" altLang="ko-KR" sz="1800" dirty="0" err="1"/>
              <a:t>Get?Value</a:t>
            </a:r>
            <a:r>
              <a:rPr lang="en-US" altLang="ko-KR" sz="1800" dirty="0"/>
              <a:t>(</a:t>
            </a:r>
            <a:r>
              <a:rPr lang="en-US" altLang="ko-KR" sz="1800" dirty="0" err="1"/>
              <a:t>rgb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600" dirty="0" err="1"/>
              <a:t>COLORREF</a:t>
            </a:r>
            <a:r>
              <a:rPr lang="ko-KR" altLang="en-US" sz="1600" dirty="0"/>
              <a:t>형  </a:t>
            </a:r>
            <a:r>
              <a:rPr lang="ko-KR" altLang="en-US" sz="1600" dirty="0" err="1"/>
              <a:t>변수값에서</a:t>
            </a:r>
            <a:r>
              <a:rPr lang="ko-KR" altLang="en-US" sz="1600" dirty="0"/>
              <a:t> 각 색상요소의 농도를 분리하는 매크로 함수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GetRValue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) – </a:t>
            </a:r>
            <a:r>
              <a:rPr lang="ko-KR" altLang="en-US" sz="1600" dirty="0"/>
              <a:t>적색 농도 분리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GetGValue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) – </a:t>
            </a:r>
            <a:r>
              <a:rPr lang="ko-KR" altLang="en-US" sz="1600" dirty="0"/>
              <a:t>녹색 농도 분리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GetBValue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rgb</a:t>
            </a:r>
            <a:r>
              <a:rPr lang="en-US" altLang="ko-KR" sz="1600" dirty="0"/>
              <a:t>) – </a:t>
            </a:r>
            <a:r>
              <a:rPr lang="ko-KR" altLang="en-US" sz="1600" dirty="0"/>
              <a:t>청색 농도 분리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5309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7978079" cy="525559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펜</a:t>
            </a:r>
            <a:endParaRPr lang="en-US" altLang="ko-KR" sz="2000" dirty="0"/>
          </a:p>
          <a:p>
            <a:pPr lvl="2"/>
            <a:r>
              <a:rPr lang="ko-KR" altLang="en-US" sz="1400" dirty="0"/>
              <a:t>펜은 선을 그을 때 사용되는 </a:t>
            </a:r>
            <a:r>
              <a:rPr lang="en-US" altLang="ko-KR" sz="1400" dirty="0" err="1"/>
              <a:t>GDI</a:t>
            </a:r>
            <a:r>
              <a:rPr lang="en-US" altLang="ko-KR" sz="1400" dirty="0"/>
              <a:t> </a:t>
            </a:r>
            <a:r>
              <a:rPr lang="ko-KR" altLang="en-US" sz="1400" dirty="0"/>
              <a:t>오브젝트이다</a:t>
            </a:r>
            <a:endParaRPr lang="en-US" altLang="ko-KR" sz="1400" dirty="0"/>
          </a:p>
          <a:p>
            <a:pPr lvl="2"/>
            <a:r>
              <a:rPr lang="ko-KR" altLang="en-US" sz="1400" dirty="0"/>
              <a:t>펜을 변경하면 그려지는 선의 모양을 마음대로 변경할 수 있다</a:t>
            </a:r>
            <a:endParaRPr lang="en-US" altLang="ko-KR" sz="1400" dirty="0"/>
          </a:p>
          <a:p>
            <a:pPr lvl="2"/>
            <a:r>
              <a:rPr lang="ko-KR" altLang="en-US" sz="1400" dirty="0"/>
              <a:t>그런데 </a:t>
            </a:r>
            <a:r>
              <a:rPr lang="en-US" altLang="ko-KR" sz="1400" dirty="0"/>
              <a:t>Windows</a:t>
            </a:r>
            <a:r>
              <a:rPr lang="ko-KR" altLang="en-US" sz="1400" dirty="0"/>
              <a:t>가 제공하는 스톡 펜은 흰색</a:t>
            </a:r>
            <a:r>
              <a:rPr lang="en-US" altLang="ko-KR" sz="1400" dirty="0"/>
              <a:t>, </a:t>
            </a:r>
            <a:r>
              <a:rPr lang="ko-KR" altLang="en-US" sz="1400" dirty="0"/>
              <a:t>검은색</a:t>
            </a:r>
            <a:r>
              <a:rPr lang="en-US" altLang="ko-KR" sz="1400" dirty="0"/>
              <a:t>, </a:t>
            </a:r>
            <a:r>
              <a:rPr lang="ko-KR" altLang="en-US" sz="1400" dirty="0"/>
              <a:t>투명색 세 가지 뿐이다</a:t>
            </a:r>
            <a:endParaRPr lang="en-US" altLang="ko-KR" sz="1400" dirty="0"/>
          </a:p>
          <a:p>
            <a:pPr lvl="2"/>
            <a:r>
              <a:rPr lang="ko-KR" altLang="en-US" sz="1400" dirty="0"/>
              <a:t>여러 색의 펜을 사용하고자 할 때는 직접 만들어서 사용해야 한다</a:t>
            </a:r>
            <a:endParaRPr lang="en-US" altLang="ko-KR" sz="1400" dirty="0"/>
          </a:p>
          <a:p>
            <a:pPr lvl="1"/>
            <a:r>
              <a:rPr lang="en-US" altLang="ko-KR" sz="1700" dirty="0" err="1"/>
              <a:t>HPEN</a:t>
            </a:r>
            <a:r>
              <a:rPr lang="en-US" altLang="ko-KR" sz="1700" dirty="0"/>
              <a:t> </a:t>
            </a:r>
            <a:r>
              <a:rPr lang="en-US" altLang="ko-KR" sz="1700" dirty="0" err="1"/>
              <a:t>CreatePen</a:t>
            </a:r>
            <a:r>
              <a:rPr lang="en-US" altLang="ko-KR" sz="1700" dirty="0"/>
              <a:t>(</a:t>
            </a:r>
            <a:r>
              <a:rPr lang="en-US" altLang="ko-KR" sz="1700" dirty="0" err="1"/>
              <a:t>fnPenStyle,nWidth,crColor</a:t>
            </a:r>
            <a:r>
              <a:rPr lang="en-US" altLang="ko-KR" sz="1700" dirty="0"/>
              <a:t>)</a:t>
            </a:r>
          </a:p>
          <a:p>
            <a:pPr lvl="2"/>
            <a:r>
              <a:rPr lang="en-US" altLang="ko-KR" sz="1400" dirty="0" err="1"/>
              <a:t>fnPenStyle</a:t>
            </a:r>
            <a:endParaRPr lang="en-US" altLang="ko-KR" sz="1400" dirty="0"/>
          </a:p>
          <a:p>
            <a:pPr marL="740732" lvl="3" indent="0">
              <a:buNone/>
            </a:pPr>
            <a:r>
              <a:rPr lang="ko-KR" altLang="en-US" sz="1400" dirty="0"/>
              <a:t>그려질 선의 모양을 정의한다</a:t>
            </a:r>
            <a:endParaRPr lang="en-US" altLang="ko-KR" sz="1400" dirty="0"/>
          </a:p>
          <a:p>
            <a:pPr marL="740732" lvl="3" indent="0">
              <a:buNone/>
            </a:pPr>
            <a:endParaRPr lang="en-US" altLang="ko-KR" sz="1400" dirty="0"/>
          </a:p>
          <a:p>
            <a:pPr marL="740732" lvl="3" indent="0">
              <a:buNone/>
            </a:pP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r>
              <a:rPr lang="en-US" altLang="ko-KR" sz="1400" dirty="0" err="1"/>
              <a:t>nWidth</a:t>
            </a:r>
            <a:endParaRPr lang="en-US" altLang="ko-KR" sz="1400" dirty="0"/>
          </a:p>
          <a:p>
            <a:pPr marL="740732" lvl="3" indent="0">
              <a:buNone/>
            </a:pPr>
            <a:r>
              <a:rPr lang="ko-KR" altLang="en-US" sz="1400" dirty="0"/>
              <a:t>선의 폭을 지정한다</a:t>
            </a:r>
            <a:endParaRPr lang="en-US" altLang="ko-KR" sz="1400" dirty="0"/>
          </a:p>
          <a:p>
            <a:pPr marL="740732" lvl="3" indent="0">
              <a:buNone/>
            </a:pPr>
            <a:r>
              <a:rPr lang="ko-KR" altLang="en-US" sz="1400" dirty="0"/>
              <a:t>디폴트 선의 굵기는 </a:t>
            </a:r>
            <a:r>
              <a:rPr lang="en-US" altLang="ko-KR" sz="1400" dirty="0"/>
              <a:t>1</a:t>
            </a:r>
            <a:r>
              <a:rPr lang="ko-KR" altLang="en-US" sz="1400" dirty="0"/>
              <a:t>이지만 이 값을 </a:t>
            </a:r>
            <a:r>
              <a:rPr lang="en-US" altLang="ko-KR" sz="1400" dirty="0"/>
              <a:t>2</a:t>
            </a:r>
            <a:r>
              <a:rPr lang="ko-KR" altLang="en-US" sz="1400" dirty="0"/>
              <a:t>나 </a:t>
            </a:r>
            <a:r>
              <a:rPr lang="en-US" altLang="ko-KR" sz="1400" dirty="0"/>
              <a:t>3</a:t>
            </a:r>
            <a:r>
              <a:rPr lang="ko-KR" altLang="en-US" sz="1400" dirty="0"/>
              <a:t>으로 변경해 주면 두꺼운 선을 그릴 수 있다</a:t>
            </a:r>
            <a:endParaRPr lang="en-US" altLang="ko-KR" sz="1400" dirty="0"/>
          </a:p>
          <a:p>
            <a:pPr marL="740732" lvl="3" indent="0">
              <a:buNone/>
            </a:pP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이 값이 </a:t>
            </a:r>
            <a:r>
              <a:rPr lang="en-US" altLang="ko-KR" sz="1400" dirty="0"/>
              <a:t>0</a:t>
            </a:r>
            <a:r>
              <a:rPr lang="ko-KR" altLang="en-US" sz="1400" dirty="0"/>
              <a:t>일 경우는 맵핑</a:t>
            </a:r>
            <a:r>
              <a:rPr lang="en-US" altLang="ko-KR" sz="1400" dirty="0"/>
              <a:t>,</a:t>
            </a:r>
            <a:r>
              <a:rPr lang="ko-KR" altLang="en-US" sz="1400" dirty="0"/>
              <a:t>모드에 상관없이 무조건 </a:t>
            </a:r>
            <a:r>
              <a:rPr lang="en-US" altLang="ko-KR" sz="1400" dirty="0"/>
              <a:t>1</a:t>
            </a:r>
            <a:r>
              <a:rPr lang="ko-KR" altLang="en-US" sz="1400" dirty="0"/>
              <a:t>픽셀 두께의 선이 만들어진다</a:t>
            </a:r>
            <a:endParaRPr lang="en-US" altLang="ko-KR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074600F-8694-4CA0-A316-724DC226B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44777"/>
              </p:ext>
            </p:extLst>
          </p:nvPr>
        </p:nvGraphicFramePr>
        <p:xfrm>
          <a:off x="1418455" y="4005064"/>
          <a:ext cx="6969967" cy="1044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327">
                  <a:extLst>
                    <a:ext uri="{9D8B030D-6E8A-4147-A177-3AD203B41FA5}">
                      <a16:colId xmlns:a16="http://schemas.microsoft.com/office/drawing/2014/main" val="28417993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2961304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6172909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364357284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545743822"/>
                    </a:ext>
                  </a:extLst>
                </a:gridCol>
              </a:tblGrid>
              <a:tr h="6480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241059"/>
                  </a:ext>
                </a:extLst>
              </a:tr>
              <a:tr h="396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PS_SOLID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PS_DASH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PS_DOT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PS_DASHDOT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PS_DASHDOTDOT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66587"/>
                  </a:ext>
                </a:extLst>
              </a:tr>
            </a:tbl>
          </a:graphicData>
        </a:graphic>
      </p:graphicFrame>
      <p:pic>
        <p:nvPicPr>
          <p:cNvPr id="2050" name="Picture 2" descr="http://www.soen.kr/lecture/win32api/lec6/Image124.gif">
            <a:extLst>
              <a:ext uri="{FF2B5EF4-FFF2-40B4-BE49-F238E27FC236}">
                <a16:creationId xmlns:a16="http://schemas.microsoft.com/office/drawing/2014/main" id="{F034AA1F-6AE9-42F6-8EA7-ED5C6FC2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8" y="4079444"/>
            <a:ext cx="7239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oen.kr/lecture/win32api/lec6/Image125.gif">
            <a:extLst>
              <a:ext uri="{FF2B5EF4-FFF2-40B4-BE49-F238E27FC236}">
                <a16:creationId xmlns:a16="http://schemas.microsoft.com/office/drawing/2014/main" id="{E6B0B769-90AB-4A73-919A-29FAEE43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6" y="4079444"/>
            <a:ext cx="7334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oen.kr/lecture/win32api/lec6/Image126.gif">
            <a:extLst>
              <a:ext uri="{FF2B5EF4-FFF2-40B4-BE49-F238E27FC236}">
                <a16:creationId xmlns:a16="http://schemas.microsoft.com/office/drawing/2014/main" id="{6E0ED59F-6EDD-4EC5-B93F-4B77A611C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059" y="4101542"/>
            <a:ext cx="7143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soen.kr/lecture/win32api/lec6/Image127.gif">
            <a:extLst>
              <a:ext uri="{FF2B5EF4-FFF2-40B4-BE49-F238E27FC236}">
                <a16:creationId xmlns:a16="http://schemas.microsoft.com/office/drawing/2014/main" id="{97288556-8432-4807-97B1-188882EE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252" y="4101542"/>
            <a:ext cx="7429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soen.kr/lecture/win32api/lec6/Image128.gif">
            <a:extLst>
              <a:ext uri="{FF2B5EF4-FFF2-40B4-BE49-F238E27FC236}">
                <a16:creationId xmlns:a16="http://schemas.microsoft.com/office/drawing/2014/main" id="{799C08A2-6AB8-44A5-B47F-EF1E825D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078" y="4088968"/>
            <a:ext cx="7239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HPEN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CreatePen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fnPenStyle,nWidth,crColor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299" dirty="0" err="1"/>
              <a:t>crColor</a:t>
            </a:r>
            <a:endParaRPr lang="en-US" altLang="ko-KR" sz="1299" dirty="0"/>
          </a:p>
          <a:p>
            <a:pPr marL="283490" lvl="1" indent="0">
              <a:buNone/>
            </a:pPr>
            <a:r>
              <a:rPr lang="en-US" altLang="ko-KR" sz="1299" dirty="0"/>
              <a:t>	</a:t>
            </a:r>
            <a:r>
              <a:rPr lang="ko-KR" altLang="en-US" sz="1299" dirty="0"/>
              <a:t>선의 색상을 지정한다</a:t>
            </a:r>
            <a:r>
              <a:rPr lang="en-US" altLang="ko-KR" sz="1299" dirty="0"/>
              <a:t>. </a:t>
            </a:r>
            <a:r>
              <a:rPr lang="en-US" altLang="ko-KR" sz="1299" dirty="0" err="1"/>
              <a:t>COLORREF</a:t>
            </a:r>
            <a:r>
              <a:rPr lang="en-US" altLang="ko-KR" sz="1299" dirty="0"/>
              <a:t> </a:t>
            </a:r>
            <a:r>
              <a:rPr lang="ko-KR" altLang="en-US" sz="1299" dirty="0"/>
              <a:t>형이므로 </a:t>
            </a:r>
            <a:r>
              <a:rPr lang="en-US" altLang="ko-KR" sz="1299" dirty="0" err="1"/>
              <a:t>RGB</a:t>
            </a:r>
            <a:r>
              <a:rPr lang="en-US" altLang="ko-KR" sz="1299" dirty="0"/>
              <a:t> </a:t>
            </a:r>
            <a:r>
              <a:rPr lang="ko-KR" altLang="en-US" sz="1299" dirty="0"/>
              <a:t>매크로 함수를 사용하면 된다</a:t>
            </a:r>
            <a:endParaRPr lang="en-US" altLang="ko-KR" sz="1299" dirty="0"/>
          </a:p>
          <a:p>
            <a:pPr marL="569240" lvl="1" indent="-285750"/>
            <a:r>
              <a:rPr lang="ko-KR" altLang="en-US" sz="1299" dirty="0"/>
              <a:t>이 함수는 리턴 값으로 만들어진 펜의 핸들을 돌려주므로 이 값을 잘 보관해 두어야 만들어진 펜을 사용할 수 있다</a:t>
            </a:r>
            <a:endParaRPr lang="en-US" altLang="ko-KR" sz="1299" dirty="0"/>
          </a:p>
          <a:p>
            <a:pPr marL="569240" lvl="1" indent="-285750"/>
            <a:r>
              <a:rPr lang="ko-KR" altLang="en-US" sz="1299" dirty="0"/>
              <a:t>모양</a:t>
            </a:r>
            <a:r>
              <a:rPr lang="en-US" altLang="ko-KR" sz="1299" dirty="0"/>
              <a:t>, </a:t>
            </a:r>
            <a:r>
              <a:rPr lang="ko-KR" altLang="en-US" sz="1299" dirty="0"/>
              <a:t>굵기</a:t>
            </a:r>
            <a:r>
              <a:rPr lang="en-US" altLang="ko-KR" sz="1299" dirty="0"/>
              <a:t>, </a:t>
            </a:r>
            <a:r>
              <a:rPr lang="ko-KR" altLang="en-US" sz="1299" dirty="0"/>
              <a:t>색상 세 가지 속성을 조합하면 아주 다양한 형태의 펜을 만들 수 있을 것이다</a:t>
            </a:r>
            <a:endParaRPr lang="en-US" altLang="ko-KR" sz="1299" dirty="0"/>
          </a:p>
          <a:p>
            <a:pPr marL="340619" indent="-285750"/>
            <a:r>
              <a:rPr lang="ko-KR" altLang="en-US" sz="1600" dirty="0"/>
              <a:t>이제 펜을 만들어서 예제에 적용해 보자</a:t>
            </a:r>
            <a:endParaRPr lang="en-US" altLang="ko-KR" sz="1600" dirty="0"/>
          </a:p>
          <a:p>
            <a:pPr marL="283490" lvl="1" indent="0">
              <a:buNone/>
            </a:pPr>
            <a:endParaRPr lang="en-US" altLang="ko-KR" sz="1299" dirty="0"/>
          </a:p>
          <a:p>
            <a:pPr marL="283490" lvl="1" indent="0">
              <a:buNone/>
            </a:pPr>
            <a:endParaRPr lang="en-US" altLang="ko-KR" sz="12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992819-961E-4E1E-8717-FF872BDAC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7805" y="3732767"/>
            <a:ext cx="4808389" cy="2846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9DA957-D2F1-4380-BDB7-48095361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78" y="-701482"/>
            <a:ext cx="36766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1796"/>
            <a:ext cx="8229599" cy="5156203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DeleteObject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HGDIOBJ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hObject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오브젝트를 삭제하는 함수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오브젝트는 메모리를 사용하기 때문에 사용한 후 반드시 삭제해 주어야한다</a:t>
            </a:r>
            <a:endParaRPr lang="en-US" altLang="ko-KR" sz="1600" dirty="0"/>
          </a:p>
          <a:p>
            <a:pPr lvl="1"/>
            <a:r>
              <a:rPr lang="en-US" altLang="ko-KR" sz="1600" dirty="0"/>
              <a:t>DC</a:t>
            </a:r>
            <a:r>
              <a:rPr lang="ko-KR" altLang="en-US" sz="1600" dirty="0"/>
              <a:t>에 현재 선택된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오브젝트는 삭제할 수 없다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선택을 해제 시켜주는 별도의 함수는 제공되지 않아 다른 </a:t>
            </a:r>
            <a:r>
              <a:rPr lang="en-US" altLang="ko-KR" sz="1600" dirty="0" err="1"/>
              <a:t>GDI</a:t>
            </a:r>
            <a:r>
              <a:rPr lang="en-US" altLang="ko-KR" sz="1600" dirty="0"/>
              <a:t> </a:t>
            </a:r>
            <a:r>
              <a:rPr lang="ko-KR" altLang="en-US" sz="1600" dirty="0"/>
              <a:t>오브젝트를 선택하는 방법을 사용한다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이러한 이유로 </a:t>
            </a:r>
            <a:r>
              <a:rPr lang="en-US" altLang="ko-KR" sz="1600" dirty="0" err="1"/>
              <a:t>OldPen</a:t>
            </a:r>
            <a:r>
              <a:rPr lang="ko-KR" altLang="en-US" sz="1600" dirty="0"/>
              <a:t>이라는 핸들을 만든 후 이 핸들에 </a:t>
            </a:r>
            <a:r>
              <a:rPr lang="en-US" altLang="ko-KR" sz="1600" dirty="0" err="1"/>
              <a:t>MyPen</a:t>
            </a:r>
            <a:r>
              <a:rPr lang="ko-KR" altLang="en-US" sz="1600" dirty="0"/>
              <a:t>이 선택되기 전의 펜 핸들을 저장해 두고 </a:t>
            </a:r>
            <a:r>
              <a:rPr lang="en-US" altLang="ko-KR" sz="1600" dirty="0" err="1"/>
              <a:t>MyPen</a:t>
            </a:r>
            <a:r>
              <a:rPr lang="ko-KR" altLang="en-US" sz="1600" dirty="0"/>
              <a:t>을 삭제하기 전에 </a:t>
            </a:r>
            <a:r>
              <a:rPr lang="en-US" altLang="ko-KR" sz="1600" dirty="0" err="1"/>
              <a:t>OldPen</a:t>
            </a:r>
            <a:r>
              <a:rPr lang="ko-KR" altLang="en-US" sz="1600" dirty="0"/>
              <a:t>을 다시 선택해 주는 것이다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이 두 둘은 다음과 같이 한줄로도 작성할 수 있다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/>
              <a:t>SelectObject</a:t>
            </a:r>
            <a:r>
              <a:rPr lang="ko-KR" altLang="en-US" sz="1600" dirty="0"/>
              <a:t>가 이전 </a:t>
            </a:r>
            <a:r>
              <a:rPr lang="ko-KR" altLang="en-US" sz="1600" dirty="0" err="1"/>
              <a:t>핸들값을</a:t>
            </a:r>
            <a:r>
              <a:rPr lang="ko-KR" altLang="en-US" sz="1600" dirty="0"/>
              <a:t> 반환해 주므로 </a:t>
            </a:r>
            <a:r>
              <a:rPr lang="en-US" altLang="ko-KR" sz="1600" dirty="0" err="1"/>
              <a:t>OldPen</a:t>
            </a:r>
            <a:r>
              <a:rPr lang="ko-KR" altLang="en-US" sz="1600" dirty="0"/>
              <a:t>을 선택함과 동시에 </a:t>
            </a:r>
            <a:r>
              <a:rPr lang="en-US" altLang="ko-KR" sz="1600" dirty="0" err="1"/>
              <a:t>MyPen</a:t>
            </a:r>
            <a:r>
              <a:rPr lang="ko-KR" altLang="en-US" sz="1600" dirty="0"/>
              <a:t>을 삭제하는 것이다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F0391-B0BA-436C-958C-8370D5E5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5" y="3932932"/>
            <a:ext cx="4472691" cy="792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0CBB9-B2F8-4590-8909-9F2A5A6EA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919" y="5129507"/>
            <a:ext cx="6230161" cy="3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pic>
        <p:nvPicPr>
          <p:cNvPr id="1026" name="Picture 2" descr="http://www.soen.kr/lecture/win32api/lec6/Image130.gif">
            <a:extLst>
              <a:ext uri="{FF2B5EF4-FFF2-40B4-BE49-F238E27FC236}">
                <a16:creationId xmlns:a16="http://schemas.microsoft.com/office/drawing/2014/main" id="{0A860FE2-5B4F-4C2D-859B-3D4298661D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33" y="1700808"/>
            <a:ext cx="5882733" cy="418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브러시</a:t>
            </a:r>
            <a:endParaRPr lang="en-US" altLang="ko-KR" sz="1800" dirty="0"/>
          </a:p>
          <a:p>
            <a:pPr lvl="1"/>
            <a:r>
              <a:rPr lang="ko-KR" altLang="en-US" sz="1600" dirty="0"/>
              <a:t>브러시는 채워지는 면을 채색하는 용도로 사용된다</a:t>
            </a:r>
            <a:endParaRPr lang="en-US" altLang="ko-KR" sz="1600" dirty="0"/>
          </a:p>
          <a:p>
            <a:pPr lvl="1"/>
            <a:r>
              <a:rPr lang="ko-KR" altLang="en-US" sz="1600" dirty="0"/>
              <a:t>사각형의 안쪽이나 원의 내부 또는 다각형의 내부를 채색할 때 현재 </a:t>
            </a:r>
            <a:r>
              <a:rPr lang="en-US" altLang="ko-KR" sz="1600" dirty="0"/>
              <a:t>DC</a:t>
            </a:r>
            <a:r>
              <a:rPr lang="ko-KR" altLang="en-US" sz="1600" dirty="0"/>
              <a:t>에 선택된 브러시가 사용된다</a:t>
            </a:r>
            <a:endParaRPr lang="en-US" altLang="ko-KR" sz="1600" dirty="0"/>
          </a:p>
          <a:p>
            <a:pPr lvl="1"/>
            <a:r>
              <a:rPr lang="ko-KR" altLang="en-US" sz="1600" dirty="0"/>
              <a:t>스톡 브러시에 회색</a:t>
            </a:r>
            <a:r>
              <a:rPr lang="en-US" altLang="ko-KR" sz="1600" dirty="0"/>
              <a:t>, </a:t>
            </a:r>
            <a:r>
              <a:rPr lang="ko-KR" altLang="en-US" sz="1600" dirty="0"/>
              <a:t>흰색</a:t>
            </a:r>
            <a:r>
              <a:rPr lang="en-US" altLang="ko-KR" sz="1600" dirty="0"/>
              <a:t>, </a:t>
            </a:r>
            <a:r>
              <a:rPr lang="ko-KR" altLang="en-US" sz="1600" dirty="0"/>
              <a:t>검정색 등의 </a:t>
            </a:r>
            <a:r>
              <a:rPr lang="ko-KR" altLang="en-US" sz="1600" dirty="0" err="1"/>
              <a:t>그레이톤</a:t>
            </a:r>
            <a:r>
              <a:rPr lang="ko-KR" altLang="en-US" sz="1600" dirty="0"/>
              <a:t> 단색 브러시가 있으나 이 외의 컬러 브러시는 직접 만들어 사용해야 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만드는 함수만 다를 뿐 사용 방법은 앞에 살펴본 펜과 동일하다</a:t>
            </a:r>
            <a:endParaRPr lang="en-US" altLang="ko-KR" sz="1600" dirty="0"/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72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리소스</a:t>
            </a:r>
            <a:endParaRPr lang="en-US" altLang="ko-KR" sz="1800" dirty="0"/>
          </a:p>
          <a:p>
            <a:pPr lvl="1"/>
            <a:r>
              <a:rPr lang="ko-KR" altLang="en-US" sz="1600" dirty="0"/>
              <a:t>프로그래밍 요소로 만들어 낸 것이 아닌 다른 파일들</a:t>
            </a:r>
            <a:endParaRPr lang="en-US" altLang="ko-KR" sz="1600" dirty="0"/>
          </a:p>
          <a:p>
            <a:pPr lvl="2"/>
            <a:r>
              <a:rPr lang="ko-KR" altLang="en-US" sz="1400" dirty="0"/>
              <a:t>이미지 파일의 전반</a:t>
            </a:r>
            <a:endParaRPr lang="en-US" altLang="ko-KR" sz="1400" dirty="0"/>
          </a:p>
          <a:p>
            <a:pPr lvl="1"/>
            <a:r>
              <a:rPr lang="ko-KR" altLang="en-US" sz="1600" dirty="0"/>
              <a:t>프로그래밍 요소이지만 재사용성이 아주 높은 것들</a:t>
            </a:r>
            <a:endParaRPr lang="en-US" altLang="ko-KR" sz="1600" dirty="0"/>
          </a:p>
          <a:p>
            <a:pPr lvl="1"/>
            <a:r>
              <a:rPr lang="ko-KR" altLang="en-US" sz="1600" dirty="0"/>
              <a:t>특징</a:t>
            </a:r>
            <a:endParaRPr lang="en-US" altLang="ko-KR" sz="1600" dirty="0"/>
          </a:p>
          <a:p>
            <a:pPr lvl="2"/>
            <a:r>
              <a:rPr lang="ko-KR" altLang="en-US" sz="1400" dirty="0"/>
              <a:t>리소스로 정의한 데이터는 실행 프로그램에 완전히 포함됩니다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분리할 수 없습니다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/>
              <a:t>리소스를 만들기 위해서는 리소스를 정의하는 파일이 있어야 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리소스 파일을 만들어보자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7BB83-EA6D-4BC4-8932-D5CC684E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3932933"/>
            <a:ext cx="3297560" cy="271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</a:t>
            </a:r>
            <a:br>
              <a:rPr lang="en-US" altLang="ko-KR" dirty="0"/>
            </a:br>
            <a:r>
              <a:rPr lang="en-US" altLang="ko-KR" dirty="0"/>
              <a:t>-DC</a:t>
            </a:r>
            <a:r>
              <a:rPr lang="ko-KR" altLang="en-US" dirty="0"/>
              <a:t>의 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HBRUSH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CreateSolidBrush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crColor</a:t>
            </a:r>
            <a:r>
              <a:rPr lang="en-US" altLang="ko-KR" sz="1800" dirty="0"/>
              <a:t>); 				</a:t>
            </a:r>
            <a:r>
              <a:rPr lang="en-US" altLang="ko-KR" sz="1800" dirty="0" err="1"/>
              <a:t>HBRUSH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CreateHatchBrush</a:t>
            </a:r>
            <a:r>
              <a:rPr lang="en-US" altLang="ko-KR" sz="1800" dirty="0"/>
              <a:t>(</a:t>
            </a:r>
            <a:r>
              <a:rPr lang="en-US" altLang="ko-KR" sz="1800" dirty="0" err="1"/>
              <a:t>fnStyle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clrref</a:t>
            </a:r>
            <a:r>
              <a:rPr lang="en-US" altLang="ko-KR" sz="1800" dirty="0"/>
              <a:t>);</a:t>
            </a:r>
          </a:p>
          <a:p>
            <a:pPr lvl="1"/>
            <a:r>
              <a:rPr lang="ko-KR" altLang="en-US" sz="1600" dirty="0"/>
              <a:t>첫번째 함수는 단색의 브러시만을 만들 수 있으며</a:t>
            </a:r>
            <a:r>
              <a:rPr lang="en-US" altLang="ko-KR" sz="1600" dirty="0"/>
              <a:t> </a:t>
            </a:r>
            <a:r>
              <a:rPr lang="ko-KR" altLang="en-US" sz="1600" dirty="0"/>
              <a:t>브러시의 색상만을 인수로 전달해 주면 된다</a:t>
            </a:r>
            <a:endParaRPr lang="en-US" altLang="ko-KR" sz="1600" dirty="0"/>
          </a:p>
          <a:p>
            <a:pPr lvl="1"/>
            <a:r>
              <a:rPr lang="ko-KR" altLang="en-US" sz="1600" dirty="0"/>
              <a:t>두번째 함수는 색상 뿐만 아니라 무늬도 같이 지정할 수 있다</a:t>
            </a:r>
            <a:endParaRPr lang="en-US" altLang="ko-KR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DB4F80-5E11-4F08-BD93-43214B7B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60895"/>
              </p:ext>
            </p:extLst>
          </p:nvPr>
        </p:nvGraphicFramePr>
        <p:xfrm>
          <a:off x="1614499" y="3212976"/>
          <a:ext cx="5915001" cy="350314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64867135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093622281"/>
                    </a:ext>
                  </a:extLst>
                </a:gridCol>
                <a:gridCol w="946449">
                  <a:extLst>
                    <a:ext uri="{9D8B030D-6E8A-4147-A177-3AD203B41FA5}">
                      <a16:colId xmlns:a16="http://schemas.microsoft.com/office/drawing/2014/main" val="2090921668"/>
                    </a:ext>
                  </a:extLst>
                </a:gridCol>
              </a:tblGrid>
              <a:tr h="3941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55009"/>
                  </a:ext>
                </a:extLst>
              </a:tr>
              <a:tr h="516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HS_BDIAGONAL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좌하향</a:t>
                      </a:r>
                      <a:r>
                        <a:rPr lang="ko-KR" altLang="en-US" sz="1400" dirty="0"/>
                        <a:t> 줄무늬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85603"/>
                  </a:ext>
                </a:extLst>
              </a:tr>
              <a:tr h="394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HS_CROSS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바둑판 줄무늬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15842"/>
                  </a:ext>
                </a:extLst>
              </a:tr>
              <a:tr h="516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HS_DIAGCROSS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좌하향</a:t>
                      </a:r>
                      <a:r>
                        <a:rPr lang="ko-KR" altLang="en-US" sz="1400" dirty="0"/>
                        <a:t> 및 </a:t>
                      </a:r>
                      <a:r>
                        <a:rPr lang="ko-KR" altLang="en-US" sz="1400" dirty="0" err="1"/>
                        <a:t>우하향</a:t>
                      </a:r>
                      <a:r>
                        <a:rPr lang="ko-KR" altLang="en-US" sz="1400" dirty="0"/>
                        <a:t> 줄무늬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361823"/>
                  </a:ext>
                </a:extLst>
              </a:tr>
              <a:tr h="516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HS_FDIAGONAL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우하향</a:t>
                      </a:r>
                      <a:r>
                        <a:rPr lang="ko-KR" altLang="en-US" sz="1400" dirty="0"/>
                        <a:t> 줄무늬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263508"/>
                  </a:ext>
                </a:extLst>
              </a:tr>
              <a:tr h="516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HS_HORIZONTAL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수평선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20742"/>
                  </a:ext>
                </a:extLst>
              </a:tr>
              <a:tr h="516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HS_VERTICAL</a:t>
                      </a:r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수직선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17063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488C31C-C452-459D-B518-2DB52795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83" y="3645025"/>
            <a:ext cx="476250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1AC303-8F73-494F-9CF3-E947F32CC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708" y="4178223"/>
            <a:ext cx="4286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2C074A-85A6-4CF5-BFEE-04CC701EF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32" y="4673321"/>
            <a:ext cx="465201" cy="465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F247E6-87D1-4C7F-9563-6AA4F1877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082" y="5174133"/>
            <a:ext cx="476249" cy="4762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40EEFD-596A-4207-BF43-35D0A865B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889" y="5668962"/>
            <a:ext cx="476249" cy="4274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966739-3BEC-4BDA-B5C3-70E83760C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7036" y="6213398"/>
            <a:ext cx="458102" cy="4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A9551-9465-4D4B-AC0F-D161D2ED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274637"/>
            <a:ext cx="7772400" cy="6322715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수고하셨습니다</a:t>
            </a:r>
            <a:br>
              <a:rPr lang="en-US" altLang="ko-KR" sz="4000" dirty="0"/>
            </a:br>
            <a:r>
              <a:rPr lang="en-US" altLang="ko-KR" sz="4000" dirty="0"/>
              <a:t>			</a:t>
            </a:r>
            <a:r>
              <a:rPr lang="en-US" altLang="ko-KR" sz="2000" dirty="0" err="1"/>
              <a:t>GDI</a:t>
            </a:r>
            <a:r>
              <a:rPr lang="en-US" altLang="ko-KR" sz="2000" dirty="0"/>
              <a:t>, to be Continued…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61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7DAFD9F-35FB-4B99-B757-9FC1046E8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솔루션 탐색기의 리소스 파일을 오른쪽 클릭 후 추가</a:t>
            </a:r>
            <a:r>
              <a:rPr lang="en-US" altLang="ko-KR" sz="1800" dirty="0"/>
              <a:t>-</a:t>
            </a:r>
            <a:r>
              <a:rPr lang="ko-KR" altLang="en-US" sz="1800" dirty="0"/>
              <a:t>리소스 선택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리소스 추가 창에서 </a:t>
            </a:r>
            <a:r>
              <a:rPr lang="en-US" altLang="ko-KR" sz="1800" dirty="0"/>
              <a:t>String Table </a:t>
            </a:r>
            <a:r>
              <a:rPr lang="ko-KR" altLang="en-US" sz="1800" dirty="0"/>
              <a:t>선택 후 새로 만들기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8DA15-7D24-4616-B737-C742F0F8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511571"/>
            <a:ext cx="3594044" cy="230180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B04D47A-4F4F-4B87-8021-F3898790A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040646"/>
            <a:ext cx="5184576" cy="18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9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486019"/>
            <a:ext cx="7772400" cy="367805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String Table(</a:t>
            </a:r>
            <a:r>
              <a:rPr lang="ko-KR" altLang="en-US" sz="1800" dirty="0"/>
              <a:t>문자열 테이블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499" dirty="0"/>
              <a:t>문자열들을 모아둔 집합이라고 할 수 있다</a:t>
            </a:r>
            <a:endParaRPr lang="en-US" altLang="ko-KR" sz="1499" dirty="0"/>
          </a:p>
          <a:p>
            <a:pPr lvl="1"/>
            <a:r>
              <a:rPr lang="en-US" altLang="ko-KR" sz="1499" dirty="0"/>
              <a:t>ID</a:t>
            </a:r>
            <a:r>
              <a:rPr lang="ko-KR" altLang="en-US" sz="1499" dirty="0"/>
              <a:t> </a:t>
            </a:r>
            <a:r>
              <a:rPr lang="en-US" altLang="ko-KR" sz="1499" dirty="0"/>
              <a:t>-</a:t>
            </a:r>
            <a:r>
              <a:rPr lang="ko-KR" altLang="en-US" sz="1499" dirty="0"/>
              <a:t> 문자열을 나타내는 </a:t>
            </a:r>
            <a:r>
              <a:rPr lang="en-US" altLang="ko-KR" sz="1499" dirty="0"/>
              <a:t>ID</a:t>
            </a:r>
          </a:p>
          <a:p>
            <a:pPr lvl="1"/>
            <a:r>
              <a:rPr lang="ko-KR" altLang="en-US" sz="1499" dirty="0"/>
              <a:t>값 </a:t>
            </a:r>
            <a:r>
              <a:rPr lang="en-US" altLang="ko-KR" sz="1499" dirty="0"/>
              <a:t>– </a:t>
            </a:r>
            <a:r>
              <a:rPr lang="ko-KR" altLang="en-US" sz="1499" dirty="0"/>
              <a:t>문자열을 구분하는 정수 값</a:t>
            </a:r>
            <a:endParaRPr lang="en-US" altLang="ko-KR" sz="1499" dirty="0"/>
          </a:p>
          <a:p>
            <a:pPr lvl="1"/>
            <a:r>
              <a:rPr lang="ko-KR" altLang="en-US" sz="1499" dirty="0"/>
              <a:t>캡션 </a:t>
            </a:r>
            <a:r>
              <a:rPr lang="en-US" altLang="ko-KR" sz="1499" dirty="0"/>
              <a:t>– </a:t>
            </a:r>
            <a:r>
              <a:rPr lang="ko-KR" altLang="en-US" sz="1499" dirty="0"/>
              <a:t>실질적인 문자열의 내용</a:t>
            </a:r>
            <a:endParaRPr lang="en-US" altLang="ko-KR" sz="1499" dirty="0"/>
          </a:p>
          <a:p>
            <a:r>
              <a:rPr lang="ko-KR" altLang="en-US" sz="1800" dirty="0"/>
              <a:t>캡션에 </a:t>
            </a:r>
            <a:r>
              <a:rPr lang="en-US" altLang="ko-KR" sz="1800" dirty="0"/>
              <a:t>“Hello Resource!”</a:t>
            </a:r>
            <a:r>
              <a:rPr lang="ko-KR" altLang="en-US" sz="1800" dirty="0"/>
              <a:t>를 넣어보자</a:t>
            </a:r>
            <a:endParaRPr lang="en-US" altLang="ko-KR" sz="1499" dirty="0"/>
          </a:p>
          <a:p>
            <a:pPr lvl="1"/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D8F13-D0AC-450E-B728-1B1E36C0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20" y="1600198"/>
            <a:ext cx="3676844" cy="7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01797"/>
            <a:ext cx="8460431" cy="44622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String Table</a:t>
            </a:r>
            <a:r>
              <a:rPr lang="ko-KR" altLang="en-US" sz="1800" dirty="0"/>
              <a:t>을 이용한 문자열 출력</a:t>
            </a:r>
            <a:endParaRPr lang="en-US" altLang="ko-KR" sz="1800" dirty="0"/>
          </a:p>
          <a:p>
            <a:pPr lvl="2"/>
            <a:r>
              <a:rPr lang="ko-KR" altLang="en-US" sz="1400" dirty="0"/>
              <a:t>리소스를 사용하기 위해서는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resource.h</a:t>
            </a:r>
            <a:r>
              <a:rPr lang="en-US" altLang="ko-KR" sz="1400" dirty="0"/>
              <a:t>”</a:t>
            </a:r>
            <a:r>
              <a:rPr lang="ko-KR" altLang="en-US" sz="1400" dirty="0"/>
              <a:t>를 </a:t>
            </a:r>
            <a:r>
              <a:rPr lang="en-US" altLang="ko-KR" sz="1400" dirty="0"/>
              <a:t>include </a:t>
            </a:r>
            <a:r>
              <a:rPr lang="ko-KR" altLang="en-US" sz="1400" dirty="0"/>
              <a:t>해줘야 한다</a:t>
            </a:r>
            <a:endParaRPr lang="en-US" altLang="ko-KR" sz="1400" dirty="0"/>
          </a:p>
          <a:p>
            <a:pPr lvl="1"/>
            <a:r>
              <a:rPr lang="en-US" altLang="ko-KR" sz="1600" dirty="0" err="1"/>
              <a:t>LoadString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hInstance,uID,lpBuffer,cchBufferMax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400" dirty="0"/>
              <a:t>리소스에 있는 문자열 테이블에서 문자열을 뽑아내는 함수</a:t>
            </a:r>
            <a:endParaRPr lang="en-US" altLang="ko-KR" sz="1400" dirty="0"/>
          </a:p>
          <a:p>
            <a:pPr lvl="2"/>
            <a:r>
              <a:rPr lang="en-US" altLang="ko-KR" sz="1400" dirty="0" err="1"/>
              <a:t>hInstance</a:t>
            </a:r>
            <a:r>
              <a:rPr lang="en-US" altLang="ko-KR" sz="1400" dirty="0"/>
              <a:t> - </a:t>
            </a:r>
            <a:r>
              <a:rPr lang="ko-KR" altLang="en-US" sz="1400" dirty="0"/>
              <a:t>이 프로그램의 핸들</a:t>
            </a:r>
            <a:r>
              <a:rPr lang="en-US" altLang="ko-KR" sz="1400" dirty="0"/>
              <a:t>	</a:t>
            </a:r>
            <a:r>
              <a:rPr lang="en-US" altLang="ko-KR" sz="1400" dirty="0" err="1"/>
              <a:t>uID</a:t>
            </a:r>
            <a:r>
              <a:rPr lang="en-US" altLang="ko-KR" sz="1400" dirty="0"/>
              <a:t> - </a:t>
            </a:r>
            <a:r>
              <a:rPr lang="ko-KR" altLang="en-US" sz="1400" dirty="0"/>
              <a:t>스트링 테이블에서 가져올 문자열의 </a:t>
            </a:r>
            <a:r>
              <a:rPr lang="en-US" altLang="ko-KR" sz="1400" dirty="0"/>
              <a:t>ID(</a:t>
            </a:r>
            <a:r>
              <a:rPr lang="ko-KR" altLang="en-US" sz="1400" dirty="0"/>
              <a:t>정수</a:t>
            </a:r>
            <a:r>
              <a:rPr lang="en-US" altLang="ko-KR" sz="1400" dirty="0"/>
              <a:t>)</a:t>
            </a:r>
          </a:p>
          <a:p>
            <a:pPr lvl="2"/>
            <a:r>
              <a:rPr lang="en-US" altLang="ko-KR" sz="1400" dirty="0" err="1"/>
              <a:t>lpBuffer</a:t>
            </a:r>
            <a:r>
              <a:rPr lang="en-US" altLang="ko-KR" sz="1400" dirty="0"/>
              <a:t> - </a:t>
            </a:r>
            <a:r>
              <a:rPr lang="ko-KR" altLang="en-US" sz="1400" dirty="0"/>
              <a:t>가져온 문자열을 저장할 </a:t>
            </a:r>
            <a:r>
              <a:rPr lang="en-US" altLang="ko-KR" sz="1400" dirty="0"/>
              <a:t>Buffer	</a:t>
            </a:r>
            <a:r>
              <a:rPr lang="en-US" altLang="ko-KR" sz="1400" dirty="0" err="1"/>
              <a:t>cchBufferMax</a:t>
            </a:r>
            <a:r>
              <a:rPr lang="en-US" altLang="ko-KR" sz="1400" dirty="0"/>
              <a:t> - Buffer</a:t>
            </a:r>
            <a:r>
              <a:rPr lang="ko-KR" altLang="en-US" sz="1400" dirty="0"/>
              <a:t>의 크기</a:t>
            </a:r>
            <a:endParaRPr lang="en-US" altLang="ko-KR" sz="1400" dirty="0"/>
          </a:p>
          <a:p>
            <a:pPr lvl="2"/>
            <a:endParaRPr lang="en-US" altLang="ko-KR" sz="1199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42DEFE-FCEB-4ABA-B348-3B84F086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3" y="3593975"/>
            <a:ext cx="7376293" cy="31244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C6FF8E-63FA-431E-8F7D-F1D35A17A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711" y="3941765"/>
            <a:ext cx="3076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7" y="1701797"/>
            <a:ext cx="5122913" cy="446227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RC</a:t>
            </a:r>
            <a:r>
              <a:rPr lang="ko-KR" altLang="en-US" sz="1800" dirty="0"/>
              <a:t>파일</a:t>
            </a:r>
            <a:endParaRPr lang="en-US" altLang="ko-KR" sz="1800" dirty="0"/>
          </a:p>
          <a:p>
            <a:pPr lvl="1"/>
            <a:r>
              <a:rPr lang="ko-KR" altLang="en-US" sz="1600" dirty="0"/>
              <a:t>노트패드 등의 텍스트 편집기로 작성 할 수 있는 텍스트 파일</a:t>
            </a:r>
            <a:endParaRPr lang="en-US" altLang="ko-KR" sz="1600" dirty="0"/>
          </a:p>
          <a:p>
            <a:pPr lvl="1"/>
            <a:r>
              <a:rPr lang="en-US" altLang="ko-KR" sz="1600" dirty="0"/>
              <a:t>RC</a:t>
            </a:r>
            <a:r>
              <a:rPr lang="ko-KR" altLang="en-US" sz="1600" dirty="0"/>
              <a:t>파일에 사용하고자 하는 리소스의 종류</a:t>
            </a:r>
            <a:r>
              <a:rPr lang="en-US" altLang="ko-KR" sz="1600" dirty="0"/>
              <a:t>, </a:t>
            </a:r>
            <a:r>
              <a:rPr lang="ko-KR" altLang="en-US" sz="1600" dirty="0"/>
              <a:t>모양 들을 작성한 후 이 파일을 리소스 컴파일러로 컴파일하면 </a:t>
            </a:r>
            <a:r>
              <a:rPr lang="en-US" altLang="ko-KR" sz="1600" dirty="0"/>
              <a:t>RES</a:t>
            </a:r>
            <a:r>
              <a:rPr lang="ko-KR" altLang="en-US" sz="1600" dirty="0"/>
              <a:t>라는 이진 파일이 생성되며 이 파일이 최종적으로 실행파일과 합쳐진다</a:t>
            </a:r>
            <a:endParaRPr lang="en-US" altLang="ko-KR" sz="1600" dirty="0"/>
          </a:p>
          <a:p>
            <a:pPr lvl="1"/>
            <a:r>
              <a:rPr lang="ko-KR" altLang="en-US" sz="1600" dirty="0"/>
              <a:t>과거에는 이 </a:t>
            </a:r>
            <a:r>
              <a:rPr lang="en-US" altLang="ko-KR" sz="1600" dirty="0"/>
              <a:t>RC</a:t>
            </a:r>
            <a:r>
              <a:rPr lang="ko-KR" altLang="en-US" sz="1600" dirty="0"/>
              <a:t>파일을 사용자가 직접 작성해야 했으나 리소스 편집기를 사용할 경우 편집기가 자동으로 작성해주므로 </a:t>
            </a:r>
            <a:r>
              <a:rPr lang="en-US" altLang="ko-KR" sz="1600" dirty="0"/>
              <a:t>RC</a:t>
            </a:r>
            <a:r>
              <a:rPr lang="ko-KR" altLang="en-US" sz="1600" dirty="0"/>
              <a:t>파일의 문법을 알 필요는 없다</a:t>
            </a:r>
            <a:endParaRPr lang="en-US" altLang="ko-KR" sz="1499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7A3751-A171-416A-94BE-08DBCCC2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701797"/>
            <a:ext cx="2784377" cy="15111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BD1188-766A-4674-B405-06F5F823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16173"/>
            <a:ext cx="3225860" cy="17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0B9E3-FA76-41AF-90DF-FD923D4B0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메뉴는 </a:t>
            </a:r>
            <a:r>
              <a:rPr lang="en-US" altLang="ko-KR" sz="1800" dirty="0"/>
              <a:t>Windows </a:t>
            </a:r>
            <a:r>
              <a:rPr lang="ko-KR" altLang="en-US" sz="1800" dirty="0"/>
              <a:t>프로그램이 제공하는 가장 표준적인 </a:t>
            </a:r>
            <a:r>
              <a:rPr lang="en-US" altLang="ko-KR" sz="1800" dirty="0"/>
              <a:t>UI</a:t>
            </a:r>
            <a:r>
              <a:rPr lang="ko-KR" altLang="en-US" sz="1800" dirty="0"/>
              <a:t>이며 프로그램의 전체기능을 총괄해주는 중요한 기능을 가지고 있다</a:t>
            </a:r>
            <a:endParaRPr lang="en-US" altLang="ko-KR" sz="1800" dirty="0"/>
          </a:p>
          <a:p>
            <a:r>
              <a:rPr lang="ko-KR" altLang="en-US" sz="1800" dirty="0"/>
              <a:t>메뉴의 예</a:t>
            </a:r>
            <a:endParaRPr lang="en-US" altLang="ko-KR" sz="1800" dirty="0"/>
          </a:p>
          <a:p>
            <a:pPr lvl="1"/>
            <a:r>
              <a:rPr lang="ko-KR" altLang="en-US" sz="1499" dirty="0"/>
              <a:t>프레젠테이션 프로그램</a:t>
            </a:r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r>
              <a:rPr lang="en-US" altLang="ko-KR" sz="1499" dirty="0"/>
              <a:t>IDE</a:t>
            </a:r>
          </a:p>
          <a:p>
            <a:pPr lvl="1"/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endParaRPr lang="en-US" altLang="ko-KR" sz="1499" dirty="0"/>
          </a:p>
          <a:p>
            <a:pPr lvl="1"/>
            <a:r>
              <a:rPr lang="ko-KR" altLang="en-US" sz="1499" dirty="0"/>
              <a:t>이미지 작업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5DFEAF-D8AD-41EF-8D75-4C1CFF527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105150"/>
            <a:ext cx="6838950" cy="323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D99408-3996-4199-98B8-D3534632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903845"/>
            <a:ext cx="6900475" cy="533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880B0B-7D4C-43F6-9C74-273CDA194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5" y="4972600"/>
            <a:ext cx="6838950" cy="2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81A9F-C92D-4B5C-BB6B-7857643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0A6AD-B3FA-43F9-9D81-D5F5375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877" y="1701797"/>
            <a:ext cx="5460923" cy="446227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메뉴 리소스 작성</a:t>
            </a:r>
            <a:endParaRPr lang="en-US" altLang="ko-KR" sz="1800" dirty="0"/>
          </a:p>
          <a:p>
            <a:pPr lvl="1"/>
            <a:r>
              <a:rPr lang="ko-KR" altLang="en-US" sz="1499" dirty="0"/>
              <a:t>스트링 테이블을 만들 때처럼 메뉴를 선택하고 새로 만들기를 누르면 빈 메뉴 리소스가 생성된다</a:t>
            </a:r>
            <a:endParaRPr lang="en-US" altLang="ko-KR" sz="1499" dirty="0"/>
          </a:p>
          <a:p>
            <a:pPr lvl="1"/>
            <a:r>
              <a:rPr lang="ko-KR" altLang="en-US" sz="1499" dirty="0"/>
              <a:t>만들어진 메뉴 리소스는 좌측의 리소스 뷰에서 확인할 수 있으며 </a:t>
            </a:r>
            <a:r>
              <a:rPr lang="en-US" altLang="ko-KR" sz="1499" dirty="0" err="1"/>
              <a:t>Alt+Enter</a:t>
            </a:r>
            <a:r>
              <a:rPr lang="ko-KR" altLang="en-US" sz="1499" dirty="0"/>
              <a:t>키를 누르면 속성 창을 띄울 수 있는데 여기서 메뉴 리소스의 </a:t>
            </a:r>
            <a:r>
              <a:rPr lang="en-US" altLang="ko-KR" sz="1499" dirty="0"/>
              <a:t>ID</a:t>
            </a:r>
            <a:r>
              <a:rPr lang="ko-KR" altLang="en-US" sz="1499" dirty="0"/>
              <a:t>를 확인할 수 있다</a:t>
            </a:r>
            <a:endParaRPr lang="en-US" altLang="ko-KR" sz="1499" dirty="0"/>
          </a:p>
          <a:p>
            <a:pPr lvl="1"/>
            <a:r>
              <a:rPr lang="en-US" altLang="ko-KR" sz="1499" dirty="0"/>
              <a:t>‘</a:t>
            </a:r>
            <a:r>
              <a:rPr lang="ko-KR" altLang="en-US" sz="1499" dirty="0"/>
              <a:t>여기에 입력</a:t>
            </a:r>
            <a:r>
              <a:rPr lang="en-US" altLang="ko-KR" sz="1499" dirty="0"/>
              <a:t>’</a:t>
            </a:r>
            <a:r>
              <a:rPr lang="ko-KR" altLang="en-US" sz="1499" dirty="0"/>
              <a:t> 부분에 메뉴의 이름을 써 넣으면 메뉴 항목이 만들어 진다</a:t>
            </a:r>
            <a:endParaRPr lang="en-US" altLang="ko-KR" sz="1499" dirty="0"/>
          </a:p>
          <a:p>
            <a:pPr lvl="1"/>
            <a:r>
              <a:rPr lang="en-US" altLang="ko-KR" sz="1499" dirty="0"/>
              <a:t>“File”</a:t>
            </a:r>
            <a:r>
              <a:rPr lang="ko-KR" altLang="en-US" sz="1499" dirty="0"/>
              <a:t>을 입력해서 </a:t>
            </a:r>
            <a:r>
              <a:rPr lang="en-US" altLang="ko-KR" sz="1499" dirty="0"/>
              <a:t>File</a:t>
            </a:r>
            <a:r>
              <a:rPr lang="ko-KR" altLang="en-US" sz="1499" dirty="0"/>
              <a:t>이라는 이름의 메뉴 항목을 만들어 보자</a:t>
            </a:r>
            <a:endParaRPr lang="en-US" altLang="ko-KR" sz="1499" dirty="0"/>
          </a:p>
          <a:p>
            <a:pPr lvl="1"/>
            <a:endParaRPr lang="en-US" altLang="ko-KR" sz="1499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0D914-A4B0-476A-AE29-B5A5EC3A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79" y="1498600"/>
            <a:ext cx="2488199" cy="2002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31A1D1-BE1D-4246-B3C7-A8701C53A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898" b="68017"/>
          <a:stretch/>
        </p:blipFill>
        <p:spPr>
          <a:xfrm>
            <a:off x="737679" y="3742447"/>
            <a:ext cx="2488197" cy="76667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9BD39B3-3A9F-4CF8-84D4-7F36E6755E91}"/>
              </a:ext>
            </a:extLst>
          </p:cNvPr>
          <p:cNvSpPr/>
          <p:nvPr/>
        </p:nvSpPr>
        <p:spPr>
          <a:xfrm rot="5400000">
            <a:off x="1954627" y="2971682"/>
            <a:ext cx="338386" cy="129632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0504D6-0284-4212-AE46-049C74CE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42" y="4631314"/>
            <a:ext cx="3395596" cy="17359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93D7B4-F89F-4AED-B078-20A34F1C4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621019"/>
            <a:ext cx="2274432" cy="17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기술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0_TF02787990.potx" id="{1F3916BD-AE1C-4D11-97FB-F58D1317D6CE}" vid="{2F65DC67-8246-462C-B1C9-8CF06F29C645}"/>
    </a:ext>
  </a:extLst>
</a:theme>
</file>

<file path=ppt/theme/theme2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3중 회로선 프레젠테이션(와이드스크린)</Template>
  <TotalTime>2821</TotalTime>
  <Words>2284</Words>
  <Application>Microsoft Office PowerPoint</Application>
  <PresentationFormat>화면 슬라이드 쇼(4:3)</PresentationFormat>
  <Paragraphs>333</Paragraphs>
  <Slides>31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HY견명조</vt:lpstr>
      <vt:lpstr>HY헤드라인M</vt:lpstr>
      <vt:lpstr>맑은 고딕</vt:lpstr>
      <vt:lpstr>휴먼모음T</vt:lpstr>
      <vt:lpstr>Arial</vt:lpstr>
      <vt:lpstr>Calibri</vt:lpstr>
      <vt:lpstr>기술 16 x 9</vt:lpstr>
      <vt:lpstr>Windows API</vt:lpstr>
      <vt:lpstr>오늘의 목표</vt:lpstr>
      <vt:lpstr>리소스</vt:lpstr>
      <vt:lpstr>리소스</vt:lpstr>
      <vt:lpstr>리소스</vt:lpstr>
      <vt:lpstr>리소스</vt:lpstr>
      <vt:lpstr>리소스</vt:lpstr>
      <vt:lpstr>리소스 -메뉴</vt:lpstr>
      <vt:lpstr>리소스 -메뉴</vt:lpstr>
      <vt:lpstr>리소스 -메뉴</vt:lpstr>
      <vt:lpstr>리소스 -메뉴</vt:lpstr>
      <vt:lpstr>리소스 -메뉴</vt:lpstr>
      <vt:lpstr>리소스 -메뉴</vt:lpstr>
      <vt:lpstr>리소스 -메뉴</vt:lpstr>
      <vt:lpstr>리소스 -메뉴</vt:lpstr>
      <vt:lpstr>리소스</vt:lpstr>
      <vt:lpstr>쉬는 시간</vt:lpstr>
      <vt:lpstr>그래픽 -DC의 정보수정</vt:lpstr>
      <vt:lpstr>그래픽 -DC의 정보수정</vt:lpstr>
      <vt:lpstr>그래픽 -DC의 정보수정</vt:lpstr>
      <vt:lpstr>그래픽 -DC의 정보수정</vt:lpstr>
      <vt:lpstr>그래픽 -DC의 정보수정</vt:lpstr>
      <vt:lpstr>그래픽 -DC의 정보수정</vt:lpstr>
      <vt:lpstr>그래픽 -DC의 정보수정</vt:lpstr>
      <vt:lpstr>그래픽 -DC의 정보수정</vt:lpstr>
      <vt:lpstr>그래픽 -DC의 정보수정</vt:lpstr>
      <vt:lpstr>그래픽 -DC의 정보수정</vt:lpstr>
      <vt:lpstr>그래픽 -DC의 정보수정</vt:lpstr>
      <vt:lpstr>그래픽 -DC의 정보수정</vt:lpstr>
      <vt:lpstr>그래픽 -DC의 정보수정</vt:lpstr>
      <vt:lpstr>수고하셨습니다    GDI, 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Win32 API</dc:title>
  <dc:creator>길 한얼</dc:creator>
  <cp:lastModifiedBy>111 Yukari</cp:lastModifiedBy>
  <cp:revision>232</cp:revision>
  <dcterms:created xsi:type="dcterms:W3CDTF">2019-07-01T04:02:25Z</dcterms:created>
  <dcterms:modified xsi:type="dcterms:W3CDTF">2019-07-14T15:24:36Z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