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57" r:id="rId5"/>
    <p:sldId id="304" r:id="rId6"/>
    <p:sldId id="328" r:id="rId7"/>
    <p:sldId id="337" r:id="rId8"/>
    <p:sldId id="338" r:id="rId9"/>
    <p:sldId id="339" r:id="rId10"/>
    <p:sldId id="329" r:id="rId11"/>
    <p:sldId id="340" r:id="rId12"/>
    <p:sldId id="341" r:id="rId13"/>
    <p:sldId id="343" r:id="rId14"/>
    <p:sldId id="344" r:id="rId15"/>
    <p:sldId id="342" r:id="rId16"/>
    <p:sldId id="345" r:id="rId17"/>
    <p:sldId id="346" r:id="rId18"/>
    <p:sldId id="347" r:id="rId19"/>
    <p:sldId id="348" r:id="rId20"/>
    <p:sldId id="330" r:id="rId21"/>
    <p:sldId id="350" r:id="rId22"/>
    <p:sldId id="349" r:id="rId23"/>
    <p:sldId id="327" r:id="rId24"/>
    <p:sldId id="326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02" r:id="rId38"/>
  </p:sldIdLst>
  <p:sldSz cx="9144000" cy="6858000" type="screen4x3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교시" id="{AD4104DA-8CC6-4877-BF8E-9FB347A9BC94}">
          <p14:sldIdLst>
            <p14:sldId id="257"/>
            <p14:sldId id="304"/>
            <p14:sldId id="328"/>
            <p14:sldId id="337"/>
            <p14:sldId id="338"/>
            <p14:sldId id="339"/>
            <p14:sldId id="329"/>
            <p14:sldId id="340"/>
            <p14:sldId id="341"/>
            <p14:sldId id="343"/>
            <p14:sldId id="344"/>
            <p14:sldId id="342"/>
            <p14:sldId id="345"/>
            <p14:sldId id="346"/>
            <p14:sldId id="347"/>
            <p14:sldId id="348"/>
            <p14:sldId id="330"/>
            <p14:sldId id="350"/>
            <p14:sldId id="349"/>
            <p14:sldId id="327"/>
          </p14:sldIdLst>
        </p14:section>
        <p14:section name="2교시" id="{6F2082DC-D108-4986-BD34-0ABA70DAF77F}">
          <p14:sldIdLst>
            <p14:sldId id="326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길 한얼" initials="길한" lastIdx="1" clrIdx="0">
    <p:extLst>
      <p:ext uri="{19B8F6BF-5375-455C-9EA6-DF929625EA0E}">
        <p15:presenceInfo xmlns:p15="http://schemas.microsoft.com/office/powerpoint/2012/main" userId="ea6c3dfe369b1e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88090" autoAdjust="0"/>
  </p:normalViewPr>
  <p:slideViewPr>
    <p:cSldViewPr>
      <p:cViewPr varScale="1">
        <p:scale>
          <a:sx n="79" d="100"/>
          <a:sy n="79" d="100"/>
        </p:scale>
        <p:origin x="9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2019-07-15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33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2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0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85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405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92354C-C43B-4E93-9AE4-95A41DAB4068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F82525-1FCE-41BB-93FB-00713A4299CB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870576-52A1-438D-97E0-0B94D96A40EA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FFA4B0-EE52-47F0-8A01-6F08093D6D5E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205719-285B-4F4A-B9B7-F29F3DFF834C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F59605B-24B3-45B8-9A4C-5158FBF90D6B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 baseline="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C6B156-941A-42E2-8D39-251B12B943C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1E959E-D222-4AA6-A4DE-06F4B059B91E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DCEC9-6DA4-42BD-B912-E5B8080DFAFD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7BDBC-6513-4FF2-A844-8C68850C5575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101"/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E59E8-6EE0-44BC-B59B-FE63A690E3F8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7CA6C9-3778-4E9F-A52D-B77C1A02C489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소융대</a:t>
            </a:r>
            <a:r>
              <a:rPr lang="ko-KR" altLang="en-US" dirty="0"/>
              <a:t> 컨텐츠</a:t>
            </a:r>
            <a:r>
              <a:rPr lang="en-US" altLang="ko-KR" dirty="0"/>
              <a:t>IT 16</a:t>
            </a:r>
            <a:r>
              <a:rPr lang="ko-KR" altLang="en-US" dirty="0"/>
              <a:t>학번 길한얼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84" rtl="0" eaLnBrk="1" latinLnBrk="1" hangingPunct="1">
        <a:lnSpc>
          <a:spcPct val="90000"/>
        </a:lnSpc>
        <a:spcBef>
          <a:spcPct val="0"/>
        </a:spcBef>
        <a:buNone/>
        <a:defRPr sz="2701" kern="1200">
          <a:solidFill>
            <a:schemeClr val="tx2">
              <a:lumMod val="60000"/>
              <a:lumOff val="4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21" indent="-228621" algn="l" defTabSz="914484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1pPr>
      <a:lvl2pPr marL="457242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2pPr>
      <a:lvl3pPr marL="685863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3pPr>
      <a:lvl4pPr marL="91448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4pPr>
      <a:lvl5pPr marL="114310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5pPr>
      <a:lvl6pPr marL="1371726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ym typeface="Malgun Gothic" panose="020B0503020000020004" pitchFamily="50" charset="-127"/>
              </a:rPr>
              <a:t>Windows API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20002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윈도우</a:t>
            </a:r>
            <a:r>
              <a:rPr lang="en-US" altLang="ko-KR" dirty="0">
                <a:sym typeface="Malgun Gothic" panose="020B0503020000020004" pitchFamily="50" charset="-127"/>
              </a:rPr>
              <a:t>32</a:t>
            </a:r>
            <a:r>
              <a:rPr lang="ko-KR" altLang="en-US" dirty="0">
                <a:sym typeface="Malgun Gothic" panose="020B0503020000020004" pitchFamily="50" charset="-127"/>
              </a:rPr>
              <a:t> 어플리케이션 프로그래밍 인터페이스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sym typeface="Malgun Gothic" panose="020B0503020000020004" pitchFamily="50" charset="-127"/>
              </a:rPr>
              <a:t>16</a:t>
            </a:r>
            <a:r>
              <a:rPr lang="ko-KR" altLang="en-US" dirty="0">
                <a:sym typeface="Malgun Gothic" panose="020B0503020000020004" pitchFamily="50" charset="-127"/>
              </a:rPr>
              <a:t>학번 길한얼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디폴트 </a:t>
            </a:r>
            <a:r>
              <a:rPr lang="ko-KR" altLang="en-US" sz="1800" dirty="0" err="1"/>
              <a:t>맵칭</a:t>
            </a:r>
            <a:r>
              <a:rPr lang="ko-KR" altLang="en-US" sz="1800" dirty="0"/>
              <a:t> 모드는 픽셀 단위인 </a:t>
            </a:r>
            <a:r>
              <a:rPr lang="en-US" altLang="ko-KR" sz="1800" dirty="0" err="1"/>
              <a:t>MM_TEXT</a:t>
            </a:r>
            <a:r>
              <a:rPr lang="ko-KR" altLang="en-US" sz="1800" dirty="0"/>
              <a:t>이며 나머지 맵핑 모드는 밀리미터나 인치 등의 논리적인 단위를 사용한다</a:t>
            </a:r>
            <a:endParaRPr lang="en-US" altLang="ko-KR" sz="1800" dirty="0"/>
          </a:p>
          <a:p>
            <a:r>
              <a:rPr lang="ko-KR" altLang="en-US" sz="1800" dirty="0"/>
              <a:t>끝에 있는 두 개의 맵핑 모드는 약간 특수한 맵핑 모드이며 후에 알아본다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SetMapMode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hDC,INT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fnMapMode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 err="1"/>
              <a:t>맵핑모드를</a:t>
            </a:r>
            <a:r>
              <a:rPr lang="ko-KR" altLang="en-US" sz="1600" dirty="0"/>
              <a:t> 변경할 때 쓰는 함수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fnMapMode</a:t>
            </a:r>
            <a:r>
              <a:rPr lang="ko-KR" altLang="en-US" sz="1600" dirty="0"/>
              <a:t>인수에 변경하고자 하는 맵핑 모드를 전달해주면 된다</a:t>
            </a:r>
            <a:endParaRPr lang="en-US" altLang="ko-KR" sz="1600" dirty="0"/>
          </a:p>
          <a:p>
            <a:r>
              <a:rPr lang="en-US" altLang="ko-KR" sz="1701" dirty="0"/>
              <a:t>INT </a:t>
            </a:r>
            <a:r>
              <a:rPr lang="en-US" altLang="ko-KR" sz="1701" dirty="0" err="1"/>
              <a:t>GetMapMode</a:t>
            </a:r>
            <a:r>
              <a:rPr lang="en-US" altLang="ko-KR" sz="1701" dirty="0"/>
              <a:t>(</a:t>
            </a:r>
            <a:r>
              <a:rPr lang="en-US" altLang="ko-KR" sz="1701" dirty="0" err="1"/>
              <a:t>HDC</a:t>
            </a:r>
            <a:r>
              <a:rPr lang="en-US" altLang="ko-KR" sz="1701" dirty="0"/>
              <a:t>, </a:t>
            </a:r>
            <a:r>
              <a:rPr lang="en-US" altLang="ko-KR" sz="1701" dirty="0" err="1"/>
              <a:t>hDC</a:t>
            </a:r>
            <a:r>
              <a:rPr lang="en-US" altLang="ko-KR" sz="1701" dirty="0"/>
              <a:t>)</a:t>
            </a:r>
          </a:p>
          <a:p>
            <a:pPr lvl="1"/>
            <a:r>
              <a:rPr lang="ko-KR" altLang="en-US" sz="1600" dirty="0"/>
              <a:t>현재 설정된 맵핑 모드를 확인하는 함수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2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546031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용어</a:t>
            </a:r>
            <a:endParaRPr lang="en-US" altLang="ko-KR" sz="1800" dirty="0"/>
          </a:p>
          <a:p>
            <a:pPr lvl="1"/>
            <a:r>
              <a:rPr lang="ko-KR" altLang="en-US" sz="1600" dirty="0"/>
              <a:t>윈도우</a:t>
            </a:r>
            <a:endParaRPr lang="en-US" altLang="ko-KR" sz="1600" dirty="0"/>
          </a:p>
          <a:p>
            <a:pPr marL="512111" lvl="2" indent="0">
              <a:buNone/>
            </a:pPr>
            <a:r>
              <a:rPr lang="ko-KR" altLang="en-US" sz="1400" dirty="0"/>
              <a:t>윈도우</a:t>
            </a:r>
            <a:r>
              <a:rPr lang="en-US" altLang="ko-KR" sz="1400" dirty="0"/>
              <a:t>(Window,</a:t>
            </a:r>
            <a:r>
              <a:rPr lang="ko-KR" altLang="en-US" sz="1400" dirty="0"/>
              <a:t>윈도우창</a:t>
            </a:r>
            <a:r>
              <a:rPr lang="en-US" altLang="ko-KR" sz="1400" dirty="0"/>
              <a:t>)</a:t>
            </a:r>
            <a:r>
              <a:rPr lang="ko-KR" altLang="en-US" sz="1400" dirty="0"/>
              <a:t>는 논리 좌표가 사용되는 표면을 말하며 그래픽 출력 함수는 윈도우에 그래픽을 출력한다</a:t>
            </a:r>
            <a:endParaRPr lang="en-US" altLang="ko-KR" sz="1400" dirty="0"/>
          </a:p>
          <a:p>
            <a:pPr lvl="1"/>
            <a:r>
              <a:rPr lang="ko-KR" altLang="en-US" sz="1600" dirty="0" err="1"/>
              <a:t>뷰포트</a:t>
            </a:r>
            <a:endParaRPr lang="en-US" altLang="ko-KR" sz="1600" dirty="0"/>
          </a:p>
          <a:p>
            <a:pPr marL="512111" lvl="2" indent="0">
              <a:buNone/>
            </a:pP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는 물리좌표가 사용되는 영역을 말하며 실제로 사용자의 눈에 보이는 좌표 영역이다</a:t>
            </a:r>
            <a:endParaRPr lang="en-US" altLang="ko-KR" sz="1400" dirty="0"/>
          </a:p>
          <a:p>
            <a:pPr lvl="1"/>
            <a:r>
              <a:rPr lang="ko-KR" altLang="en-US" sz="1600" dirty="0"/>
              <a:t>원점</a:t>
            </a:r>
            <a:endParaRPr lang="en-US" altLang="ko-KR" sz="1600" dirty="0"/>
          </a:p>
          <a:p>
            <a:pPr marL="512111" lvl="2" indent="0">
              <a:buNone/>
            </a:pPr>
            <a:r>
              <a:rPr lang="ko-KR" altLang="en-US" sz="1400" dirty="0"/>
              <a:t>원점</a:t>
            </a:r>
            <a:r>
              <a:rPr lang="en-US" altLang="ko-KR" sz="1400" dirty="0"/>
              <a:t>(Origin)</a:t>
            </a:r>
            <a:r>
              <a:rPr lang="ko-KR" altLang="en-US" sz="1400" dirty="0"/>
              <a:t>이란 좌표의 기준이 되는 점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(0,0)</a:t>
            </a:r>
            <a:r>
              <a:rPr lang="ko-KR" altLang="en-US" sz="1400" dirty="0"/>
              <a:t>의 좌표를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디폴트로 원점은 맵핑 모드에 상관없이 화면 좌상단에 위치하고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수학 좌표계를 표현하고자 할 경우는 원점이 화면의 좌상단에 있는 것보다 중앙에 있는 것이 더 적합하다</a:t>
            </a:r>
            <a:endParaRPr lang="en-US" altLang="ko-KR" sz="1400" dirty="0"/>
          </a:p>
          <a:p>
            <a:pPr lvl="1"/>
            <a:r>
              <a:rPr lang="en-US" altLang="ko-KR" sz="1600" dirty="0"/>
              <a:t>BOOL </a:t>
            </a:r>
            <a:r>
              <a:rPr lang="en-US" altLang="ko-KR" sz="1600" dirty="0" err="1"/>
              <a:t>SetViewportOrgEx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hDC,X,Y,lpPoint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BOOL </a:t>
            </a:r>
            <a:r>
              <a:rPr lang="en-US" altLang="ko-KR" sz="1600" dirty="0" err="1"/>
              <a:t>SetWindowOrgEx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hDC,X,Y,lpPoint</a:t>
            </a:r>
            <a:r>
              <a:rPr lang="en-US" altLang="ko-KR" sz="1600" dirty="0"/>
              <a:t>)</a:t>
            </a:r>
            <a:endParaRPr lang="en-US" altLang="ko-KR" sz="1400" dirty="0"/>
          </a:p>
          <a:p>
            <a:pPr lvl="2"/>
            <a:r>
              <a:rPr lang="ko-KR" altLang="en-US" sz="1400" dirty="0"/>
              <a:t>각각 </a:t>
            </a:r>
            <a:r>
              <a:rPr lang="ko-KR" altLang="en-US" sz="1400" dirty="0" err="1"/>
              <a:t>뷰포트와</a:t>
            </a:r>
            <a:r>
              <a:rPr lang="ko-KR" altLang="en-US" sz="1400" dirty="0"/>
              <a:t> 윈도우의 원점을 인수로 지정한 좌표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이동시킨다</a:t>
            </a:r>
            <a:endParaRPr lang="en-US" altLang="ko-KR" sz="1400" dirty="0"/>
          </a:p>
          <a:p>
            <a:pPr lvl="2"/>
            <a:r>
              <a:rPr lang="en-US" altLang="ko-KR" sz="1400" dirty="0"/>
              <a:t>4</a:t>
            </a:r>
            <a:r>
              <a:rPr lang="ko-KR" altLang="en-US" sz="1400" dirty="0"/>
              <a:t>번째 인수 </a:t>
            </a:r>
            <a:r>
              <a:rPr lang="en-US" altLang="ko-KR" sz="1400" dirty="0" err="1"/>
              <a:t>lpPoint</a:t>
            </a:r>
            <a:r>
              <a:rPr lang="ko-KR" altLang="en-US" sz="1400" dirty="0"/>
              <a:t>는 변경하기 전의 원래 원점 값을 돌려받기 위해 사용하는데 원해의 원점 값이 필요 없을 경우는 </a:t>
            </a:r>
            <a:r>
              <a:rPr lang="en-US" altLang="ko-KR" sz="1400" dirty="0"/>
              <a:t>NULL</a:t>
            </a:r>
            <a:r>
              <a:rPr lang="ko-KR" altLang="en-US" sz="1400" dirty="0"/>
              <a:t>을 사용하면 된다</a:t>
            </a:r>
            <a:endParaRPr lang="en-US" altLang="ko-KR" sz="1400" dirty="0"/>
          </a:p>
          <a:p>
            <a:pPr lvl="2"/>
            <a:r>
              <a:rPr lang="ko-KR" altLang="en-US" sz="1400" dirty="0"/>
              <a:t>두 원점을 동시에 이동시킬 필요는 없으며 둘 중 하나의 원점만을 옮겨도 원하는 결과를 얻을 수 </a:t>
            </a:r>
            <a:r>
              <a:rPr lang="ko-KR" altLang="en-US" sz="1400" b="1" dirty="0"/>
              <a:t>있지만 보통 </a:t>
            </a:r>
            <a:r>
              <a:rPr lang="ko-KR" altLang="en-US" sz="1400" b="1" dirty="0" err="1"/>
              <a:t>뷰포트의</a:t>
            </a:r>
            <a:r>
              <a:rPr lang="ko-KR" altLang="en-US" sz="1400" b="1" dirty="0"/>
              <a:t> 원점을 이동시키는 것이 더 편리하다</a:t>
            </a:r>
            <a:endParaRPr lang="en-US" altLang="ko-KR" sz="1400" b="1" dirty="0"/>
          </a:p>
          <a:p>
            <a:pPr lvl="2"/>
            <a:r>
              <a:rPr lang="ko-KR" altLang="en-US" sz="1400" dirty="0"/>
              <a:t>왜냐하면 </a:t>
            </a:r>
            <a:r>
              <a:rPr lang="ko-KR" altLang="en-US" sz="1400" b="1" dirty="0"/>
              <a:t>윈도우의 원점은 논리 단위로 지정되며 </a:t>
            </a:r>
            <a:r>
              <a:rPr lang="ko-KR" altLang="en-US" sz="1400" b="1" dirty="0" err="1"/>
              <a:t>뷰포트의</a:t>
            </a:r>
            <a:r>
              <a:rPr lang="ko-KR" altLang="en-US" sz="1400" b="1" dirty="0"/>
              <a:t> 원점은 픽셀 단위로 표현되기 때문이다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920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8120ECC-EAD7-46C6-A853-4091B5BEE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498600"/>
            <a:ext cx="5765055" cy="5197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C95046-3B8D-475C-AB3F-CDBD64DA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1" y="1498600"/>
            <a:ext cx="6626887" cy="27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5A9C4E-3B0E-4D49-BE44-39932A9D1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0"/>
            <a:ext cx="359308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D784-D54D-4C1C-8A80-12ADBD8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분석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r>
              <a:rPr lang="en-US" altLang="ko-KR" sz="1600" dirty="0" err="1"/>
              <a:t>WM_PAINT</a:t>
            </a:r>
            <a:r>
              <a:rPr lang="ko-KR" altLang="en-US" sz="1600" dirty="0"/>
              <a:t>의 선두에서 맵핑 모드를 </a:t>
            </a:r>
            <a:r>
              <a:rPr lang="en-US" altLang="ko-KR" sz="1600" dirty="0" err="1"/>
              <a:t>MM_LOENGLISH</a:t>
            </a:r>
            <a:r>
              <a:rPr lang="ko-KR" altLang="en-US" sz="1600" dirty="0"/>
              <a:t>로 변경하였다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함수에서 지정하는 단위는 모두 </a:t>
            </a:r>
            <a:r>
              <a:rPr lang="en-US" altLang="ko-KR" sz="1600" dirty="0"/>
              <a:t>0.01</a:t>
            </a:r>
            <a:r>
              <a:rPr lang="ko-KR" altLang="en-US" sz="1600" dirty="0"/>
              <a:t>인치가 되며 </a:t>
            </a:r>
            <a:r>
              <a:rPr lang="en-US" altLang="ko-KR" sz="1600" dirty="0"/>
              <a:t>Y</a:t>
            </a:r>
            <a:r>
              <a:rPr lang="ko-KR" altLang="en-US" sz="1600" dirty="0"/>
              <a:t>축이 위로 증가하므로 수학 좌표계와 같은 증가 방향을 가지게 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뷰포트의</a:t>
            </a:r>
            <a:r>
              <a:rPr lang="ko-KR" altLang="en-US" sz="1600" dirty="0"/>
              <a:t> 원점을 </a:t>
            </a:r>
            <a:r>
              <a:rPr lang="en-US" altLang="ko-KR" sz="1600" dirty="0"/>
              <a:t>(200,150)</a:t>
            </a:r>
            <a:r>
              <a:rPr lang="ko-KR" altLang="en-US" sz="1600" dirty="0"/>
              <a:t>으로 변경하였다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우리가 보는 화면은 </a:t>
            </a:r>
            <a:r>
              <a:rPr lang="en-US" altLang="ko-KR" sz="1600" dirty="0"/>
              <a:t>(200,150)</a:t>
            </a:r>
            <a:r>
              <a:rPr lang="ko-KR" altLang="en-US" sz="1600" dirty="0"/>
              <a:t>이 원점이 되는 수학 좌표계와 동일한 공간이 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맵핑 모드를 변경한 후 선을 </a:t>
            </a:r>
            <a:r>
              <a:rPr lang="en-US" altLang="ko-KR" sz="1600" dirty="0"/>
              <a:t>2</a:t>
            </a:r>
            <a:r>
              <a:rPr lang="ko-KR" altLang="en-US" sz="1600" dirty="0"/>
              <a:t>개 그어 수학 좌표계의 축을 표시하도록 하였다</a:t>
            </a:r>
            <a:endParaRPr lang="en-US" altLang="ko-KR" sz="1600" dirty="0"/>
          </a:p>
          <a:p>
            <a:pPr lvl="1"/>
            <a:r>
              <a:rPr lang="ko-KR" altLang="en-US" sz="1600" dirty="0"/>
              <a:t>좌표 값에 음수가 사용되는 것이 낯설어 보이겠지만 맵핑 모드와 원점이 변경되면 음수도 당연히 사용될 수 있다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EE534-3E5F-45E6-BAC1-42A34ED9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4104456" cy="369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46B530-812B-431B-9F0E-2CDA2078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40968"/>
            <a:ext cx="5171614" cy="3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D784-D54D-4C1C-8A80-12ADBD8F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1796"/>
            <a:ext cx="8075241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맵핑 모드를 </a:t>
            </a:r>
            <a:r>
              <a:rPr lang="en-US" altLang="ko-KR" sz="1800" dirty="0" err="1"/>
              <a:t>MM_HIENGLISH</a:t>
            </a:r>
            <a:r>
              <a:rPr lang="ko-KR" altLang="en-US" sz="1800" dirty="0"/>
              <a:t>로 변경해보자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/>
              <a:t>맵핑 모드가 변경되면서 논리좌표</a:t>
            </a:r>
            <a:r>
              <a:rPr lang="en-US" altLang="ko-KR" sz="1800" dirty="0"/>
              <a:t>1</a:t>
            </a:r>
            <a:r>
              <a:rPr lang="ko-KR" altLang="en-US" sz="1800" dirty="0"/>
              <a:t>당 </a:t>
            </a:r>
            <a:r>
              <a:rPr lang="en-US" altLang="ko-KR" sz="1800" dirty="0"/>
              <a:t>0.01</a:t>
            </a:r>
            <a:r>
              <a:rPr lang="ko-KR" altLang="en-US" sz="1800" dirty="0"/>
              <a:t>인치에서 논리좌표</a:t>
            </a:r>
            <a:r>
              <a:rPr lang="en-US" altLang="ko-KR" sz="1800" dirty="0"/>
              <a:t>1</a:t>
            </a:r>
            <a:r>
              <a:rPr lang="ko-KR" altLang="en-US" sz="1800" dirty="0"/>
              <a:t>당 </a:t>
            </a:r>
            <a:r>
              <a:rPr lang="en-US" altLang="ko-KR" sz="1800" dirty="0"/>
              <a:t>0.001</a:t>
            </a:r>
            <a:r>
              <a:rPr lang="ko-KR" altLang="en-US" sz="1800" dirty="0"/>
              <a:t>인치로 바뀌어 화면에 출력되는 그래프가 </a:t>
            </a:r>
            <a:r>
              <a:rPr lang="ko-KR" altLang="en-US" sz="1800" dirty="0" err="1"/>
              <a:t>작아졌음을</a:t>
            </a:r>
            <a:r>
              <a:rPr lang="ko-KR" altLang="en-US" sz="1800" dirty="0"/>
              <a:t> 알 수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26336-9E7B-427A-B9A5-BFCE77C2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58" y="2852936"/>
            <a:ext cx="5661886" cy="1152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FE26FB-6C43-42C9-8ED3-CD24BF09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21216"/>
            <a:ext cx="3106398" cy="23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D784-D54D-4C1C-8A80-12ADBD8F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7906071" cy="5039571"/>
          </a:xfrm>
        </p:spPr>
        <p:txBody>
          <a:bodyPr/>
          <a:lstStyle/>
          <a:p>
            <a:r>
              <a:rPr lang="ko-KR" altLang="en-US" dirty="0"/>
              <a:t>원점을 다음과 같이 변경해 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/>
              <a:t>원점의 위치가 변경되어 수학 좌표계 축의 위치가 바뀌었음을 알 수 있다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79F42-451A-49CC-885B-056945F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8" y="2492895"/>
            <a:ext cx="7004063" cy="1872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238D93-94D1-4A6F-B8C8-D9DBF939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76063"/>
            <a:ext cx="2344370" cy="20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D784-D54D-4C1C-8A80-12ADBD8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가변 비율</a:t>
            </a:r>
            <a:endParaRPr lang="en-US" altLang="ko-KR" sz="1800" dirty="0"/>
          </a:p>
          <a:p>
            <a:pPr lvl="1"/>
            <a:r>
              <a:rPr lang="ko-KR" altLang="en-US" sz="1600" dirty="0"/>
              <a:t>다음 예제를 작성해보자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C09D1-B701-4E72-8203-C86D4437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" y="2448272"/>
            <a:ext cx="5077933" cy="4221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593BC0-4202-4821-AF1E-2EE237EB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34" y="2461680"/>
            <a:ext cx="3702061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599" cy="5156203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예제를 실행해 보면 윈도우의 크기에 따라 그림의 크기가 변경되는 것을 볼 수 있다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400" dirty="0"/>
              <a:t>이 예제는 어떤 방법으로 작업 영역에 그려지는 크기를 일정하게 유지하는 것일까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윈도우의 크기가 변할 때마다 그림을 그리는 코드를 바꾸거나 좌표를 일정 비율로 곱해주는 것이 아닐까 추측되겠지만 그렇지는 않다</a:t>
            </a:r>
            <a:endParaRPr lang="en-US" altLang="ko-KR" sz="1400" dirty="0"/>
          </a:p>
          <a:p>
            <a:r>
              <a:rPr lang="ko-KR" altLang="en-US" sz="1400" dirty="0"/>
              <a:t>그림을 그리는 코드나 좌표는 항상 일정하지만 윈도우 확장을 변경함으로써 전체 좌표계의 범위를 조정해 주는 방법을 사용한다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SetWindowExtEx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hDC,nXExtent,nYExtent,lpSize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SetViewportExtEx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hDC,nXExtent,nYExtent,lpSize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위 두 함수를 사용하여 윈도우와 </a:t>
            </a:r>
            <a:r>
              <a:rPr lang="ko-KR" altLang="en-US" sz="1400" dirty="0" err="1"/>
              <a:t>뷰포트의</a:t>
            </a:r>
            <a:r>
              <a:rPr lang="ko-KR" altLang="en-US" sz="1400" dirty="0"/>
              <a:t> 확장을 설정한다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D688E-8441-44A9-9897-584A6FF0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3587"/>
            <a:ext cx="2597236" cy="197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1320E7-6971-46D2-99AE-D8A8BB4A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2033587"/>
            <a:ext cx="995831" cy="1971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C94C48-B69C-4031-B6C2-45020A966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82" y="2033587"/>
            <a:ext cx="3676650" cy="1000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B20655-26C3-4E7A-8846-2B3023ED7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50" y="3141565"/>
            <a:ext cx="1162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D784-D54D-4C1C-8A80-12ADBD8F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/>
          <a:lstStyle/>
          <a:p>
            <a:r>
              <a:rPr lang="ko-KR" altLang="en-US" sz="1800" dirty="0"/>
              <a:t>윈도우 확장</a:t>
            </a:r>
            <a:endParaRPr lang="en-US" altLang="ko-KR" sz="1800" dirty="0"/>
          </a:p>
          <a:p>
            <a:pPr lvl="1"/>
            <a:r>
              <a:rPr lang="ko-KR" altLang="en-US" sz="1600" dirty="0"/>
              <a:t>윈도우 확장은 논리적인 좌표 범위를 지정하며 이 예제의 경우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(160,100)</a:t>
            </a:r>
            <a:r>
              <a:rPr lang="ko-KR" altLang="en-US" sz="1600" dirty="0"/>
              <a:t>으로 설정하였다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그림을 그리는 함수들은 모두 </a:t>
            </a:r>
            <a:r>
              <a:rPr lang="en-US" altLang="ko-KR" sz="1600" dirty="0"/>
              <a:t>(160,100)</a:t>
            </a:r>
            <a:r>
              <a:rPr lang="ko-KR" altLang="en-US" sz="1600" dirty="0"/>
              <a:t>안쪽의 좌표를 사용하며 </a:t>
            </a:r>
            <a:r>
              <a:rPr lang="en-US" altLang="ko-KR" sz="1600" dirty="0"/>
              <a:t>(160,100)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우하단의</a:t>
            </a:r>
            <a:r>
              <a:rPr lang="ko-KR" altLang="en-US" sz="1600" dirty="0"/>
              <a:t> 좌표가 된다</a:t>
            </a:r>
            <a:endParaRPr lang="en-US" altLang="ko-KR" sz="1600" dirty="0"/>
          </a:p>
          <a:p>
            <a:r>
              <a:rPr lang="ko-KR" altLang="en-US" sz="1800" dirty="0" err="1"/>
              <a:t>뷰포트</a:t>
            </a:r>
            <a:r>
              <a:rPr lang="ko-KR" altLang="en-US" sz="1800" dirty="0"/>
              <a:t> 확장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뷰포트</a:t>
            </a:r>
            <a:r>
              <a:rPr lang="ko-KR" altLang="en-US" sz="1600" dirty="0"/>
              <a:t> 확장은 그림이 화면으로 출력되는 </a:t>
            </a:r>
            <a:r>
              <a:rPr lang="ko-KR" altLang="en-US" sz="1600" dirty="0" err="1"/>
              <a:t>뷰포트의</a:t>
            </a:r>
            <a:r>
              <a:rPr lang="ko-KR" altLang="en-US" sz="1600" dirty="0"/>
              <a:t> 좌표 범위를 말한다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 예제에서는 </a:t>
            </a:r>
            <a:r>
              <a:rPr lang="ko-KR" altLang="en-US" sz="1600" dirty="0" err="1"/>
              <a:t>뷰포트</a:t>
            </a:r>
            <a:r>
              <a:rPr lang="ko-KR" altLang="en-US" sz="1600" dirty="0"/>
              <a:t> 확장을 작업 영역의 </a:t>
            </a:r>
            <a:r>
              <a:rPr lang="ko-KR" altLang="en-US" sz="1600" dirty="0" err="1"/>
              <a:t>우하단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점까지로</a:t>
            </a:r>
            <a:r>
              <a:rPr lang="ko-KR" altLang="en-US" sz="1600" dirty="0"/>
              <a:t> 확장한다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뷰포트의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우하단이</a:t>
            </a:r>
            <a:r>
              <a:rPr lang="ko-KR" altLang="en-US" sz="1600" dirty="0"/>
              <a:t> 윈도우의 </a:t>
            </a:r>
            <a:r>
              <a:rPr lang="ko-KR" altLang="en-US" sz="1600" dirty="0" err="1"/>
              <a:t>우하단과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맵핑되므로</a:t>
            </a:r>
            <a:r>
              <a:rPr lang="ko-KR" altLang="en-US" sz="1600" dirty="0"/>
              <a:t> 윈도우의 </a:t>
            </a:r>
            <a:r>
              <a:rPr lang="en-US" altLang="ko-KR" sz="1600" dirty="0"/>
              <a:t>(160,100)</a:t>
            </a:r>
            <a:r>
              <a:rPr lang="ko-KR" altLang="en-US" sz="1600" dirty="0"/>
              <a:t>은 항상 </a:t>
            </a:r>
            <a:r>
              <a:rPr lang="ko-KR" altLang="en-US" sz="1600" dirty="0" err="1"/>
              <a:t>뷰포트의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우하단과</a:t>
            </a:r>
            <a:r>
              <a:rPr lang="ko-KR" altLang="en-US" sz="1600" dirty="0"/>
              <a:t> 대응되며 그 중간 점들은 적당한 비율의 좌표와 </a:t>
            </a:r>
            <a:r>
              <a:rPr lang="ko-KR" altLang="en-US" sz="1600" dirty="0" err="1"/>
              <a:t>맵핑되어</a:t>
            </a:r>
            <a:r>
              <a:rPr lang="ko-KR" altLang="en-US" sz="1600" dirty="0"/>
              <a:t> 윈도우의 크기에 상관없이 항상 일정한 비율의 크기를 유지하는 것이다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B7B569-C400-4219-9FEA-6C758648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4775439" cy="585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07B687-5FB2-4A3B-97F2-744ABCED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81128"/>
            <a:ext cx="6552728" cy="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599" cy="5156203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MM_ANISOTROPIC</a:t>
            </a:r>
            <a:r>
              <a:rPr lang="ko-KR" altLang="en-US" sz="1800" dirty="0"/>
              <a:t> 맵핑 모드는 </a:t>
            </a:r>
            <a:r>
              <a:rPr lang="ko-KR" altLang="en-US" sz="1800" dirty="0" err="1"/>
              <a:t>이런식으로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 </a:t>
            </a:r>
            <a:r>
              <a:rPr lang="ko-KR" altLang="en-US" sz="1800" dirty="0"/>
              <a:t>어느 방향으로나 확장을 임의 설정할 수 있는 맵핑 모드이다</a:t>
            </a:r>
            <a:endParaRPr lang="en-US" altLang="ko-KR" sz="1800" dirty="0"/>
          </a:p>
          <a:p>
            <a:r>
              <a:rPr lang="ko-KR" altLang="en-US" sz="1800" dirty="0"/>
              <a:t>이에 비해 </a:t>
            </a:r>
            <a:r>
              <a:rPr lang="en-US" altLang="ko-KR" sz="1800" dirty="0" err="1"/>
              <a:t>MM_ISOTROPIC</a:t>
            </a:r>
            <a:r>
              <a:rPr lang="ko-KR" altLang="en-US" sz="1800" dirty="0"/>
              <a:t>은 확장을 마음대로 변경할 수 있도록 해주기는 하되 항상 가로</a:t>
            </a:r>
            <a:r>
              <a:rPr lang="en-US" altLang="ko-KR" sz="1800" dirty="0"/>
              <a:t>, </a:t>
            </a:r>
            <a:r>
              <a:rPr lang="ko-KR" altLang="en-US" sz="1800" dirty="0"/>
              <a:t>세로 종횡비를 일정하게 유지시켜준다</a:t>
            </a:r>
            <a:endParaRPr lang="en-US" altLang="ko-KR" sz="1800" dirty="0"/>
          </a:p>
          <a:p>
            <a:r>
              <a:rPr lang="ko-KR" altLang="en-US" sz="1800" dirty="0"/>
              <a:t>그래서 확장에 따라 그림이 작아지거나 커지기는 하지만 찌그러지지는 않도록 해 준다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737F7B-7E02-4981-B734-804F5B69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4032448" cy="378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789CA0-4FD3-4D87-A758-E328274C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4" y="4253985"/>
            <a:ext cx="3829050" cy="1085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88A112-3C51-458B-9B2D-DB7244C8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228433"/>
            <a:ext cx="898313" cy="2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5A10-5F6D-4FE0-A6CD-B932450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BEEF-3EFE-4222-B9EC-186CFB10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윈도우창에 그래픽이 그려지는 방법들을 배워본다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비트맵을 화면에 출력해 본다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44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19254-538F-45FD-BE14-02B3C1D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17018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쉬는 시간</a:t>
            </a:r>
          </a:p>
        </p:txBody>
      </p:sp>
    </p:spTree>
    <p:extLst>
      <p:ext uri="{BB962C8B-B14F-4D97-AF65-F5344CB8AC3E}">
        <p14:creationId xmlns:p14="http://schemas.microsoft.com/office/powerpoint/2010/main" val="1861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비트맵</a:t>
            </a:r>
            <a:endParaRPr lang="en-US" altLang="ko-KR" sz="1800" dirty="0"/>
          </a:p>
          <a:p>
            <a:pPr lvl="1"/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선</a:t>
            </a:r>
            <a:r>
              <a:rPr lang="en-US" altLang="ko-KR" sz="1600" dirty="0"/>
              <a:t>, </a:t>
            </a:r>
            <a:r>
              <a:rPr lang="ko-KR" altLang="en-US" sz="1600" dirty="0"/>
              <a:t>면 등을 그리는 작도 함수를 사용하면 어떤 그래픽이든지 그릴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그러나 작도로 그리는 그래픽은 그 속도는 둘째 쳐도 복잡한 그림을 나타내기에는 무리가 많다</a:t>
            </a:r>
            <a:endParaRPr lang="en-US" altLang="ko-KR" sz="1600" dirty="0"/>
          </a:p>
          <a:p>
            <a:pPr lvl="1"/>
            <a:r>
              <a:rPr lang="ko-KR" altLang="en-US" sz="1600" dirty="0"/>
              <a:t>특히 사진같은 정밀한 그래픽을 프로그램 실행 중에 일일이 그린다는 것은 굉장히 비합리적이다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복잡한 그림을 출력해야 할 경우는 미리 그려진 비트맵을 사용한다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비트맵은 그림 출력 외에도 화면의 복사와 애니메이션 등에도 활용된다</a:t>
            </a:r>
            <a:endParaRPr lang="en-US" altLang="ko-KR" sz="1600" dirty="0"/>
          </a:p>
        </p:txBody>
      </p:sp>
      <p:pic>
        <p:nvPicPr>
          <p:cNvPr id="1026" name="Picture 2" descr="í¬ì¼ëª¬ ëí¸ì ëí ì´ë¯¸ì§ ê²ìê²°ê³¼">
            <a:extLst>
              <a:ext uri="{FF2B5EF4-FFF2-40B4-BE49-F238E27FC236}">
                <a16:creationId xmlns:a16="http://schemas.microsoft.com/office/drawing/2014/main" id="{42A3ACB3-E84D-4CA5-9FD8-CCAB8670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63010"/>
            <a:ext cx="2141832" cy="210425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ile.namu.moe/file/85309fcaaf7e1bb0512e03c1b7c47fe9b59db0daddf33cc9baff362522b91d74">
            <a:extLst>
              <a:ext uri="{FF2B5EF4-FFF2-40B4-BE49-F238E27FC236}">
                <a16:creationId xmlns:a16="http://schemas.microsoft.com/office/drawing/2014/main" id="{C31EA14A-AD3F-491E-9862-12678A6375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12" y="4198590"/>
            <a:ext cx="1614628" cy="2182738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81AAC355-085F-4B8B-BA23-185693C3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36" y="4071611"/>
            <a:ext cx="4000540" cy="25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비트맵 리소스 가져오기</a:t>
            </a:r>
            <a:endParaRPr lang="en-US" altLang="ko-KR" sz="1800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1705E-F400-45E9-91FF-3145F1B6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194254"/>
            <a:ext cx="4001058" cy="3219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D0A4F8-089D-4A61-B333-445D22CED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810" y="2194254"/>
            <a:ext cx="5819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0C39E-5C37-4BAE-B113-B3CC1353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53" y="1699310"/>
            <a:ext cx="6407496" cy="4462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4B597-901B-4853-94B8-AD55283C8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854" y="1692615"/>
            <a:ext cx="6413216" cy="4466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4A44E5-AF64-4717-BA95-C6F1D1F43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290" y="1550623"/>
            <a:ext cx="4108621" cy="4764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88F2C2-3357-4E22-A515-CEB648CBEFDB}"/>
              </a:ext>
            </a:extLst>
          </p:cNvPr>
          <p:cNvSpPr txBox="1"/>
          <p:nvPr/>
        </p:nvSpPr>
        <p:spPr>
          <a:xfrm>
            <a:off x="3923928" y="2636912"/>
            <a:ext cx="302433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ALT+ENTER</a:t>
            </a:r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0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5118100"/>
            <a:ext cx="7772400" cy="1739899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MAKEINRESOURCE</a:t>
            </a:r>
            <a:r>
              <a:rPr lang="en-US" altLang="ko-KR" sz="1800" dirty="0"/>
              <a:t>(</a:t>
            </a:r>
            <a:r>
              <a:rPr lang="ko-KR" altLang="en-US" sz="1800" dirty="0"/>
              <a:t>비트맵 리소스 </a:t>
            </a:r>
            <a:r>
              <a:rPr lang="en-US" altLang="ko-KR" sz="1800" dirty="0"/>
              <a:t>ID)</a:t>
            </a:r>
          </a:p>
          <a:p>
            <a:r>
              <a:rPr lang="en-US" altLang="ko-KR" sz="1800" dirty="0" err="1"/>
              <a:t>BitBlt</a:t>
            </a:r>
            <a:r>
              <a:rPr lang="en-US" altLang="ko-KR" sz="1800" dirty="0"/>
              <a:t>()</a:t>
            </a:r>
            <a:r>
              <a:rPr lang="ko-KR" altLang="en-US" sz="1800" dirty="0"/>
              <a:t>함수의 </a:t>
            </a:r>
            <a:r>
              <a:rPr lang="en-US" altLang="ko-KR" sz="1800" dirty="0"/>
              <a:t>4,5</a:t>
            </a:r>
            <a:r>
              <a:rPr lang="ko-KR" altLang="en-US" sz="1800" dirty="0"/>
              <a:t>번째 인수는 각각 비트맵의 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 </a:t>
            </a:r>
            <a:r>
              <a:rPr lang="ko-KR" altLang="en-US" sz="1800" dirty="0"/>
              <a:t>크기로 맞춰준다</a:t>
            </a:r>
            <a:endParaRPr lang="en-US" altLang="ko-KR" sz="1800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5AFDB-911D-4F3A-B1C1-9FA636E7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642" y="1573090"/>
            <a:ext cx="7734300" cy="347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CB5AD7-F077-4EC0-99B7-45F0EA08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-370821"/>
            <a:ext cx="2511852" cy="19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74826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1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6" cy="5156203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Windows</a:t>
            </a:r>
            <a:r>
              <a:rPr lang="ko-KR" altLang="en-US" sz="1600" dirty="0"/>
              <a:t>는 비트맵을 곧바로 화면 </a:t>
            </a:r>
            <a:r>
              <a:rPr lang="en-US" altLang="ko-KR" sz="1600" dirty="0"/>
              <a:t>DC</a:t>
            </a:r>
            <a:r>
              <a:rPr lang="ko-KR" altLang="en-US" sz="1600" dirty="0"/>
              <a:t>로 출력하는 함수는 제공하지 않는다</a:t>
            </a:r>
            <a:endParaRPr lang="en-US" altLang="ko-KR" sz="1600" dirty="0"/>
          </a:p>
          <a:p>
            <a:pPr lvl="1"/>
            <a:r>
              <a:rPr lang="ko-KR" altLang="en-US" sz="1600" dirty="0"/>
              <a:t>비트맵을 출력하는 </a:t>
            </a:r>
            <a:r>
              <a:rPr lang="ko-KR" altLang="en-US" sz="1600" dirty="0" err="1"/>
              <a:t>함수하면</a:t>
            </a:r>
            <a:r>
              <a:rPr lang="ko-KR" altLang="en-US" sz="1600" dirty="0"/>
              <a:t> 아마 다음과 같은 형태를 상상할 수 있다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OutBitmap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hDC,x,y</a:t>
            </a:r>
            <a:r>
              <a:rPr lang="en-US" altLang="ko-KR" sz="1600" dirty="0"/>
              <a:t>,</a:t>
            </a:r>
            <a:r>
              <a:rPr lang="ko-KR" altLang="en-US" sz="1600" dirty="0"/>
              <a:t>비트맵 이름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이런  함수가 있다면 편리하게 비트맵 출력을 할 수 있겠지만 이런 함수는 없다</a:t>
            </a:r>
            <a:endParaRPr lang="en-US" altLang="ko-KR" sz="1600" dirty="0"/>
          </a:p>
          <a:p>
            <a:pPr lvl="1"/>
            <a:r>
              <a:rPr lang="ko-KR" altLang="en-US" sz="1600" dirty="0"/>
              <a:t>왜냐하면 비트맵은 크기가 큰 데이터 덩어리이며 따라서 출력 속도가 형편 없이 느리기 때문에 화면으로 곧바로 출력할 경우 여러 가지 문제점이 발생할 수 있기 때문이다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게다가 다른 좋은 대안이 존재하기 때문이기도 하며 그것이 바로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이다</a:t>
            </a:r>
            <a:endParaRPr lang="en-US" altLang="ko-KR" sz="1800" dirty="0"/>
          </a:p>
          <a:p>
            <a:r>
              <a:rPr lang="ko-KR" altLang="en-US" sz="1800" dirty="0"/>
              <a:t>메모리 </a:t>
            </a:r>
            <a:r>
              <a:rPr lang="en-US" altLang="ko-KR" sz="1800" dirty="0"/>
              <a:t>DC</a:t>
            </a:r>
          </a:p>
          <a:p>
            <a:pPr lvl="1"/>
            <a:r>
              <a:rPr lang="ko-KR" altLang="en-US" sz="1600" dirty="0"/>
              <a:t>화면 </a:t>
            </a:r>
            <a:r>
              <a:rPr lang="en-US" altLang="ko-KR" sz="1600" dirty="0"/>
              <a:t>DC</a:t>
            </a:r>
            <a:r>
              <a:rPr lang="ko-KR" altLang="en-US" sz="1600" dirty="0"/>
              <a:t>와 동일한 특성을 가지며 그 내부에 출력 표면을 가진 메모리 영역</a:t>
            </a:r>
            <a:endParaRPr lang="en-US" altLang="ko-KR" sz="1600" dirty="0"/>
          </a:p>
          <a:p>
            <a:pPr lvl="1"/>
            <a:r>
              <a:rPr lang="ko-KR" altLang="en-US" sz="1600" dirty="0"/>
              <a:t>메모리에 있기는 하지만 화면 </a:t>
            </a:r>
            <a:r>
              <a:rPr lang="en-US" altLang="ko-KR" sz="1600" dirty="0"/>
              <a:t>DC</a:t>
            </a:r>
            <a:r>
              <a:rPr lang="ko-KR" altLang="en-US" sz="1600" dirty="0"/>
              <a:t>에서 사용할 수 있는 모든 출력을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에서도 할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작도 함수는 물론 화면 </a:t>
            </a:r>
            <a:r>
              <a:rPr lang="en-US" altLang="ko-KR" sz="1600" dirty="0"/>
              <a:t>DC</a:t>
            </a:r>
            <a:r>
              <a:rPr lang="ko-KR" altLang="en-US" sz="1600" dirty="0"/>
              <a:t>에서는 불가능한 것까지도 가능하다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에 먼저 그림을 그린 후 사용자 눈에 그려지는 과정은 보여주지 않고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에서 작업을 완료한 후 그 결과만 화면으로 고속 복사하는 방법을 많이 사용한다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497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pPr lvl="1"/>
            <a:r>
              <a:rPr lang="ko-KR" altLang="en-US" sz="1499" dirty="0"/>
              <a:t>사용자 눈에 화면이 그려지는 과정을 보여주는 것은 그리 깔끔한 모양은 아니다</a:t>
            </a:r>
            <a:endParaRPr lang="en-US" altLang="ko-KR" sz="1499" dirty="0"/>
          </a:p>
          <a:p>
            <a:pPr lvl="1"/>
            <a:r>
              <a:rPr lang="ko-KR" altLang="en-US" sz="1499" dirty="0"/>
              <a:t>여기서 우리가 하고자 하는 비트맵 출력을 위해서도 반드시 메모리 </a:t>
            </a:r>
            <a:r>
              <a:rPr lang="en-US" altLang="ko-KR" sz="1499" dirty="0"/>
              <a:t>DC</a:t>
            </a:r>
            <a:r>
              <a:rPr lang="ko-KR" altLang="en-US" sz="1499" dirty="0"/>
              <a:t>를 사용해야 한다</a:t>
            </a:r>
            <a:endParaRPr lang="en-US" altLang="ko-KR" sz="1499" dirty="0"/>
          </a:p>
          <a:p>
            <a:pPr lvl="1"/>
            <a:r>
              <a:rPr lang="ko-KR" altLang="en-US" sz="1499" dirty="0"/>
              <a:t>비트맵도 일종의 </a:t>
            </a:r>
            <a:r>
              <a:rPr lang="en-US" altLang="ko-KR" sz="1499" dirty="0" err="1"/>
              <a:t>GDI</a:t>
            </a:r>
            <a:r>
              <a:rPr lang="en-US" altLang="ko-KR" sz="1499" dirty="0"/>
              <a:t> </a:t>
            </a:r>
            <a:r>
              <a:rPr lang="ko-KR" altLang="en-US" sz="1499" dirty="0"/>
              <a:t>오브젝트이지만 화면 </a:t>
            </a:r>
            <a:r>
              <a:rPr lang="en-US" altLang="ko-KR" sz="1499" dirty="0"/>
              <a:t>DC</a:t>
            </a:r>
            <a:r>
              <a:rPr lang="ko-KR" altLang="en-US" sz="1499" dirty="0"/>
              <a:t>에서는 선택할 수 없으며 메모리 </a:t>
            </a:r>
            <a:r>
              <a:rPr lang="en-US" altLang="ko-KR" sz="1499" dirty="0"/>
              <a:t>DC</a:t>
            </a:r>
            <a:r>
              <a:rPr lang="ko-KR" altLang="en-US" sz="1499" dirty="0"/>
              <a:t>만이 비트맵을 선택할 수 있다</a:t>
            </a:r>
            <a:endParaRPr lang="en-US" altLang="ko-KR" sz="1499" dirty="0"/>
          </a:p>
          <a:p>
            <a:pPr lvl="1"/>
            <a:r>
              <a:rPr lang="ko-KR" altLang="en-US" sz="1499" dirty="0"/>
              <a:t>그래서 메모리 </a:t>
            </a:r>
            <a:r>
              <a:rPr lang="en-US" altLang="ko-KR" sz="1499" dirty="0"/>
              <a:t>DC</a:t>
            </a:r>
            <a:r>
              <a:rPr lang="ko-KR" altLang="en-US" sz="1499" dirty="0"/>
              <a:t>에서 먼저 비트맵을 읽어온 후 화면 </a:t>
            </a:r>
            <a:r>
              <a:rPr lang="en-US" altLang="ko-KR" sz="1499" dirty="0"/>
              <a:t>DC</a:t>
            </a:r>
            <a:r>
              <a:rPr lang="ko-KR" altLang="en-US" sz="1499" dirty="0"/>
              <a:t>로 복사하는 것이다</a:t>
            </a:r>
            <a:endParaRPr lang="en-US" altLang="ko-KR" sz="1499" dirty="0"/>
          </a:p>
        </p:txBody>
      </p:sp>
      <p:pic>
        <p:nvPicPr>
          <p:cNvPr id="2050" name="Picture 2" descr="http://www.soen.kr/lecture/win32api/lec6/Image157.gif">
            <a:extLst>
              <a:ext uri="{FF2B5EF4-FFF2-40B4-BE49-F238E27FC236}">
                <a16:creationId xmlns:a16="http://schemas.microsoft.com/office/drawing/2014/main" id="{AC0958A3-2627-47BF-93E0-786484D9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41" y="1498600"/>
            <a:ext cx="4666718" cy="232655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6" cy="5156203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HDC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CreateCompatible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400" dirty="0"/>
              <a:t>인수로 화면 </a:t>
            </a:r>
            <a:r>
              <a:rPr lang="en-US" altLang="ko-KR" sz="1400" dirty="0"/>
              <a:t>DC</a:t>
            </a:r>
            <a:r>
              <a:rPr lang="ko-KR" altLang="en-US" sz="1400" dirty="0"/>
              <a:t>의 핸들을 주면 이 화면 </a:t>
            </a:r>
            <a:r>
              <a:rPr lang="en-US" altLang="ko-KR" sz="1400" dirty="0"/>
              <a:t>DC</a:t>
            </a:r>
            <a:r>
              <a:rPr lang="ko-KR" altLang="en-US" sz="1400" dirty="0"/>
              <a:t>와 동일한 특성을 가지는 </a:t>
            </a:r>
            <a:r>
              <a:rPr lang="en-US" altLang="ko-KR" sz="1400" dirty="0"/>
              <a:t>DC</a:t>
            </a:r>
            <a:r>
              <a:rPr lang="ko-KR" altLang="en-US" sz="1400" dirty="0"/>
              <a:t>를 메모리에 만들어 그 핸들 값을 </a:t>
            </a:r>
            <a:r>
              <a:rPr lang="ko-KR" altLang="en-US" sz="1400" dirty="0" err="1"/>
              <a:t>리턴해</a:t>
            </a:r>
            <a:r>
              <a:rPr lang="ko-KR" altLang="en-US" sz="1400" dirty="0"/>
              <a:t> 준다</a:t>
            </a:r>
            <a:endParaRPr lang="en-US" altLang="ko-KR" sz="1400" dirty="0"/>
          </a:p>
          <a:p>
            <a:pPr lvl="1"/>
            <a:r>
              <a:rPr lang="ko-KR" altLang="en-US" sz="1400" dirty="0"/>
              <a:t>동일한 특성을 가진다</a:t>
            </a:r>
            <a:r>
              <a:rPr lang="en-US" altLang="ko-KR" sz="1400" dirty="0"/>
              <a:t>(=</a:t>
            </a:r>
            <a:r>
              <a:rPr lang="ko-KR" altLang="en-US" sz="1400" dirty="0"/>
              <a:t>호환된다</a:t>
            </a:r>
            <a:r>
              <a:rPr lang="en-US" altLang="ko-KR" sz="1400" dirty="0"/>
              <a:t>)</a:t>
            </a:r>
            <a:r>
              <a:rPr lang="ko-KR" altLang="en-US" sz="1400" dirty="0"/>
              <a:t>는 말은 사용하는 색상수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색상면</a:t>
            </a:r>
            <a:r>
              <a:rPr lang="en-US" altLang="ko-KR" sz="1400" dirty="0"/>
              <a:t>(plane)</a:t>
            </a:r>
            <a:r>
              <a:rPr lang="ko-KR" altLang="en-US" sz="1400" dirty="0"/>
              <a:t>이 같다는 뜻이다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호환되지 않는 </a:t>
            </a:r>
            <a:r>
              <a:rPr lang="en-US" altLang="ko-KR" sz="1400" dirty="0"/>
              <a:t>DC</a:t>
            </a:r>
            <a:r>
              <a:rPr lang="ko-KR" altLang="en-US" sz="1400" dirty="0" err="1"/>
              <a:t>끼리는</a:t>
            </a:r>
            <a:r>
              <a:rPr lang="ko-KR" altLang="en-US" sz="1400" dirty="0"/>
              <a:t> 정보는 공유할 수 없기 때문에 화면 </a:t>
            </a:r>
            <a:r>
              <a:rPr lang="en-US" altLang="ko-KR" sz="1400" dirty="0"/>
              <a:t>DC</a:t>
            </a:r>
            <a:r>
              <a:rPr lang="ko-KR" altLang="en-US" sz="1400" dirty="0"/>
              <a:t>와 호환되는 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를 만들어야 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메모리</a:t>
            </a:r>
            <a:r>
              <a:rPr lang="en-US" altLang="ko-KR" sz="1400" dirty="0"/>
              <a:t>DC</a:t>
            </a:r>
            <a:r>
              <a:rPr lang="ko-KR" altLang="en-US" sz="1400" dirty="0"/>
              <a:t>를 만든 후에는 비트맵을 읽어온 후 이 비트맵을 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에 선택해 준다</a:t>
            </a:r>
            <a:endParaRPr lang="en-US" altLang="ko-KR" sz="1400" dirty="0"/>
          </a:p>
          <a:p>
            <a:pPr lvl="1"/>
            <a:r>
              <a:rPr lang="ko-KR" altLang="en-US" sz="1400" dirty="0"/>
              <a:t>선택하는 방법은 여타의 </a:t>
            </a:r>
            <a:r>
              <a:rPr lang="en-US" altLang="ko-KR" sz="1400" dirty="0" err="1"/>
              <a:t>GDI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오브젝트와 마찬가지로 </a:t>
            </a:r>
            <a:r>
              <a:rPr lang="en-US" altLang="ko-KR" sz="1400" dirty="0" err="1"/>
              <a:t>SelectObject</a:t>
            </a:r>
            <a:r>
              <a:rPr lang="ko-KR" altLang="en-US" sz="1400" dirty="0"/>
              <a:t>함수를 사용한다</a:t>
            </a:r>
            <a:endParaRPr lang="en-US" altLang="ko-KR" sz="1400" dirty="0"/>
          </a:p>
          <a:p>
            <a:r>
              <a:rPr lang="en-US" altLang="ko-KR" sz="1701" dirty="0" err="1"/>
              <a:t>HBITMAP</a:t>
            </a:r>
            <a:r>
              <a:rPr lang="en-US" altLang="ko-KR" sz="1701" dirty="0"/>
              <a:t> </a:t>
            </a:r>
            <a:r>
              <a:rPr lang="en-US" altLang="ko-KR" sz="1701" dirty="0" err="1"/>
              <a:t>LoadBitmap</a:t>
            </a:r>
            <a:r>
              <a:rPr lang="en-US" altLang="ko-KR" sz="1701" dirty="0"/>
              <a:t>(</a:t>
            </a:r>
            <a:r>
              <a:rPr lang="en-US" altLang="ko-KR" sz="1701" dirty="0" err="1"/>
              <a:t>hInst,lpBitmapName</a:t>
            </a:r>
            <a:r>
              <a:rPr lang="en-US" altLang="ko-KR" sz="1701" dirty="0"/>
              <a:t>)</a:t>
            </a:r>
          </a:p>
          <a:p>
            <a:endParaRPr lang="en-US" altLang="ko-KR" sz="1701" dirty="0"/>
          </a:p>
          <a:p>
            <a:pPr lvl="1"/>
            <a:r>
              <a:rPr lang="ko-KR" altLang="en-US" sz="1400" dirty="0"/>
              <a:t>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에 비트맵을 읽어오는 함수</a:t>
            </a:r>
            <a:endParaRPr lang="en-US" altLang="ko-KR" sz="1400" dirty="0"/>
          </a:p>
          <a:p>
            <a:pPr lvl="1"/>
            <a:r>
              <a:rPr lang="ko-KR" altLang="en-US" sz="1400" dirty="0"/>
              <a:t>첫번째 인수는 비트맵 리소스를 가진 인스턴스의 핸들</a:t>
            </a:r>
            <a:endParaRPr lang="en-US" altLang="ko-KR" sz="1400" dirty="0"/>
          </a:p>
          <a:p>
            <a:pPr lvl="1"/>
            <a:r>
              <a:rPr lang="ko-KR" altLang="en-US" sz="1400" dirty="0"/>
              <a:t>두번째 인수는 비트맵 리소스의 이름</a:t>
            </a:r>
            <a:endParaRPr lang="en-US" altLang="ko-KR" sz="1400" dirty="0"/>
          </a:p>
          <a:p>
            <a:pPr marL="283490" lvl="1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/>
              <a:t>읽어온 비트맵을 </a:t>
            </a:r>
            <a:r>
              <a:rPr lang="en-US" altLang="ko-KR" sz="1400" dirty="0" err="1"/>
              <a:t>SelectObject</a:t>
            </a:r>
            <a:r>
              <a:rPr lang="en-US" altLang="ko-KR" sz="1400" dirty="0"/>
              <a:t> </a:t>
            </a:r>
            <a:r>
              <a:rPr lang="ko-KR" altLang="en-US" sz="1400" dirty="0"/>
              <a:t>함수로 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에 선택하면 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의 표면에는 리소스에서 읽어온 비트맵이 그려져 있을 것이다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이제 남은 일은 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에 그려진 비트맵을 화면으로 복사하기만 하면 된다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6BFA3-B5F3-4583-ACE9-6DA2F350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76396"/>
            <a:ext cx="3744416" cy="319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0D3971-CA23-4CBB-82A6-DBF9E624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49397"/>
            <a:ext cx="7704856" cy="2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600" cy="515620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BOOL </a:t>
            </a:r>
            <a:r>
              <a:rPr lang="en-US" altLang="ko-KR" sz="1600" dirty="0" err="1"/>
              <a:t>BitBlt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hDC,x,y,cx,cy,hdcSrc,x1,y1,rop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400" dirty="0"/>
              <a:t>DC</a:t>
            </a:r>
            <a:r>
              <a:rPr lang="ko-KR" altLang="en-US" sz="1400" dirty="0"/>
              <a:t>간의 영역끼리 고속 복사를 수행하는 함수</a:t>
            </a:r>
            <a:endParaRPr lang="en-US" altLang="ko-KR" sz="1400" dirty="0"/>
          </a:p>
          <a:p>
            <a:pPr lvl="1"/>
            <a:r>
              <a:rPr lang="ko-KR" altLang="en-US" sz="1400" dirty="0"/>
              <a:t>메모리 </a:t>
            </a:r>
            <a:r>
              <a:rPr lang="en-US" altLang="ko-KR" sz="1400" dirty="0"/>
              <a:t>DC</a:t>
            </a:r>
            <a:r>
              <a:rPr lang="ko-KR" altLang="en-US" sz="1400" dirty="0"/>
              <a:t>의 표면에 그려져 있는 비트맵을 화면 </a:t>
            </a:r>
            <a:r>
              <a:rPr lang="en-US" altLang="ko-KR" sz="1400" dirty="0"/>
              <a:t>DC</a:t>
            </a:r>
            <a:r>
              <a:rPr lang="ko-KR" altLang="en-US" sz="1400" dirty="0"/>
              <a:t>로 복사함으로써 비트맵을 화면으로 출력한다</a:t>
            </a:r>
            <a:endParaRPr lang="en-US" altLang="ko-KR" sz="1400" dirty="0"/>
          </a:p>
          <a:p>
            <a:pPr marL="283490" lvl="1" indent="0">
              <a:buNone/>
            </a:pPr>
            <a:r>
              <a:rPr lang="ko-KR" altLang="en-US" sz="1400" dirty="0"/>
              <a:t>첫번째 인수는 복사 대상 </a:t>
            </a:r>
            <a:r>
              <a:rPr lang="en-US" altLang="ko-KR" sz="1400" dirty="0"/>
              <a:t>DC</a:t>
            </a:r>
            <a:r>
              <a:rPr lang="ko-KR" altLang="en-US" sz="1400" dirty="0"/>
              <a:t>이며 다음 </a:t>
            </a:r>
            <a:r>
              <a:rPr lang="en-US" altLang="ko-KR" sz="1400" dirty="0"/>
              <a:t>4</a:t>
            </a:r>
            <a:r>
              <a:rPr lang="ko-KR" altLang="en-US" sz="1400" dirty="0"/>
              <a:t>개 인수는 각각 복사 대상의 </a:t>
            </a:r>
            <a:r>
              <a:rPr lang="en-US" altLang="ko-KR" sz="1400" dirty="0"/>
              <a:t>X</a:t>
            </a:r>
            <a:r>
              <a:rPr lang="ko-KR" altLang="en-US" sz="1400" dirty="0"/>
              <a:t>좌표</a:t>
            </a:r>
            <a:r>
              <a:rPr lang="en-US" altLang="ko-KR" sz="1400" dirty="0"/>
              <a:t>, Y</a:t>
            </a:r>
            <a:r>
              <a:rPr lang="ko-KR" altLang="en-US" sz="1400" dirty="0"/>
              <a:t>좌표</a:t>
            </a:r>
            <a:r>
              <a:rPr lang="en-US" altLang="ko-KR" sz="1400" dirty="0"/>
              <a:t>, </a:t>
            </a:r>
            <a:r>
              <a:rPr lang="ko-KR" altLang="en-US" sz="1400" dirty="0"/>
              <a:t>너비</a:t>
            </a:r>
            <a:r>
              <a:rPr lang="en-US" altLang="ko-KR" sz="1400" dirty="0"/>
              <a:t>, </a:t>
            </a:r>
            <a:r>
              <a:rPr lang="ko-KR" altLang="en-US" sz="1400" dirty="0"/>
              <a:t>높이이며 </a:t>
            </a:r>
            <a:r>
              <a:rPr lang="en-US" altLang="ko-KR" sz="1400" dirty="0" err="1"/>
              <a:t>hdcSrc</a:t>
            </a:r>
            <a:r>
              <a:rPr lang="ko-KR" altLang="en-US" sz="1400" dirty="0"/>
              <a:t>가 복사원의 </a:t>
            </a:r>
            <a:r>
              <a:rPr lang="en-US" altLang="ko-KR" sz="1400" dirty="0"/>
              <a:t>DC</a:t>
            </a:r>
            <a:r>
              <a:rPr lang="ko-KR" altLang="en-US" sz="1400" dirty="0"/>
              <a:t>이고 </a:t>
            </a:r>
            <a:r>
              <a:rPr lang="en-US" altLang="ko-KR" sz="1400" dirty="0" err="1"/>
              <a:t>x1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y1</a:t>
            </a:r>
            <a:r>
              <a:rPr lang="ko-KR" altLang="en-US" sz="1400" dirty="0"/>
              <a:t>은 복사원의 좌표이되 </a:t>
            </a:r>
            <a:r>
              <a:rPr lang="en-US" altLang="ko-KR" sz="1400" dirty="0" err="1"/>
              <a:t>BitBlt</a:t>
            </a:r>
            <a:r>
              <a:rPr lang="ko-KR" altLang="en-US" sz="1400" dirty="0"/>
              <a:t>는 비트맵의 크기를 변경시키지 않고 복사를 수행하므로 폭과 높이는 복사대상에서 한번만 지정하고 복사원에서는 이 값을 그대로 사용한다</a:t>
            </a:r>
            <a:endParaRPr lang="en-US" altLang="ko-KR" sz="1400" dirty="0"/>
          </a:p>
          <a:p>
            <a:pPr marL="283490" lvl="1" indent="0">
              <a:buNone/>
            </a:pPr>
            <a:r>
              <a:rPr lang="ko-KR" altLang="en-US" sz="1400" dirty="0"/>
              <a:t>소스를 보면 </a:t>
            </a:r>
            <a:r>
              <a:rPr lang="en-US" altLang="ko-KR" sz="1400" dirty="0" err="1"/>
              <a:t>MemDC</a:t>
            </a:r>
            <a:r>
              <a:rPr lang="ko-KR" altLang="en-US" sz="1400" dirty="0"/>
              <a:t>의 </a:t>
            </a:r>
            <a:r>
              <a:rPr lang="en-US" altLang="ko-KR" sz="1400" dirty="0"/>
              <a:t>0,0</a:t>
            </a:r>
            <a:r>
              <a:rPr lang="ko-KR" altLang="en-US" sz="1400" dirty="0"/>
              <a:t>위치를 복사 대상의 </a:t>
            </a:r>
            <a:r>
              <a:rPr lang="en-US" altLang="ko-KR" sz="1400" dirty="0"/>
              <a:t>0,0</a:t>
            </a:r>
            <a:r>
              <a:rPr lang="ko-KR" altLang="en-US" sz="1400" dirty="0"/>
              <a:t>위치에 너비 </a:t>
            </a:r>
            <a:r>
              <a:rPr lang="en-US" altLang="ko-KR" sz="1400" dirty="0"/>
              <a:t>200, </a:t>
            </a:r>
            <a:r>
              <a:rPr lang="ko-KR" altLang="en-US" sz="1400" dirty="0"/>
              <a:t>높이 </a:t>
            </a:r>
            <a:r>
              <a:rPr lang="en-US" altLang="ko-KR" sz="1400" dirty="0"/>
              <a:t>200</a:t>
            </a:r>
            <a:r>
              <a:rPr lang="ko-KR" altLang="en-US" sz="1400" dirty="0"/>
              <a:t>만큼 복사한다</a:t>
            </a:r>
            <a:endParaRPr lang="en-US" altLang="ko-KR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081326-08B3-4A4B-86ED-58C3AABDFDFE}"/>
              </a:ext>
            </a:extLst>
          </p:cNvPr>
          <p:cNvGrpSpPr/>
          <p:nvPr/>
        </p:nvGrpSpPr>
        <p:grpSpPr>
          <a:xfrm>
            <a:off x="1259632" y="4164668"/>
            <a:ext cx="6204912" cy="2693332"/>
            <a:chOff x="239296" y="2586389"/>
            <a:chExt cx="6204912" cy="2693332"/>
          </a:xfrm>
        </p:grpSpPr>
        <p:pic>
          <p:nvPicPr>
            <p:cNvPr id="5" name="그림 4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2A6A7F3-43C1-46A6-939F-F764EA93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56" y="2924943"/>
              <a:ext cx="1219099" cy="1219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599C4-32E9-449A-9A72-381B519EA75D}"/>
                </a:ext>
              </a:extLst>
            </p:cNvPr>
            <p:cNvSpPr txBox="1"/>
            <p:nvPr/>
          </p:nvSpPr>
          <p:spPr>
            <a:xfrm>
              <a:off x="2555776" y="353449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BitBlt</a:t>
              </a:r>
              <a:endParaRPr lang="ko-KR" altLang="en-US" sz="1600" b="1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B265909-8A92-483C-9AD0-81DD4687BB26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137355" y="3534493"/>
              <a:ext cx="164795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8B9C288-125A-4022-95C5-5441BEA35A36}"/>
                </a:ext>
              </a:extLst>
            </p:cNvPr>
            <p:cNvGrpSpPr/>
            <p:nvPr/>
          </p:nvGrpSpPr>
          <p:grpSpPr>
            <a:xfrm>
              <a:off x="3785309" y="2924943"/>
              <a:ext cx="2658899" cy="2016225"/>
              <a:chOff x="3785309" y="2924943"/>
              <a:chExt cx="2658899" cy="2016225"/>
            </a:xfrm>
          </p:grpSpPr>
          <p:pic>
            <p:nvPicPr>
              <p:cNvPr id="7" name="그림 6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85794605-6C8C-4EF2-9446-A1AD7B211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5309" y="2924943"/>
                <a:ext cx="1219099" cy="1219099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3CB387-527E-4C95-91B4-A162D10A21AE}"/>
                  </a:ext>
                </a:extLst>
              </p:cNvPr>
              <p:cNvSpPr/>
              <p:nvPr/>
            </p:nvSpPr>
            <p:spPr>
              <a:xfrm>
                <a:off x="3785309" y="2924946"/>
                <a:ext cx="2658899" cy="2016222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57FD5F-1934-4F06-94FC-80247A638AF6}"/>
                </a:ext>
              </a:extLst>
            </p:cNvPr>
            <p:cNvSpPr txBox="1"/>
            <p:nvPr/>
          </p:nvSpPr>
          <p:spPr>
            <a:xfrm>
              <a:off x="1167765" y="258658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200</a:t>
              </a:r>
              <a:endParaRPr lang="ko-KR" altLang="en-US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9F1859-D864-40B0-9B18-9BC3FFAF617B}"/>
                </a:ext>
              </a:extLst>
            </p:cNvPr>
            <p:cNvSpPr txBox="1"/>
            <p:nvPr/>
          </p:nvSpPr>
          <p:spPr>
            <a:xfrm>
              <a:off x="239296" y="3259723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/>
                <a:t>200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68BBC8-0839-4500-A12B-A48E096D7CEF}"/>
                </a:ext>
              </a:extLst>
            </p:cNvPr>
            <p:cNvSpPr txBox="1"/>
            <p:nvPr/>
          </p:nvSpPr>
          <p:spPr>
            <a:xfrm>
              <a:off x="4571999" y="4144042"/>
              <a:ext cx="94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200,200</a:t>
              </a:r>
              <a:endParaRPr lang="ko-KR" altLang="en-US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6B19D1-7491-4860-B7B0-B85557545311}"/>
                </a:ext>
              </a:extLst>
            </p:cNvPr>
            <p:cNvSpPr txBox="1"/>
            <p:nvPr/>
          </p:nvSpPr>
          <p:spPr>
            <a:xfrm>
              <a:off x="3275856" y="258638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0,0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2D96E-703D-42EF-BA6B-C4EA2D3F88F2}"/>
                </a:ext>
              </a:extLst>
            </p:cNvPr>
            <p:cNvSpPr txBox="1"/>
            <p:nvPr/>
          </p:nvSpPr>
          <p:spPr>
            <a:xfrm>
              <a:off x="914400" y="4143843"/>
              <a:ext cx="1219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메모리 </a:t>
              </a:r>
              <a:r>
                <a:rPr lang="en-US" altLang="ko-KR" sz="1600" b="1" dirty="0"/>
                <a:t>DC</a:t>
              </a:r>
              <a:endParaRPr lang="ko-KR" altLang="en-US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6BFB42-BB37-4442-AD44-54D6AD392FAD}"/>
                </a:ext>
              </a:extLst>
            </p:cNvPr>
            <p:cNvSpPr txBox="1"/>
            <p:nvPr/>
          </p:nvSpPr>
          <p:spPr>
            <a:xfrm>
              <a:off x="3785308" y="4941167"/>
              <a:ext cx="10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화면 </a:t>
              </a:r>
              <a:r>
                <a:rPr lang="en-US" altLang="ko-KR" sz="1600" b="1" dirty="0"/>
                <a:t>DC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6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6" cy="5156203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err="1"/>
              <a:t>BitBlt</a:t>
            </a:r>
            <a:r>
              <a:rPr lang="ko-KR" altLang="en-US" sz="1600" dirty="0"/>
              <a:t>의 마지막 인수 </a:t>
            </a:r>
            <a:r>
              <a:rPr lang="en-US" altLang="ko-KR" sz="1600" dirty="0" err="1"/>
              <a:t>dwRop</a:t>
            </a:r>
            <a:r>
              <a:rPr lang="ko-KR" altLang="en-US" sz="1600" dirty="0"/>
              <a:t>는 레스터 연산 방법을 지정하며 </a:t>
            </a:r>
            <a:r>
              <a:rPr lang="en-US" altLang="ko-KR" sz="1600" dirty="0" err="1"/>
              <a:t>SRCCOPY</a:t>
            </a:r>
            <a:r>
              <a:rPr lang="ko-KR" altLang="en-US" sz="1600" dirty="0"/>
              <a:t>를 쓰면 복사원을 그대로 복사 대상으로 복사한다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dwRop</a:t>
            </a:r>
            <a:r>
              <a:rPr lang="ko-KR" altLang="en-US" sz="1600" dirty="0"/>
              <a:t>에 다른 값을 사용하면 기존 그림에 </a:t>
            </a:r>
            <a:r>
              <a:rPr lang="ko-KR" altLang="en-US" sz="1600" dirty="0" err="1"/>
              <a:t>겹친다거나</a:t>
            </a:r>
            <a:r>
              <a:rPr lang="ko-KR" altLang="en-US" sz="1600" dirty="0"/>
              <a:t> 반전시킬 수도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앞에서 배운 그리기 모드와 개념적으로 유사하며 다음과 같은 값들이 가능하다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비트맵 출력이 끝난 후에는 비트맵 자체와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를 해제해 주어야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비트맵은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오브젝트이므로 </a:t>
            </a:r>
            <a:r>
              <a:rPr lang="en-US" altLang="ko-KR" sz="1600" dirty="0" err="1"/>
              <a:t>DeleteObject</a:t>
            </a:r>
            <a:r>
              <a:rPr lang="ko-KR" altLang="en-US" sz="1600" dirty="0"/>
              <a:t>함수로 지우고 메모리 </a:t>
            </a:r>
            <a:r>
              <a:rPr lang="en-US" altLang="ko-KR" sz="1600" dirty="0"/>
              <a:t>DC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DeleteDC</a:t>
            </a:r>
            <a:r>
              <a:rPr lang="ko-KR" altLang="en-US" sz="1600" dirty="0"/>
              <a:t>라는 별도의 함수를 사용하여 지운다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FCD577-8842-4847-8F0F-7B4B85F4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8612"/>
              </p:ext>
            </p:extLst>
          </p:nvPr>
        </p:nvGraphicFramePr>
        <p:xfrm>
          <a:off x="1333500" y="2981957"/>
          <a:ext cx="6934202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30388">
                  <a:extLst>
                    <a:ext uri="{9D8B030D-6E8A-4147-A177-3AD203B41FA5}">
                      <a16:colId xmlns:a16="http://schemas.microsoft.com/office/drawing/2014/main" val="3153418724"/>
                    </a:ext>
                  </a:extLst>
                </a:gridCol>
                <a:gridCol w="4703814">
                  <a:extLst>
                    <a:ext uri="{9D8B030D-6E8A-4147-A177-3AD203B41FA5}">
                      <a16:colId xmlns:a16="http://schemas.microsoft.com/office/drawing/2014/main" val="137742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BLACKNESS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대상영역을 검정색으로 가득 채운다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DSTINVERT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화면을 반전시킨다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MERGECOPY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 비트맵과 대상 화면을 </a:t>
                      </a:r>
                      <a:r>
                        <a:rPr lang="en-US" altLang="ko-KR" dirty="0"/>
                        <a:t>AND </a:t>
                      </a:r>
                      <a:r>
                        <a:rPr lang="ko-KR" altLang="en-US" dirty="0"/>
                        <a:t>연산한다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MERGEPAINT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 비트맵과 대상 화면을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연산한다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9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 영역을 대상 영역에 복사한다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WHITENESS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대상영역을 흰색으로 채운다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4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그리기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흑백에서의 그리기 모드</a:t>
            </a:r>
            <a:endParaRPr lang="en-US" altLang="ko-KR" sz="1800" dirty="0"/>
          </a:p>
          <a:p>
            <a:pPr lvl="2"/>
            <a:r>
              <a:rPr lang="ko-KR" altLang="en-US" sz="1400" dirty="0"/>
              <a:t>화면에 무엇인가가 그려져 있는 상황에서 그 위에 다른 무엇인가를 출력하면 원래 그려져 있던 그림은 새로 그려지는 그림에 덮여 지워진다</a:t>
            </a:r>
            <a:endParaRPr lang="en-US" altLang="ko-KR" sz="1400" dirty="0"/>
          </a:p>
          <a:p>
            <a:pPr lvl="2"/>
            <a:r>
              <a:rPr lang="ko-KR" altLang="en-US" sz="1400" dirty="0"/>
              <a:t>그러나 그리기 모드를 변경하면 이런 당연한 현상이 달라진다</a:t>
            </a:r>
            <a:endParaRPr lang="en-US" altLang="ko-KR" sz="1400" dirty="0"/>
          </a:p>
          <a:p>
            <a:pPr lvl="1"/>
            <a:r>
              <a:rPr lang="ko-KR" altLang="en-US" sz="1600" dirty="0"/>
              <a:t>그리기 모드</a:t>
            </a:r>
            <a:endParaRPr lang="en-US" altLang="ko-KR" sz="1600" dirty="0"/>
          </a:p>
          <a:p>
            <a:pPr lvl="2"/>
            <a:r>
              <a:rPr lang="ko-KR" altLang="en-US" sz="1400" dirty="0"/>
              <a:t>도형이 그려질 때 원래 그려져 있던 그림과 새로 그려지는 그림과의 관계를 정의한 것</a:t>
            </a:r>
            <a:endParaRPr lang="en-US" altLang="ko-KR" sz="1400" dirty="0"/>
          </a:p>
          <a:p>
            <a:pPr lvl="2"/>
            <a:r>
              <a:rPr lang="ko-KR" altLang="en-US" sz="1400" dirty="0"/>
              <a:t>그리기 모드를 이해하기 위해 아주 단순한 흑백의 그래픽 환경을 가정해 보자</a:t>
            </a:r>
            <a:endParaRPr lang="en-US" altLang="ko-KR" sz="1400" dirty="0"/>
          </a:p>
          <a:p>
            <a:pPr lvl="2"/>
            <a:r>
              <a:rPr lang="ko-KR" altLang="en-US" sz="1400" dirty="0"/>
              <a:t>무엇인가 화면에 그린다는 것은 비디오 메모리에 그림의 이미지를 기록해 넣는 동작을 말하며 이 때 원래 비디오 메모리에 있던 값과 새로 써지는 값 사이의 관계를 생각해 볼 수 있다</a:t>
            </a:r>
            <a:endParaRPr lang="en-US" altLang="ko-KR" sz="1400" dirty="0"/>
          </a:p>
          <a:p>
            <a:pPr lvl="2"/>
            <a:r>
              <a:rPr lang="ko-KR" altLang="en-US" sz="1400" dirty="0"/>
              <a:t>가장 단순하게는 새로 그려지는 값으로 원래 있던 값을 덮어 버리는 경우가 있으며 비트 논리 연산에 의해 두 값을 적당히 혼합하는 방법들도 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34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6" cy="515620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BOOL </a:t>
            </a:r>
            <a:r>
              <a:rPr lang="en-US" altLang="ko-KR" sz="1600" dirty="0" err="1"/>
              <a:t>StretchBlt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hdcDest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xDest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yDest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wDest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hDest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hdcSrc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rop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400" dirty="0" err="1"/>
              <a:t>BitBlt</a:t>
            </a:r>
            <a:r>
              <a:rPr lang="ko-KR" altLang="en-US" sz="1400" dirty="0"/>
              <a:t>와 마찬가지로 </a:t>
            </a:r>
            <a:r>
              <a:rPr lang="en-US" altLang="ko-KR" sz="1400" dirty="0"/>
              <a:t>DC</a:t>
            </a:r>
            <a:r>
              <a:rPr lang="ko-KR" altLang="en-US" sz="1400" dirty="0"/>
              <a:t>간의 복사를 수행하지만 복사 후에 크기가 변경된다는 점이 다르다</a:t>
            </a:r>
            <a:endParaRPr lang="en-US" altLang="ko-KR" sz="1400" dirty="0"/>
          </a:p>
          <a:p>
            <a:pPr lvl="1"/>
            <a:r>
              <a:rPr lang="ko-KR" altLang="en-US" sz="1400" dirty="0"/>
              <a:t>인수를 보면 복사 대상과 복사원이 모두 폭과 높이를 가지고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복사대상의 영역이 복사원보다 좁으면 축소되고 넓으면 확대된다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예제의 </a:t>
            </a:r>
            <a:r>
              <a:rPr lang="en-US" altLang="ko-KR" sz="1400" dirty="0" err="1"/>
              <a:t>BitBlt</a:t>
            </a:r>
            <a:r>
              <a:rPr lang="en-US" altLang="ko-KR" sz="1400" dirty="0"/>
              <a:t> </a:t>
            </a:r>
            <a:r>
              <a:rPr lang="ko-KR" altLang="en-US" sz="1400" dirty="0"/>
              <a:t>호출문을 다음과 같이 변경해 보자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B6329C-85BB-4512-BF10-F87A3F8EB7E0}"/>
              </a:ext>
            </a:extLst>
          </p:cNvPr>
          <p:cNvGrpSpPr/>
          <p:nvPr/>
        </p:nvGrpSpPr>
        <p:grpSpPr>
          <a:xfrm>
            <a:off x="1331640" y="2949242"/>
            <a:ext cx="5328592" cy="2661309"/>
            <a:chOff x="683568" y="3140968"/>
            <a:chExt cx="5328592" cy="26613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DA0B4B-3BBF-46DB-BE24-718D98EAC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3429000"/>
              <a:ext cx="1728000" cy="1728000"/>
            </a:xfrm>
            <a:prstGeom prst="rect">
              <a:avLst/>
            </a:prstGeom>
          </p:spPr>
        </p:pic>
        <p:pic>
          <p:nvPicPr>
            <p:cNvPr id="7" name="그림 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0C17D806-50E1-4206-9AEC-7AA754671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32" y="3429000"/>
              <a:ext cx="1152000" cy="115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BC94E5D-CC17-4A30-A1FC-6DAD6A1693A7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086632" y="4005000"/>
              <a:ext cx="133324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D1DD03-4C3C-45C7-90F3-140F28E73B61}"/>
                </a:ext>
              </a:extLst>
            </p:cNvPr>
            <p:cNvSpPr/>
            <p:nvPr/>
          </p:nvSpPr>
          <p:spPr>
            <a:xfrm>
              <a:off x="3419872" y="3429000"/>
              <a:ext cx="2592288" cy="2016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76A712-8E8B-49DF-889E-EFAEB6BF2BAF}"/>
                </a:ext>
              </a:extLst>
            </p:cNvPr>
            <p:cNvSpPr txBox="1"/>
            <p:nvPr/>
          </p:nvSpPr>
          <p:spPr>
            <a:xfrm>
              <a:off x="683568" y="3140968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0,0</a:t>
              </a:r>
              <a:endParaRPr lang="ko-KR" altLang="en-US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2C8DE6-531B-4804-BB10-9B5FF547DA97}"/>
                </a:ext>
              </a:extLst>
            </p:cNvPr>
            <p:cNvSpPr txBox="1"/>
            <p:nvPr/>
          </p:nvSpPr>
          <p:spPr>
            <a:xfrm>
              <a:off x="3166752" y="3140968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0,0</a:t>
              </a:r>
              <a:endParaRPr lang="ko-KR" altLang="en-US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62BA43-7178-4C20-8DDF-FC730867785D}"/>
                </a:ext>
              </a:extLst>
            </p:cNvPr>
            <p:cNvSpPr txBox="1"/>
            <p:nvPr/>
          </p:nvSpPr>
          <p:spPr>
            <a:xfrm>
              <a:off x="1979712" y="450912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200,200</a:t>
              </a:r>
              <a:endParaRPr lang="ko-KR" altLang="en-US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421028-AE70-4CED-9D4E-630CF9046302}"/>
                </a:ext>
              </a:extLst>
            </p:cNvPr>
            <p:cNvSpPr txBox="1"/>
            <p:nvPr/>
          </p:nvSpPr>
          <p:spPr>
            <a:xfrm>
              <a:off x="4975448" y="5118535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300,300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5BC2BB-9B44-4EBB-BEC3-CBF11CD90760}"/>
                </a:ext>
              </a:extLst>
            </p:cNvPr>
            <p:cNvSpPr txBox="1"/>
            <p:nvPr/>
          </p:nvSpPr>
          <p:spPr>
            <a:xfrm>
              <a:off x="855992" y="4607012"/>
              <a:ext cx="1123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메모리 </a:t>
              </a:r>
              <a:r>
                <a:rPr lang="en-US" altLang="ko-KR" sz="1400" b="1" dirty="0"/>
                <a:t>DC</a:t>
              </a:r>
              <a:endParaRPr lang="ko-KR" alt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1B81F-291E-4714-ACEA-6E1A193D3DA3}"/>
                </a:ext>
              </a:extLst>
            </p:cNvPr>
            <p:cNvSpPr txBox="1"/>
            <p:nvPr/>
          </p:nvSpPr>
          <p:spPr>
            <a:xfrm>
              <a:off x="3419872" y="5494500"/>
              <a:ext cx="1123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화면 </a:t>
              </a:r>
              <a:r>
                <a:rPr lang="en-US" altLang="ko-KR" sz="1400" b="1" dirty="0"/>
                <a:t>DC</a:t>
              </a:r>
              <a:endParaRPr lang="ko-KR" alt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7F4E97-B7F0-4315-AD0A-9210209BB2CA}"/>
                </a:ext>
              </a:extLst>
            </p:cNvPr>
            <p:cNvSpPr txBox="1"/>
            <p:nvPr/>
          </p:nvSpPr>
          <p:spPr>
            <a:xfrm>
              <a:off x="2266948" y="4054308"/>
              <a:ext cx="1123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StretchBlt</a:t>
              </a:r>
              <a:endParaRPr lang="ko-KR" altLang="en-US" sz="1400" b="1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B6CBCF9-FC48-4CD0-9480-209F4D94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241" y="1120641"/>
            <a:ext cx="4200525" cy="4133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47CC89-E0F3-4F8C-8DC1-3841FA7E4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54" y="6086917"/>
            <a:ext cx="8122095" cy="4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4.81481E-6 L -0.7258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6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비트맵 만들기</a:t>
            </a:r>
            <a:endParaRPr lang="en-US" altLang="ko-KR" sz="1800" dirty="0"/>
          </a:p>
          <a:p>
            <a:pPr lvl="1"/>
            <a:r>
              <a:rPr lang="ko-KR" altLang="en-US" sz="1499" dirty="0"/>
              <a:t>비트맵은 보통 포토샵 또는 </a:t>
            </a:r>
            <a:r>
              <a:rPr lang="ko-KR" altLang="en-US" sz="1499" dirty="0" err="1"/>
              <a:t>그림판</a:t>
            </a:r>
            <a:r>
              <a:rPr lang="ko-KR" altLang="en-US" sz="1499" dirty="0"/>
              <a:t> 등의 그래픽 편집 툴로 만들어 사용하거나 아니면 미리 만들어져 있는 이미지를 구해 사용하지만 간단한 비트맵이라면 개발자 스스로 만들 수도 </a:t>
            </a:r>
            <a:r>
              <a:rPr lang="ko-KR" altLang="en-US" sz="1499" dirty="0" err="1"/>
              <a:t>있따</a:t>
            </a:r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4C46A2-58D2-466F-B196-71BF1088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1401"/>
            <a:ext cx="3240360" cy="961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5C9AD0-9C84-4BEF-B908-020BC1AB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1401"/>
            <a:ext cx="4114801" cy="1693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4D13CF-DEDD-4D0A-A6F6-53E4B2FA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48" y="1340768"/>
            <a:ext cx="7772400" cy="57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0156 -0.4599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84860"/>
            <a:ext cx="8122096" cy="377313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비트맵 그리기</a:t>
            </a:r>
            <a:endParaRPr lang="en-US" altLang="ko-KR" sz="1800" dirty="0"/>
          </a:p>
          <a:p>
            <a:pPr lvl="1"/>
            <a:r>
              <a:rPr lang="ko-KR" altLang="en-US" sz="1600" dirty="0"/>
              <a:t>상단의 도구모음과 좌측의 색모음을 이용하면 비트맵을 그릴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좌측 리소스 뷰의 만든 비트맵을 오른쪽 클릭하고 속성에 들어가면 다른 비트맵과 마찬가지로 </a:t>
            </a:r>
            <a:r>
              <a:rPr lang="en-US" altLang="ko-KR" sz="1600" dirty="0"/>
              <a:t>ID</a:t>
            </a:r>
            <a:r>
              <a:rPr lang="ko-KR" altLang="en-US" sz="1600" dirty="0"/>
              <a:t>를 임의대로 설정할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만든 비트맵의 이용은 지금까지 배운 방법과 동일하다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F8E0A-30F9-4787-837D-4BC75B44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7402"/>
            <a:ext cx="7772400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60E44-6F52-424F-BA0E-7EDA781F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2856"/>
            <a:ext cx="4760020" cy="952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10A062-6B94-4482-AB16-30326A7C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0" y="5288351"/>
            <a:ext cx="3657600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5C1428-691A-4261-A101-E13E81A31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12" y="4754951"/>
            <a:ext cx="2790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2DCD-3B24-4533-9430-C714112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비트맵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A0F4CD4-C7A5-4C22-A83C-F93B5369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700808"/>
            <a:ext cx="7772400" cy="2183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C036C-B669-4A96-AA9E-BF55F51B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21" y="3884788"/>
            <a:ext cx="2955958" cy="27572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F52EF1-E138-426B-8A2B-6EBFC8D2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912" y="4485679"/>
            <a:ext cx="7362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9551-9465-4D4B-AC0F-D161D2ED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632271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210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그리기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578719"/>
            <a:ext cx="7772400" cy="4279281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/>
              <a:t>그리기 모드</a:t>
            </a:r>
            <a:endParaRPr lang="en-US" altLang="ko-KR" sz="1600" dirty="0"/>
          </a:p>
          <a:p>
            <a:pPr lvl="2"/>
            <a:r>
              <a:rPr lang="ko-KR" altLang="en-US" sz="1400" dirty="0"/>
              <a:t>위 그림은 두 개의 그림을 </a:t>
            </a:r>
            <a:r>
              <a:rPr lang="en-US" altLang="ko-KR" sz="1400" dirty="0"/>
              <a:t>4</a:t>
            </a:r>
            <a:r>
              <a:rPr lang="ko-KR" altLang="en-US" sz="1400" dirty="0"/>
              <a:t>가지 비트 연산으로 합쳐본 것이다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여기서 가로로 놓인 막대가 원래 그려져 있던 그림이며 세로로 놓여져 있는 막대가 새로 그려지는 그림이다</a:t>
            </a:r>
            <a:endParaRPr lang="en-US" altLang="ko-KR" sz="1400" dirty="0"/>
          </a:p>
          <a:p>
            <a:pPr lvl="2"/>
            <a:r>
              <a:rPr lang="en-US" altLang="ko-KR" sz="1400" dirty="0"/>
              <a:t>COPY	-</a:t>
            </a:r>
            <a:r>
              <a:rPr lang="ko-KR" altLang="en-US" sz="1400" dirty="0"/>
              <a:t> 새로 그려지는 그림이 기존 그림을 덮어 버리는 것이다</a:t>
            </a:r>
            <a:endParaRPr lang="en-US" altLang="ko-KR" sz="1400" dirty="0"/>
          </a:p>
          <a:p>
            <a:pPr lvl="2"/>
            <a:r>
              <a:rPr lang="en-US" altLang="ko-KR" sz="1400" dirty="0"/>
              <a:t>OR	- </a:t>
            </a:r>
            <a:r>
              <a:rPr lang="ko-KR" altLang="en-US" sz="1400" dirty="0"/>
              <a:t>두 그림의 대응되는 비트를 </a:t>
            </a:r>
            <a:r>
              <a:rPr lang="en-US" altLang="ko-KR" sz="1400" dirty="0"/>
              <a:t>OR</a:t>
            </a:r>
            <a:r>
              <a:rPr lang="ko-KR" altLang="en-US" sz="1400" dirty="0"/>
              <a:t>연산하여 그린다</a:t>
            </a:r>
            <a:endParaRPr lang="en-US" altLang="ko-KR" sz="1400" dirty="0"/>
          </a:p>
          <a:p>
            <a:pPr lvl="2"/>
            <a:r>
              <a:rPr lang="en-US" altLang="ko-KR" sz="1400" dirty="0"/>
              <a:t>AND	- </a:t>
            </a:r>
            <a:r>
              <a:rPr lang="ko-KR" altLang="en-US" sz="1400" dirty="0"/>
              <a:t>두 그림의 교집합 영역만 그린다</a:t>
            </a:r>
            <a:endParaRPr lang="en-US" altLang="ko-KR" sz="1400" dirty="0"/>
          </a:p>
          <a:p>
            <a:pPr lvl="2"/>
            <a:r>
              <a:rPr lang="en-US" altLang="ko-KR" sz="1400" dirty="0"/>
              <a:t>XOR	- </a:t>
            </a:r>
            <a:r>
              <a:rPr lang="ko-KR" altLang="en-US" sz="1400" dirty="0"/>
              <a:t>두 그림 중 겹쳐지는 부분이 반전되는 효과를 가져온다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흑백에서의 비트 연산은 </a:t>
            </a:r>
            <a:r>
              <a:rPr lang="en-US" altLang="ko-KR" sz="1400" dirty="0"/>
              <a:t>0(</a:t>
            </a:r>
            <a:r>
              <a:rPr lang="ko-KR" altLang="en-US" sz="1400" dirty="0"/>
              <a:t>검정색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1(</a:t>
            </a:r>
            <a:r>
              <a:rPr lang="ko-KR" altLang="en-US" sz="1400" dirty="0"/>
              <a:t>흰색</a:t>
            </a:r>
            <a:r>
              <a:rPr lang="en-US" altLang="ko-KR" sz="1400" dirty="0"/>
              <a:t>)</a:t>
            </a:r>
            <a:r>
              <a:rPr lang="ko-KR" altLang="en-US" sz="1400" dirty="0"/>
              <a:t>만 있기 때문에 이렇게 이해하기 쉽지만 여러 가지 색상을 사용하는 컬러 그래픽 환경에서의 비트 연산은 이보다 훨씬 더 복잡하다</a:t>
            </a:r>
            <a:endParaRPr lang="en-US" altLang="ko-KR" sz="1400" dirty="0"/>
          </a:p>
          <a:p>
            <a:pPr lvl="2"/>
            <a:r>
              <a:rPr lang="ko-KR" altLang="en-US" sz="1400" dirty="0"/>
              <a:t>하지만 개념적으로는 대응되는 비트끼리 </a:t>
            </a:r>
            <a:r>
              <a:rPr lang="ko-KR" altLang="en-US" sz="1400" dirty="0" err="1"/>
              <a:t>흑백에서와</a:t>
            </a:r>
            <a:r>
              <a:rPr lang="ko-KR" altLang="en-US" sz="1400" dirty="0"/>
              <a:t> 같은 형태의 연산을 하기 때문에 결과를 예측해 볼 수도 있다</a:t>
            </a:r>
            <a:endParaRPr lang="en-US" altLang="ko-KR" sz="1400" dirty="0"/>
          </a:p>
        </p:txBody>
      </p:sp>
      <p:pic>
        <p:nvPicPr>
          <p:cNvPr id="2050" name="Picture 2" descr="http://www.soen.kr/lecture/win32api/lec6/Image132.gif">
            <a:extLst>
              <a:ext uri="{FF2B5EF4-FFF2-40B4-BE49-F238E27FC236}">
                <a16:creationId xmlns:a16="http://schemas.microsoft.com/office/drawing/2014/main" id="{579C304B-4B85-4CD1-B0EE-77873CD1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91" y="1498600"/>
            <a:ext cx="5106017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그리기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12776"/>
            <a:ext cx="7772400" cy="475129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그리기 모드의 종류</a:t>
            </a:r>
            <a:endParaRPr lang="en-US" altLang="ko-KR" sz="1800" dirty="0"/>
          </a:p>
          <a:p>
            <a:pPr lvl="2"/>
            <a:r>
              <a:rPr lang="ko-KR" altLang="en-US" sz="1300" dirty="0"/>
              <a:t>윈도우에서 사용하는 디폴트 그리기 모드는 </a:t>
            </a:r>
            <a:r>
              <a:rPr lang="en-US" altLang="ko-KR" sz="1300" dirty="0" err="1"/>
              <a:t>R2_COPY</a:t>
            </a:r>
            <a:r>
              <a:rPr lang="en-US" altLang="ko-KR" sz="1300" dirty="0"/>
              <a:t> </a:t>
            </a:r>
            <a:r>
              <a:rPr lang="ko-KR" altLang="en-US" sz="1300" dirty="0"/>
              <a:t>모드이다</a:t>
            </a:r>
            <a:endParaRPr lang="en-US" altLang="ko-KR" sz="1300" dirty="0"/>
          </a:p>
          <a:p>
            <a:pPr lvl="2"/>
            <a:r>
              <a:rPr lang="ko-KR" altLang="en-US" sz="1300" dirty="0"/>
              <a:t>그래서 그려지는 그림이 기존 그림을 덮어 버린다</a:t>
            </a:r>
            <a:endParaRPr lang="en-US" altLang="ko-KR" sz="1300" dirty="0"/>
          </a:p>
          <a:p>
            <a:pPr lvl="1"/>
            <a:r>
              <a:rPr lang="en-US" altLang="ko-KR" sz="1600" dirty="0" err="1"/>
              <a:t>GetROP2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300" dirty="0"/>
              <a:t>현재 설정된 그리기 모드를 구하는 함수</a:t>
            </a:r>
            <a:endParaRPr lang="en-US" altLang="ko-KR" sz="1300" dirty="0"/>
          </a:p>
          <a:p>
            <a:pPr lvl="1"/>
            <a:r>
              <a:rPr lang="en-US" altLang="ko-KR" sz="1600" dirty="0" err="1"/>
              <a:t>SetROP2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hDC,INT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fnDrawMode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300" dirty="0"/>
              <a:t>그리기 모드를 변경하는 함수</a:t>
            </a:r>
            <a:endParaRPr lang="en-US" altLang="ko-KR" sz="1300" dirty="0"/>
          </a:p>
          <a:p>
            <a:pPr lvl="2"/>
            <a:r>
              <a:rPr lang="en-US" altLang="ko-KR" sz="1300" dirty="0" err="1"/>
              <a:t>fnDrawMode</a:t>
            </a:r>
            <a:r>
              <a:rPr lang="ko-KR" altLang="en-US" sz="1300" dirty="0"/>
              <a:t>에 넘겨주는 그리기 </a:t>
            </a:r>
            <a:r>
              <a:rPr lang="ko-KR" altLang="en-US" sz="1300" dirty="0" err="1"/>
              <a:t>모드값은</a:t>
            </a:r>
            <a:r>
              <a:rPr lang="ko-KR" altLang="en-US" sz="1300" dirty="0"/>
              <a:t> 다음과 같다</a:t>
            </a:r>
            <a:endParaRPr lang="en-US" altLang="ko-KR" sz="13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05FE3D-980A-4E8E-9199-CDB81FC9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3728"/>
              </p:ext>
            </p:extLst>
          </p:nvPr>
        </p:nvGraphicFramePr>
        <p:xfrm>
          <a:off x="1524000" y="3645024"/>
          <a:ext cx="6096000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135461971"/>
                    </a:ext>
                  </a:extLst>
                </a:gridCol>
                <a:gridCol w="4272136">
                  <a:extLst>
                    <a:ext uri="{9D8B030D-6E8A-4147-A177-3AD203B41FA5}">
                      <a16:colId xmlns:a16="http://schemas.microsoft.com/office/drawing/2014/main" val="1210238432"/>
                    </a:ext>
                  </a:extLst>
                </a:gridCol>
              </a:tblGrid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그리기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50052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R2_BLACK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항상 검정색이다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05074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R2_WHITE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항상 흰색이다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1586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R2_NOP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아무런 그리기도 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93132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R2_NOT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원래의 그림을 반전시킨다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0333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R2_COPYPEN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원래의 그림을 덮어버리고 새 그림을 그린다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38452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R2_NOTCOPYPEN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 그림을 반전시켜 그린다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48205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R2_MERGEPEN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OR</a:t>
                      </a:r>
                      <a:r>
                        <a:rPr lang="ko-KR" altLang="en-US" sz="1400" dirty="0"/>
                        <a:t>연산으로 두 그림을 합친다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88376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R2_MASKPEN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</a:t>
                      </a:r>
                      <a:r>
                        <a:rPr lang="ko-KR" altLang="en-US" sz="1400" dirty="0"/>
                        <a:t>연산으로 겹치는 부분만 그린다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26053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R2_XORPEN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XOR</a:t>
                      </a:r>
                      <a:r>
                        <a:rPr lang="ko-KR" altLang="en-US" sz="1400" dirty="0"/>
                        <a:t>연산으로 겹치는 부분만 반전시킨다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4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그리기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Ropmode</a:t>
            </a:r>
            <a:endParaRPr lang="en-US" altLang="ko-KR" sz="1800" dirty="0"/>
          </a:p>
          <a:p>
            <a:pPr lvl="1"/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14B0C-C9AA-4541-8535-0AFA2C9D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124224"/>
            <a:ext cx="2952328" cy="3697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A5C61-7EE6-4A63-9E0D-7C1ED0E0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6" y="2124224"/>
            <a:ext cx="4352925" cy="333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122EC0-6736-4952-982A-AA4C901A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124224"/>
            <a:ext cx="3676650" cy="27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16DC03-F1E9-450F-98D8-A47E9EE8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2124223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7026 -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70104 -0.002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윈도우 좌표체계</a:t>
            </a:r>
            <a:endParaRPr lang="en-US" altLang="ko-KR" sz="1800" dirty="0"/>
          </a:p>
          <a:p>
            <a:pPr lvl="1"/>
            <a:r>
              <a:rPr lang="en-US" altLang="ko-KR" sz="1400" dirty="0"/>
              <a:t>Windows</a:t>
            </a:r>
            <a:r>
              <a:rPr lang="ko-KR" altLang="en-US" sz="1400" dirty="0"/>
              <a:t>는 </a:t>
            </a:r>
            <a:r>
              <a:rPr lang="en-US" altLang="ko-KR" sz="1400" dirty="0"/>
              <a:t>GUI </a:t>
            </a:r>
            <a:r>
              <a:rPr lang="ko-KR" altLang="en-US" sz="1400" dirty="0"/>
              <a:t>운영체제이며 모든 출력은 점 단위로 이루어진다</a:t>
            </a:r>
            <a:endParaRPr lang="en-US" altLang="ko-KR" sz="1400" dirty="0"/>
          </a:p>
          <a:p>
            <a:pPr lvl="1"/>
            <a:r>
              <a:rPr lang="ko-KR" altLang="en-US" sz="1600" dirty="0"/>
              <a:t>픽셀</a:t>
            </a:r>
            <a:r>
              <a:rPr lang="en-US" altLang="ko-KR" sz="1600" dirty="0"/>
              <a:t>(Picture Element)</a:t>
            </a:r>
          </a:p>
          <a:p>
            <a:pPr lvl="2"/>
            <a:r>
              <a:rPr lang="ko-KR" altLang="en-US" sz="1400" dirty="0"/>
              <a:t>그래픽을 이루는 최소단위</a:t>
            </a:r>
            <a:endParaRPr lang="en-US" altLang="ko-KR" sz="1400" dirty="0"/>
          </a:p>
          <a:p>
            <a:pPr lvl="2"/>
            <a:r>
              <a:rPr lang="ko-KR" altLang="en-US" sz="1400" dirty="0"/>
              <a:t>우리말로 화소이다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윈도우창의 위치를 지정하거나 문자열을 출력하거나 반드시 출력 위치를 지정하는 좌표가 있어야 하며 좌표는 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</a:t>
            </a:r>
            <a:r>
              <a:rPr lang="ko-KR" altLang="en-US" sz="1400" dirty="0"/>
              <a:t>두 축의 오프셋</a:t>
            </a:r>
            <a:r>
              <a:rPr lang="en-US" altLang="ko-KR" sz="1400" dirty="0"/>
              <a:t>, </a:t>
            </a:r>
            <a:r>
              <a:rPr lang="ko-KR" altLang="en-US" sz="1400" dirty="0"/>
              <a:t>즉 원점으로부터의 거리로 구성된다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화면의 </a:t>
            </a:r>
            <a:r>
              <a:rPr lang="en-US" altLang="ko-KR" sz="1400" dirty="0"/>
              <a:t>(100,100)</a:t>
            </a:r>
            <a:r>
              <a:rPr lang="ko-KR" altLang="en-US" sz="1400" dirty="0"/>
              <a:t>에 문자열을 출력한다면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3074" name="Picture 2" descr="http://www.soen.kr/lecture/win32api/lec6/Image136.gif">
            <a:extLst>
              <a:ext uri="{FF2B5EF4-FFF2-40B4-BE49-F238E27FC236}">
                <a16:creationId xmlns:a16="http://schemas.microsoft.com/office/drawing/2014/main" id="{933636D1-6724-4C97-A58C-76888933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67" y="4149080"/>
            <a:ext cx="3840665" cy="259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039571"/>
          </a:xfrm>
        </p:spPr>
        <p:txBody>
          <a:bodyPr>
            <a:normAutofit/>
          </a:bodyPr>
          <a:lstStyle/>
          <a:p>
            <a:r>
              <a:rPr lang="ko-KR" altLang="en-US" sz="1701" dirty="0"/>
              <a:t>맵핑 모드</a:t>
            </a:r>
            <a:r>
              <a:rPr lang="en-US" altLang="ko-KR" sz="1701" dirty="0"/>
              <a:t>(mapping mode)</a:t>
            </a:r>
            <a:r>
              <a:rPr lang="ko-KR" altLang="en-US" sz="1701" dirty="0"/>
              <a:t>란 주어진 좌표가 화면상의 실제 어디에 해당하는지를 결정하는 방법을 말한다</a:t>
            </a:r>
            <a:endParaRPr lang="en-US" altLang="ko-KR" sz="1701" dirty="0"/>
          </a:p>
          <a:p>
            <a:r>
              <a:rPr lang="ko-KR" altLang="en-US" sz="1701" dirty="0"/>
              <a:t>논리 좌표</a:t>
            </a:r>
            <a:endParaRPr lang="en-US" altLang="ko-KR" sz="1701" dirty="0"/>
          </a:p>
          <a:p>
            <a:pPr lvl="1"/>
            <a:r>
              <a:rPr lang="en-US" altLang="ko-KR" sz="1400" dirty="0"/>
              <a:t>Windows</a:t>
            </a:r>
            <a:r>
              <a:rPr lang="ko-KR" altLang="en-US" sz="1400" dirty="0"/>
              <a:t>의 내부에서 사용되는 좌표를 말한다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TextOut</a:t>
            </a:r>
            <a:r>
              <a:rPr lang="en-US" altLang="ko-KR" sz="1400" dirty="0"/>
              <a:t>(100,100…)</a:t>
            </a:r>
            <a:r>
              <a:rPr lang="ko-KR" altLang="en-US" sz="1400" dirty="0"/>
              <a:t>의 </a:t>
            </a:r>
            <a:r>
              <a:rPr lang="en-US" altLang="ko-KR" sz="1400" dirty="0"/>
              <a:t>(100,100)</a:t>
            </a:r>
            <a:r>
              <a:rPr lang="ko-KR" altLang="en-US" sz="1400" dirty="0"/>
              <a:t>이 곧 논리 좌표이며 논리 좌표의 실제 위치는 경우에 따라 달라진다</a:t>
            </a:r>
            <a:endParaRPr lang="en-US" altLang="ko-KR" sz="1400" dirty="0"/>
          </a:p>
          <a:p>
            <a:pPr lvl="1"/>
            <a:r>
              <a:rPr lang="en-US" altLang="ko-KR" sz="1400" dirty="0"/>
              <a:t>DC</a:t>
            </a:r>
            <a:r>
              <a:rPr lang="ko-KR" altLang="en-US" sz="1400" dirty="0"/>
              <a:t>핸들을 인수로 받아들이는 모든 함수는 논리 좌표를 사용한다</a:t>
            </a:r>
            <a:endParaRPr lang="en-US" altLang="ko-KR" sz="1400" dirty="0"/>
          </a:p>
          <a:p>
            <a:r>
              <a:rPr lang="ko-KR" altLang="en-US" sz="1701" dirty="0"/>
              <a:t>물리 좌표</a:t>
            </a:r>
            <a:endParaRPr lang="en-US" altLang="ko-KR" sz="1701" dirty="0"/>
          </a:p>
          <a:p>
            <a:pPr lvl="1"/>
            <a:r>
              <a:rPr lang="ko-KR" altLang="en-US" sz="1400" dirty="0"/>
              <a:t>실제 화면에 출력되는 좌표이며 픽셀 단위를 사용한다</a:t>
            </a:r>
            <a:endParaRPr lang="en-US" altLang="ko-KR" sz="1400" dirty="0"/>
          </a:p>
          <a:p>
            <a:pPr lvl="1"/>
            <a:r>
              <a:rPr lang="ko-KR" altLang="en-US" sz="1400" dirty="0"/>
              <a:t>물리적인 모니터의 픽셀이 단위이므로 물리 좌표</a:t>
            </a:r>
            <a:r>
              <a:rPr lang="en-US" altLang="ko-KR" sz="1400" dirty="0"/>
              <a:t>(100,100)</a:t>
            </a:r>
            <a:r>
              <a:rPr lang="ko-KR" altLang="en-US" sz="1400" dirty="0"/>
              <a:t>은 그 위치가 정해져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윈도우를 관리하는 함수</a:t>
            </a:r>
            <a:r>
              <a:rPr lang="en-US" altLang="ko-KR" sz="1400" dirty="0"/>
              <a:t>(</a:t>
            </a:r>
            <a:r>
              <a:rPr lang="ko-KR" altLang="en-US" sz="1400" dirty="0"/>
              <a:t>또는 메시지</a:t>
            </a:r>
            <a:r>
              <a:rPr lang="en-US" altLang="ko-KR" sz="1400" dirty="0"/>
              <a:t>)</a:t>
            </a:r>
            <a:r>
              <a:rPr lang="ko-KR" altLang="en-US" sz="1400" dirty="0"/>
              <a:t>에서 사용하는 좌표는 물리 좌표이다</a:t>
            </a:r>
            <a:endParaRPr lang="en-US" altLang="ko-KR" sz="1400" dirty="0"/>
          </a:p>
          <a:p>
            <a:r>
              <a:rPr lang="ko-KR" altLang="en-US" sz="1600" dirty="0"/>
              <a:t>이 두가지 좌표의 관계를 정의하는 것이 맵핑 모드이다</a:t>
            </a:r>
            <a:endParaRPr lang="en-US" altLang="ko-KR" sz="1600" dirty="0"/>
          </a:p>
          <a:p>
            <a:r>
              <a:rPr lang="ko-KR" altLang="en-US" sz="1600" dirty="0"/>
              <a:t>맵핑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Mappping</a:t>
            </a:r>
            <a:r>
              <a:rPr lang="en-US" altLang="ko-KR" sz="1600" dirty="0"/>
              <a:t>)</a:t>
            </a:r>
            <a:r>
              <a:rPr lang="ko-KR" altLang="en-US" sz="1600" dirty="0"/>
              <a:t>이란 용어는 두가지 사물의 일대일 대응 관계를 정의하는 공식 내지는 함수라고 할 수 있으며 윈도우에서의 맵핑 모드는 논리 좌표를 물리 좌표로 변환하는 방법을 의미한다</a:t>
            </a:r>
            <a:endParaRPr lang="en-US" altLang="ko-KR" sz="1600" dirty="0"/>
          </a:p>
          <a:p>
            <a:r>
              <a:rPr lang="ko-KR" altLang="en-US" sz="1600" dirty="0"/>
              <a:t>어떠한 맵핑 모드가 사용되는가에 따라 </a:t>
            </a:r>
            <a:r>
              <a:rPr lang="en-US" altLang="ko-KR" sz="1600" dirty="0"/>
              <a:t>(100,100)</a:t>
            </a:r>
            <a:r>
              <a:rPr lang="ko-KR" altLang="en-US" sz="1600" dirty="0"/>
              <a:t>의 논리 좌표는 물리적으로 </a:t>
            </a:r>
            <a:r>
              <a:rPr lang="en-US" altLang="ko-KR" sz="1600" dirty="0"/>
              <a:t>(10,10)</a:t>
            </a:r>
            <a:r>
              <a:rPr lang="ko-KR" altLang="en-US" sz="1600" dirty="0"/>
              <a:t>이 될 수도 있고 </a:t>
            </a:r>
            <a:r>
              <a:rPr lang="en-US" altLang="ko-KR" sz="1600" dirty="0"/>
              <a:t>(20,30)</a:t>
            </a:r>
            <a:r>
              <a:rPr lang="ko-KR" altLang="en-US" sz="1600" dirty="0"/>
              <a:t>이 될 수도 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87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맵핑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우리는 이때까지 프로그래밍을 하면서 이런 대응관계를 전혀 느끼지 못했다</a:t>
            </a:r>
            <a:endParaRPr lang="en-US" altLang="ko-KR" sz="1600" dirty="0"/>
          </a:p>
          <a:p>
            <a:r>
              <a:rPr lang="ko-KR" altLang="en-US" sz="1600" dirty="0"/>
              <a:t>그 이유는 </a:t>
            </a:r>
            <a:r>
              <a:rPr lang="en-US" altLang="ko-KR" sz="1600" dirty="0"/>
              <a:t>Windows</a:t>
            </a:r>
            <a:r>
              <a:rPr lang="ko-KR" altLang="en-US" sz="1600" dirty="0"/>
              <a:t>가 디폴트로 사용하는 맵핑 모드에서는 논리 좌표와 물리 좌표가 일치되어 있기 때문에 어떠한 변환도 일어나지 않았기 때문이다</a:t>
            </a:r>
            <a:endParaRPr lang="en-US" altLang="ko-KR" sz="1600" dirty="0"/>
          </a:p>
          <a:p>
            <a:r>
              <a:rPr lang="ko-KR" altLang="en-US" sz="1600" dirty="0"/>
              <a:t>물론 맵핑 모드를 변경하면 화면에 출력되는 실제 좌표는 달라진다</a:t>
            </a:r>
            <a:endParaRPr lang="en-US" altLang="ko-KR" sz="1600" dirty="0"/>
          </a:p>
          <a:p>
            <a:r>
              <a:rPr lang="en-US" altLang="ko-KR" sz="1600" dirty="0"/>
              <a:t>Windows</a:t>
            </a:r>
            <a:r>
              <a:rPr lang="ko-KR" altLang="en-US" sz="1600" dirty="0"/>
              <a:t>에서 사용되는 맵핑 모드에는 다음과 같은 것들이 있다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A52566-7C1F-46DD-B58D-2CA099B33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27208"/>
              </p:ext>
            </p:extLst>
          </p:nvPr>
        </p:nvGraphicFramePr>
        <p:xfrm>
          <a:off x="1524000" y="343969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7600883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00280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93288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737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맵핑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축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r>
                        <a:rPr lang="ko-KR" altLang="en-US" sz="1400" dirty="0"/>
                        <a:t>축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3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픽셀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아래쪽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9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MM_LOMETRIC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0.1mm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윗쪽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5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MM_HIMETRIC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0.01mm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윗쪽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7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MM_LOENGLISH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0.01</a:t>
                      </a:r>
                      <a:r>
                        <a:rPr lang="ko-KR" altLang="en-US" sz="1400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윗쪽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6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MM_HIENGLISH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0.001</a:t>
                      </a:r>
                      <a:r>
                        <a:rPr lang="ko-KR" altLang="en-US" sz="1400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윗쪽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MM_TWIPS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1/1440</a:t>
                      </a:r>
                      <a:r>
                        <a:rPr lang="ko-KR" altLang="en-US" sz="1400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윗쪽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MM_ISOTROPIC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5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MM_ANISOTROPIC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5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7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2590</TotalTime>
  <Words>1995</Words>
  <Application>Microsoft Office PowerPoint</Application>
  <PresentationFormat>화면 슬라이드 쇼(4:3)</PresentationFormat>
  <Paragraphs>350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HY견명조</vt:lpstr>
      <vt:lpstr>HY헤드라인M</vt:lpstr>
      <vt:lpstr>맑은 고딕</vt:lpstr>
      <vt:lpstr>휴먼모음T</vt:lpstr>
      <vt:lpstr>Arial</vt:lpstr>
      <vt:lpstr>Calibri</vt:lpstr>
      <vt:lpstr>기술 16 x 9</vt:lpstr>
      <vt:lpstr>Windows API</vt:lpstr>
      <vt:lpstr>오늘의 목표</vt:lpstr>
      <vt:lpstr>그래픽 -그리기 모드</vt:lpstr>
      <vt:lpstr>그래픽 -그리기 모드</vt:lpstr>
      <vt:lpstr>그래픽 -그리기 모드</vt:lpstr>
      <vt:lpstr>그래픽 -그리기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그래픽 -맵핑 모드</vt:lpstr>
      <vt:lpstr>쉬는 시간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그래픽 -비트맵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Win32 API</dc:title>
  <dc:creator>길 한얼</dc:creator>
  <cp:lastModifiedBy>111 Yukari</cp:lastModifiedBy>
  <cp:revision>220</cp:revision>
  <dcterms:created xsi:type="dcterms:W3CDTF">2019-07-01T04:02:25Z</dcterms:created>
  <dcterms:modified xsi:type="dcterms:W3CDTF">2019-07-15T01:55:40Z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