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2"/>
  </p:notesMasterIdLst>
  <p:handoutMasterIdLst>
    <p:handoutMasterId r:id="rId53"/>
  </p:handoutMasterIdLst>
  <p:sldIdLst>
    <p:sldId id="257" r:id="rId5"/>
    <p:sldId id="304" r:id="rId6"/>
    <p:sldId id="328" r:id="rId7"/>
    <p:sldId id="329" r:id="rId8"/>
    <p:sldId id="330" r:id="rId9"/>
    <p:sldId id="331" r:id="rId10"/>
    <p:sldId id="332" r:id="rId11"/>
    <p:sldId id="334" r:id="rId12"/>
    <p:sldId id="333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27" r:id="rId28"/>
    <p:sldId id="326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70" r:id="rId50"/>
    <p:sldId id="302" r:id="rId51"/>
  </p:sldIdLst>
  <p:sldSz cx="9144000" cy="6858000" type="screen4x3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교시" id="{AD4104DA-8CC6-4877-BF8E-9FB347A9BC94}">
          <p14:sldIdLst>
            <p14:sldId id="257"/>
            <p14:sldId id="304"/>
            <p14:sldId id="328"/>
            <p14:sldId id="329"/>
            <p14:sldId id="330"/>
            <p14:sldId id="331"/>
            <p14:sldId id="332"/>
            <p14:sldId id="334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27"/>
          </p14:sldIdLst>
        </p14:section>
        <p14:section name="2교시" id="{6F2082DC-D108-4986-BD34-0ABA70DAF77F}">
          <p14:sldIdLst>
            <p14:sldId id="326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70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88090" autoAdjust="0"/>
  </p:normalViewPr>
  <p:slideViewPr>
    <p:cSldViewPr>
      <p:cViewPr varScale="1">
        <p:scale>
          <a:sx n="79" d="100"/>
          <a:sy n="79" d="100"/>
        </p:scale>
        <p:origin x="96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A887D2F-47C1-4DF0-A45B-31799E1482F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2019-07-17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A2A2760C-5D92-40FD-AA3E-9DDE668A4E1E}" type="datetime1">
              <a:rPr lang="ko-KR" altLang="en-US" smtClean="0"/>
              <a:pPr algn="r"/>
              <a:t>2019-07-17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BA5BD7-F043-4D1B-AA17-CD412FC534D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46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306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64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7833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542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547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대각선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아래 줄"/>
          <p:cNvGrpSpPr/>
          <p:nvPr/>
        </p:nvGrpSpPr>
        <p:grpSpPr>
          <a:xfrm>
            <a:off x="-6689" y="6057150"/>
            <a:ext cx="4125119" cy="820207"/>
            <a:chOff x="-6689" y="4553748"/>
            <a:chExt cx="4125119" cy="615155"/>
          </a:xfrm>
        </p:grpSpPr>
        <p:sp>
          <p:nvSpPr>
            <p:cNvPr id="9" name="자유형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sz="1800" dirty="0"/>
            </a:p>
          </p:txBody>
        </p:sp>
        <p:sp>
          <p:nvSpPr>
            <p:cNvPr id="10" name="자유형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sz="1800" dirty="0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sz="18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584201"/>
            <a:ext cx="6553200" cy="2000251"/>
          </a:xfrm>
        </p:spPr>
        <p:txBody>
          <a:bodyPr rtlCol="0">
            <a:normAutofit/>
          </a:bodyPr>
          <a:lstStyle>
            <a:lvl1pPr algn="l" rtl="0">
              <a:defRPr sz="405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cap="all" spc="150" baseline="0">
                <a:solidFill>
                  <a:schemeClr val="accent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457242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92354C-C43B-4E93-9AE4-95A41DAB4068}" type="datetime1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4F82525-1FCE-41BB-93FB-00713A4299CB}" type="datetime1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5880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84200"/>
            <a:ext cx="5562600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870576-52A1-438D-97E0-0B94D96A40EA}" type="datetime1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8FFA4B0-EE52-47F0-8A01-6F08093D6D5E}" type="datetime1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대각선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209802"/>
            <a:ext cx="6705600" cy="2764335"/>
          </a:xfrm>
        </p:spPr>
        <p:txBody>
          <a:bodyPr rtlCol="0" anchor="b">
            <a:normAutofit/>
          </a:bodyPr>
          <a:lstStyle>
            <a:lvl1pPr algn="l" rtl="0">
              <a:defRPr sz="4051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9200" y="4951267"/>
            <a:ext cx="5303520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42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l" rtl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205719-285B-4F4A-B9B7-F29F3DFF834C}" type="datetime1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3810000" cy="4465320"/>
          </a:xfrm>
        </p:spPr>
        <p:txBody>
          <a:bodyPr rtlCol="0">
            <a:normAutofit/>
          </a:bodyPr>
          <a:lstStyle>
            <a:lvl1pPr algn="l" rtl="0">
              <a:defRPr sz="210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1500"/>
            </a:lvl6pPr>
            <a:lvl7pPr algn="l" rtl="0">
              <a:defRPr sz="1500"/>
            </a:lvl7pPr>
            <a:lvl8pPr algn="l" rtl="0">
              <a:defRPr sz="1500" baseline="0"/>
            </a:lvl8pPr>
            <a:lvl9pPr algn="l" rtl="0">
              <a:defRPr sz="15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1" y="1706880"/>
            <a:ext cx="3810000" cy="4465320"/>
          </a:xfrm>
        </p:spPr>
        <p:txBody>
          <a:bodyPr rtlCol="0">
            <a:normAutofit/>
          </a:bodyPr>
          <a:lstStyle>
            <a:lvl1pPr algn="l" rtl="0">
              <a:defRPr sz="210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1500"/>
            </a:lvl6pPr>
            <a:lvl7pPr algn="l" rtl="0">
              <a:defRPr sz="1500"/>
            </a:lvl7pPr>
            <a:lvl8pPr algn="l" rtl="0">
              <a:defRPr sz="1500"/>
            </a:lvl8pPr>
            <a:lvl9pPr algn="l" rtl="0">
              <a:defRPr sz="15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F59605B-24B3-45B8-9A4C-5158FBF90D6B}" type="datetime1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701800"/>
            <a:ext cx="3813048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b="0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42" indent="0" algn="l" rtl="0">
              <a:buNone/>
              <a:defRPr sz="2026" b="1"/>
            </a:lvl2pPr>
            <a:lvl3pPr marL="914484" indent="0" algn="l" rtl="0">
              <a:buNone/>
              <a:defRPr sz="1800" b="1"/>
            </a:lvl3pPr>
            <a:lvl4pPr marL="1371726" indent="0" algn="l" rtl="0">
              <a:buNone/>
              <a:defRPr sz="1575" b="1"/>
            </a:lvl4pPr>
            <a:lvl5pPr marL="1828967" indent="0" algn="l" rtl="0">
              <a:buNone/>
              <a:defRPr sz="1575" b="1"/>
            </a:lvl5pPr>
            <a:lvl6pPr marL="2286210" indent="0" algn="l" rtl="0">
              <a:buNone/>
              <a:defRPr sz="1575" b="1"/>
            </a:lvl6pPr>
            <a:lvl7pPr marL="2743451" indent="0" algn="l" rtl="0">
              <a:buNone/>
              <a:defRPr sz="1575" b="1"/>
            </a:lvl7pPr>
            <a:lvl8pPr marL="3200693" indent="0" algn="l" rtl="0">
              <a:buNone/>
              <a:defRPr sz="1575" b="1"/>
            </a:lvl8pPr>
            <a:lvl9pPr marL="3657935" indent="0" algn="l" rtl="0">
              <a:buNone/>
              <a:defRPr sz="1575" b="1"/>
            </a:lvl9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1" y="2717800"/>
            <a:ext cx="3810000" cy="3454400"/>
          </a:xfrm>
        </p:spPr>
        <p:txBody>
          <a:bodyPr rtlCol="0">
            <a:noAutofit/>
          </a:bodyPr>
          <a:lstStyle>
            <a:lvl1pPr algn="l" rtl="0">
              <a:defRPr sz="2101"/>
            </a:lvl1pPr>
            <a:lvl2pPr algn="l" rtl="0">
              <a:defRPr sz="1800"/>
            </a:lvl2pPr>
            <a:lvl3pPr algn="l" rtl="0">
              <a:defRPr sz="1500"/>
            </a:lvl3pPr>
            <a:lvl4pPr algn="l" rtl="0">
              <a:defRPr sz="1500"/>
            </a:lvl4pPr>
            <a:lvl5pPr algn="l" rtl="0">
              <a:defRPr sz="1500"/>
            </a:lvl5pPr>
            <a:lvl6pPr algn="l" rtl="0">
              <a:defRPr sz="1500"/>
            </a:lvl6pPr>
            <a:lvl7pPr algn="l" rtl="0">
              <a:defRPr sz="1500" baseline="0"/>
            </a:lvl7pPr>
            <a:lvl8pPr algn="l" rtl="0">
              <a:defRPr sz="1500" baseline="0"/>
            </a:lvl8pPr>
            <a:lvl9pPr algn="l" rtl="0">
              <a:defRPr sz="15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73752" y="1701800"/>
            <a:ext cx="3813048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b="0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42" indent="0" algn="l" rtl="0">
              <a:buNone/>
              <a:defRPr sz="2026" b="1"/>
            </a:lvl2pPr>
            <a:lvl3pPr marL="914484" indent="0" algn="l" rtl="0">
              <a:buNone/>
              <a:defRPr sz="1800" b="1"/>
            </a:lvl3pPr>
            <a:lvl4pPr marL="1371726" indent="0" algn="l" rtl="0">
              <a:buNone/>
              <a:defRPr sz="1575" b="1"/>
            </a:lvl4pPr>
            <a:lvl5pPr marL="1828967" indent="0" algn="l" rtl="0">
              <a:buNone/>
              <a:defRPr sz="1575" b="1"/>
            </a:lvl5pPr>
            <a:lvl6pPr marL="2286210" indent="0" algn="l" rtl="0">
              <a:buNone/>
              <a:defRPr sz="1575" b="1"/>
            </a:lvl6pPr>
            <a:lvl7pPr marL="2743451" indent="0" algn="l" rtl="0">
              <a:buNone/>
              <a:defRPr sz="1575" b="1"/>
            </a:lvl7pPr>
            <a:lvl8pPr marL="3200693" indent="0" algn="l" rtl="0">
              <a:buNone/>
              <a:defRPr sz="1575" b="1"/>
            </a:lvl8pPr>
            <a:lvl9pPr marL="3657935" indent="0" algn="l" rtl="0">
              <a:buNone/>
              <a:defRPr sz="1575" b="1"/>
            </a:lvl9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76801" y="2717800"/>
            <a:ext cx="3810000" cy="3454400"/>
          </a:xfrm>
        </p:spPr>
        <p:txBody>
          <a:bodyPr rtlCol="0">
            <a:noAutofit/>
          </a:bodyPr>
          <a:lstStyle>
            <a:lvl1pPr algn="l" rtl="0">
              <a:defRPr sz="2101"/>
            </a:lvl1pPr>
            <a:lvl2pPr algn="l" rtl="0">
              <a:defRPr sz="1800"/>
            </a:lvl2pPr>
            <a:lvl3pPr algn="l" rtl="0">
              <a:defRPr sz="1500"/>
            </a:lvl3pPr>
            <a:lvl4pPr algn="l" rtl="0">
              <a:defRPr sz="1500"/>
            </a:lvl4pPr>
            <a:lvl5pPr algn="l" rtl="0">
              <a:defRPr sz="1500"/>
            </a:lvl5pPr>
            <a:lvl6pPr algn="l" rtl="0">
              <a:defRPr sz="1500" baseline="0"/>
            </a:lvl6pPr>
            <a:lvl7pPr algn="l" rtl="0">
              <a:defRPr sz="1500" baseline="0"/>
            </a:lvl7pPr>
            <a:lvl8pPr algn="l" rtl="0">
              <a:defRPr sz="1500" baseline="0"/>
            </a:lvl8pPr>
            <a:lvl9pPr algn="l" rtl="0">
              <a:defRPr sz="15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C6B156-941A-42E2-8D39-251B12B943C4}" type="datetime1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1E959E-D222-4AA6-A4DE-06F4B059B91E}" type="datetime1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1FDCEC9-6DA4-42BD-B912-E5B8080DFAFD}" type="datetime1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rtlCol="0" anchor="b">
            <a:normAutofit/>
          </a:bodyPr>
          <a:lstStyle>
            <a:lvl1pPr algn="l" rtl="0">
              <a:defRPr sz="2101" b="0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500"/>
            </a:lvl1pPr>
            <a:lvl2pPr marL="457242" indent="0" algn="l" rtl="0">
              <a:buNone/>
              <a:defRPr sz="1200"/>
            </a:lvl2pPr>
            <a:lvl3pPr marL="914484" indent="0" algn="l" rtl="0">
              <a:buNone/>
              <a:defRPr sz="975"/>
            </a:lvl3pPr>
            <a:lvl4pPr marL="1371726" indent="0" algn="l" rtl="0">
              <a:buNone/>
              <a:defRPr sz="900"/>
            </a:lvl4pPr>
            <a:lvl5pPr marL="1828967" indent="0" algn="l" rtl="0">
              <a:buNone/>
              <a:defRPr sz="900"/>
            </a:lvl5pPr>
            <a:lvl6pPr marL="2286210" indent="0" algn="l" rtl="0">
              <a:buNone/>
              <a:defRPr sz="900"/>
            </a:lvl6pPr>
            <a:lvl7pPr marL="2743451" indent="0" algn="l" rtl="0">
              <a:buNone/>
              <a:defRPr sz="900"/>
            </a:lvl7pPr>
            <a:lvl8pPr marL="3200693" indent="0" algn="l" rtl="0">
              <a:buNone/>
              <a:defRPr sz="900"/>
            </a:lvl8pPr>
            <a:lvl9pPr marL="3657935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800" y="584200"/>
            <a:ext cx="4572000" cy="5588000"/>
          </a:xfrm>
        </p:spPr>
        <p:txBody>
          <a:bodyPr rtlCol="0">
            <a:normAutofit/>
          </a:bodyPr>
          <a:lstStyle>
            <a:lvl1pPr algn="l" rtl="0">
              <a:defRPr sz="2101"/>
            </a:lvl1pPr>
            <a:lvl2pPr algn="l" rtl="0">
              <a:defRPr sz="1800"/>
            </a:lvl2pPr>
            <a:lvl3pPr algn="l" rtl="0">
              <a:defRPr sz="1500"/>
            </a:lvl3pPr>
            <a:lvl4pPr algn="l" rtl="0">
              <a:defRPr sz="1500"/>
            </a:lvl4pPr>
            <a:lvl5pPr algn="l" rtl="0">
              <a:defRPr sz="1500"/>
            </a:lvl5pPr>
            <a:lvl6pPr algn="l" rtl="0">
              <a:defRPr sz="1500"/>
            </a:lvl6pPr>
            <a:lvl7pPr algn="l" rtl="0">
              <a:defRPr sz="1500"/>
            </a:lvl7pPr>
            <a:lvl8pPr algn="l" rtl="0">
              <a:defRPr sz="1500" baseline="0"/>
            </a:lvl8pPr>
            <a:lvl9pPr algn="l" rtl="0">
              <a:defRPr sz="15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17BDBC-6513-4FF2-A844-8C68850C5575}" type="datetime1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rtlCol="0" anchor="b">
            <a:normAutofit/>
          </a:bodyPr>
          <a:lstStyle>
            <a:lvl1pPr algn="l" rtl="0">
              <a:defRPr sz="2101" b="0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500"/>
            </a:lvl1pPr>
            <a:lvl2pPr marL="457242" indent="0" algn="l" rtl="0">
              <a:buNone/>
              <a:defRPr sz="1200"/>
            </a:lvl2pPr>
            <a:lvl3pPr marL="914484" indent="0" algn="l" rtl="0">
              <a:buNone/>
              <a:defRPr sz="975"/>
            </a:lvl3pPr>
            <a:lvl4pPr marL="1371726" indent="0" algn="l" rtl="0">
              <a:buNone/>
              <a:defRPr sz="900"/>
            </a:lvl4pPr>
            <a:lvl5pPr marL="1828967" indent="0" algn="l" rtl="0">
              <a:buNone/>
              <a:defRPr sz="900"/>
            </a:lvl5pPr>
            <a:lvl6pPr marL="2286210" indent="0" algn="l" rtl="0">
              <a:buNone/>
              <a:defRPr sz="900"/>
            </a:lvl6pPr>
            <a:lvl7pPr marL="2743451" indent="0" algn="l" rtl="0">
              <a:buNone/>
              <a:defRPr sz="900"/>
            </a:lvl7pPr>
            <a:lvl8pPr marL="3200693" indent="0" algn="l" rtl="0">
              <a:buNone/>
              <a:defRPr sz="900"/>
            </a:lvl8pPr>
            <a:lvl9pPr marL="3657935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114800" y="584200"/>
            <a:ext cx="4572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101"/>
            </a:lvl1pPr>
            <a:lvl2pPr marL="457242" indent="0" algn="l" rtl="0">
              <a:buNone/>
              <a:defRPr sz="2776"/>
            </a:lvl2pPr>
            <a:lvl3pPr marL="914484" indent="0" algn="l" rtl="0">
              <a:buNone/>
              <a:defRPr sz="2401"/>
            </a:lvl3pPr>
            <a:lvl4pPr marL="1371726" indent="0" algn="l" rtl="0">
              <a:buNone/>
              <a:defRPr sz="2026"/>
            </a:lvl4pPr>
            <a:lvl5pPr marL="1828967" indent="0" algn="l" rtl="0">
              <a:buNone/>
              <a:defRPr sz="2026"/>
            </a:lvl5pPr>
            <a:lvl6pPr marL="2286210" indent="0" algn="l" rtl="0">
              <a:buNone/>
              <a:defRPr sz="2026"/>
            </a:lvl6pPr>
            <a:lvl7pPr marL="2743451" indent="0" algn="l" rtl="0">
              <a:buNone/>
              <a:defRPr sz="2026"/>
            </a:lvl7pPr>
            <a:lvl8pPr marL="3200693" indent="0" algn="l" rtl="0">
              <a:buNone/>
              <a:defRPr sz="2026"/>
            </a:lvl8pPr>
            <a:lvl9pPr marL="3657935" indent="0" algn="l" rtl="0">
              <a:buNone/>
              <a:defRPr sz="2026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5AE59E8-6EE0-44BC-B59B-FE63A690E3F8}" type="datetime1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왼쪽 줄"/>
          <p:cNvGrpSpPr/>
          <p:nvPr/>
        </p:nvGrpSpPr>
        <p:grpSpPr>
          <a:xfrm>
            <a:off x="-11905" y="-3174"/>
            <a:ext cx="615155" cy="5229225"/>
            <a:chOff x="-11906" y="-2381"/>
            <a:chExt cx="615155" cy="3921919"/>
          </a:xfrm>
        </p:grpSpPr>
        <p:sp>
          <p:nvSpPr>
            <p:cNvPr id="10" name="자유형(F)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1" y="1701797"/>
            <a:ext cx="77724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6356353"/>
            <a:ext cx="1676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F7CA6C9-3778-4E9F-A52D-B77C1A02C489}" type="datetime1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90800" y="6356353"/>
            <a:ext cx="3962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err="1"/>
              <a:t>소융대</a:t>
            </a:r>
            <a:r>
              <a:rPr lang="ko-KR" altLang="en-US" dirty="0"/>
              <a:t> 컨텐츠</a:t>
            </a:r>
            <a:r>
              <a:rPr lang="en-US" altLang="ko-KR" dirty="0"/>
              <a:t>IT 16</a:t>
            </a:r>
            <a:r>
              <a:rPr lang="ko-KR" altLang="en-US" dirty="0"/>
              <a:t>학번 길한얼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1" y="6356353"/>
            <a:ext cx="762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84" rtl="0" eaLnBrk="1" latinLnBrk="1" hangingPunct="1">
        <a:lnSpc>
          <a:spcPct val="90000"/>
        </a:lnSpc>
        <a:spcBef>
          <a:spcPct val="0"/>
        </a:spcBef>
        <a:buNone/>
        <a:defRPr sz="2701" kern="1200">
          <a:solidFill>
            <a:schemeClr val="tx2">
              <a:lumMod val="60000"/>
              <a:lumOff val="40000"/>
            </a:schemeClr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21" indent="-228621" algn="l" defTabSz="914484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101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1pPr>
      <a:lvl2pPr marL="457242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2pPr>
      <a:lvl3pPr marL="685863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3pPr>
      <a:lvl4pPr marL="914484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4pPr>
      <a:lvl5pPr marL="1143104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5pPr>
      <a:lvl6pPr marL="1371726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347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967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57589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ym typeface="Malgun Gothic" panose="020B0503020000020004" pitchFamily="50" charset="-127"/>
              </a:rPr>
              <a:t>Windows API</a:t>
            </a:r>
            <a:endParaRPr lang="ko-KR" altLang="en-US" dirty="0">
              <a:sym typeface="Malgun Gothic" panose="020B0503020000020004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200025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ym typeface="Malgun Gothic" panose="020B0503020000020004" pitchFamily="50" charset="-127"/>
              </a:rPr>
              <a:t>윈도우</a:t>
            </a:r>
            <a:r>
              <a:rPr lang="en-US" altLang="ko-KR" dirty="0">
                <a:sym typeface="Malgun Gothic" panose="020B0503020000020004" pitchFamily="50" charset="-127"/>
              </a:rPr>
              <a:t>32</a:t>
            </a:r>
            <a:r>
              <a:rPr lang="ko-KR" altLang="en-US" dirty="0">
                <a:sym typeface="Malgun Gothic" panose="020B0503020000020004" pitchFamily="50" charset="-127"/>
              </a:rPr>
              <a:t> 어플리케이션 프로그래밍 인터페이스</a:t>
            </a:r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r>
              <a:rPr lang="en-US" altLang="ko-KR" dirty="0">
                <a:sym typeface="Malgun Gothic" panose="020B0503020000020004" pitchFamily="50" charset="-127"/>
              </a:rPr>
              <a:t>16</a:t>
            </a:r>
            <a:r>
              <a:rPr lang="ko-KR" altLang="en-US" dirty="0">
                <a:sym typeface="Malgun Gothic" panose="020B0503020000020004" pitchFamily="50" charset="-127"/>
              </a:rPr>
              <a:t>학번 길한얼</a:t>
            </a:r>
            <a:endParaRPr lang="en-US" altLang="ko-KR" dirty="0"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59956"/>
            <a:ext cx="8150407" cy="4898043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dirty="0"/>
              <a:t>ID</a:t>
            </a:r>
          </a:p>
          <a:p>
            <a:pPr lvl="2"/>
            <a:r>
              <a:rPr lang="en-US" altLang="ko-KR" sz="1400" dirty="0"/>
              <a:t>CreateWindow</a:t>
            </a:r>
            <a:r>
              <a:rPr lang="ko-KR" altLang="en-US" sz="1400" dirty="0"/>
              <a:t>의 </a:t>
            </a:r>
            <a:r>
              <a:rPr lang="en-US" altLang="ko-KR" sz="1400" dirty="0"/>
              <a:t>9</a:t>
            </a:r>
            <a:r>
              <a:rPr lang="ko-KR" altLang="en-US" sz="1400" dirty="0"/>
              <a:t>번째 인수는 윈도우에서 사용할 메뉴의 핸들이다</a:t>
            </a:r>
            <a:endParaRPr lang="en-US" altLang="ko-KR" sz="1400" dirty="0"/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 </a:t>
            </a:r>
            <a:r>
              <a:rPr lang="ko-KR" altLang="en-US" dirty="0"/>
              <a:t>차일드 컨트롤의 경우는 메뉴를 가지지 않으므로 이 인수를 컨트롤의 </a:t>
            </a:r>
            <a:r>
              <a:rPr lang="en-US" altLang="ko-KR" dirty="0"/>
              <a:t>ID</a:t>
            </a:r>
            <a:r>
              <a:rPr lang="ko-KR" altLang="en-US" dirty="0"/>
              <a:t>를 지정하는 용도로 사용한다</a:t>
            </a:r>
            <a:endParaRPr lang="en-US" altLang="ko-KR" dirty="0"/>
          </a:p>
          <a:p>
            <a:pPr lvl="2"/>
            <a:r>
              <a:rPr lang="ko-KR" altLang="en-US" dirty="0"/>
              <a:t>한 인수가 경우에 따라 다른 의미를 가지는 것이 다소 이상하게 보이겠으나 </a:t>
            </a:r>
            <a:r>
              <a:rPr lang="en-US" altLang="ko-KR" dirty="0"/>
              <a:t>WinAPI </a:t>
            </a:r>
            <a:r>
              <a:rPr lang="ko-KR" altLang="en-US" dirty="0"/>
              <a:t>함수에서는 이런 일들이 종종 있다</a:t>
            </a:r>
            <a:endParaRPr lang="en-US" altLang="ko-KR" dirty="0"/>
          </a:p>
          <a:p>
            <a:pPr lvl="2"/>
            <a:r>
              <a:rPr lang="ko-KR" altLang="en-US" dirty="0"/>
              <a:t>컨트롤의 </a:t>
            </a:r>
            <a:r>
              <a:rPr lang="en-US" altLang="ko-KR" dirty="0"/>
              <a:t>ID</a:t>
            </a:r>
            <a:r>
              <a:rPr lang="ko-KR" altLang="en-US" dirty="0"/>
              <a:t>는 컨트롤 간의 구분을 위해 사용하는 것이므로 한 부모 아래의 컨트롤끼리 중복되지 않는 </a:t>
            </a:r>
            <a:r>
              <a:rPr lang="en-US" altLang="ko-KR" dirty="0"/>
              <a:t>ID</a:t>
            </a:r>
            <a:r>
              <a:rPr lang="ko-KR" altLang="en-US" dirty="0"/>
              <a:t>를 가지기만 하면 된다</a:t>
            </a:r>
            <a:endParaRPr lang="en-US" altLang="ko-KR" dirty="0"/>
          </a:p>
          <a:p>
            <a:pPr lvl="2"/>
            <a:r>
              <a:rPr lang="ko-KR" altLang="en-US" dirty="0"/>
              <a:t>이 예제에서는 두 버튼에 각각 </a:t>
            </a:r>
            <a:r>
              <a:rPr lang="en-US" altLang="ko-KR" dirty="0"/>
              <a:t>ID 0, ID 1</a:t>
            </a:r>
            <a:r>
              <a:rPr lang="ko-KR" altLang="en-US" dirty="0"/>
              <a:t>을 주어 구분하고 있는데 </a:t>
            </a:r>
            <a:r>
              <a:rPr lang="en-US" altLang="ko-KR" dirty="0">
                <a:solidFill>
                  <a:schemeClr val="accent1"/>
                </a:solidFill>
              </a:rPr>
              <a:t>(HMENU)</a:t>
            </a:r>
            <a:r>
              <a:rPr lang="ko-KR" altLang="en-US" dirty="0"/>
              <a:t>형으로 캐스팅해 주어야 한다</a:t>
            </a:r>
            <a:r>
              <a:rPr lang="en-US" altLang="ko-KR" dirty="0"/>
              <a:t>. </a:t>
            </a:r>
            <a:r>
              <a:rPr lang="ko-KR" altLang="en-US" dirty="0"/>
              <a:t>간단한 예제라 </a:t>
            </a:r>
            <a:r>
              <a:rPr lang="en-US" altLang="ko-KR" dirty="0"/>
              <a:t>0,1</a:t>
            </a:r>
            <a:r>
              <a:rPr lang="ko-KR" altLang="en-US" dirty="0"/>
              <a:t>의 상수를 직접 사용했지만 사용되는 컨트롤이 많다면 </a:t>
            </a:r>
            <a:r>
              <a:rPr lang="en-US" altLang="ko-KR" dirty="0"/>
              <a:t>#define</a:t>
            </a:r>
            <a:r>
              <a:rPr lang="ko-KR" altLang="en-US" dirty="0"/>
              <a:t>으로 매크로 상수를 정의해 쓰는 것이 좋다</a:t>
            </a:r>
            <a:endParaRPr lang="en-US" altLang="ko-KR" dirty="0"/>
          </a:p>
          <a:p>
            <a:pPr lvl="1"/>
            <a:r>
              <a:rPr lang="en-US" altLang="ko-KR" sz="1600" dirty="0"/>
              <a:t>10,11</a:t>
            </a:r>
            <a:r>
              <a:rPr lang="ko-KR" altLang="en-US" sz="1600" dirty="0"/>
              <a:t>번째</a:t>
            </a:r>
            <a:endParaRPr lang="en-US" altLang="ko-KR" sz="1600" dirty="0"/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번째 인수는 이 윈도우를 만드는 인스턴스의 핸들</a:t>
            </a:r>
            <a:endParaRPr lang="en-US" altLang="ko-KR" dirty="0"/>
          </a:p>
          <a:p>
            <a:pPr lvl="2"/>
            <a:r>
              <a:rPr lang="en-US" altLang="ko-KR" dirty="0"/>
              <a:t>11</a:t>
            </a:r>
            <a:r>
              <a:rPr lang="ko-KR" altLang="en-US" dirty="0"/>
              <a:t>번째 인수는 </a:t>
            </a:r>
            <a:r>
              <a:rPr lang="en-US" altLang="ko-KR" dirty="0"/>
              <a:t>MDI</a:t>
            </a:r>
            <a:r>
              <a:rPr lang="ko-KR" altLang="en-US" dirty="0"/>
              <a:t>에서 사용하는 구조체인데 일단 무시</a:t>
            </a:r>
            <a:endParaRPr lang="en-US" altLang="ko-KR" dirty="0"/>
          </a:p>
          <a:p>
            <a:pPr lvl="1"/>
            <a:r>
              <a:rPr lang="ko-KR" altLang="en-US" sz="1600" dirty="0"/>
              <a:t>컨트롤을 생성한 후에 </a:t>
            </a:r>
            <a:r>
              <a:rPr lang="en-US" altLang="ko-KR" sz="1600" dirty="0"/>
              <a:t>CreateWindow </a:t>
            </a:r>
            <a:r>
              <a:rPr lang="ko-KR" altLang="en-US" sz="1600" dirty="0"/>
              <a:t>함수는 생성된 차일드 컨트롤의 윈도우 핸들을 리턴 해주는데 핸들이 필요할 경우 별도의 변수에 핸들 값을 저장해 주면 된다</a:t>
            </a:r>
            <a:endParaRPr lang="en-US" altLang="ko-KR" sz="1600" dirty="0"/>
          </a:p>
          <a:p>
            <a:pPr lvl="1"/>
            <a:r>
              <a:rPr lang="ko-KR" altLang="en-US" sz="1600" dirty="0"/>
              <a:t>이 예제는 버튼의 윈도우 핸들을 쓰지 않으므로 리턴 값을 무시하였다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0A1028-CD53-4C30-BC7B-6257F84B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8381240" cy="4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3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0808"/>
            <a:ext cx="8150407" cy="446326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부모와의 통신</a:t>
            </a:r>
            <a:endParaRPr lang="en-US" altLang="ko-KR" sz="1800" dirty="0"/>
          </a:p>
          <a:p>
            <a:pPr lvl="2"/>
            <a:r>
              <a:rPr lang="ko-KR" altLang="en-US" sz="1400" dirty="0"/>
              <a:t>컨트롤들은 자신에게 무슨 일이 일어났을 때 부모 윈도우로 통지 메시지</a:t>
            </a:r>
            <a:r>
              <a:rPr lang="en-US" altLang="ko-KR" sz="1400" dirty="0"/>
              <a:t>(Notification Message)</a:t>
            </a:r>
            <a:r>
              <a:rPr lang="ko-KR" altLang="en-US" sz="1400" dirty="0"/>
              <a:t>를 보내준다</a:t>
            </a:r>
            <a:endParaRPr lang="en-US" altLang="ko-KR" sz="1400" dirty="0"/>
          </a:p>
          <a:p>
            <a:pPr lvl="2"/>
            <a:r>
              <a:rPr lang="ko-KR" altLang="en-US" sz="1400" dirty="0"/>
              <a:t>부모 윈도우는 차일드 컨트롤이 보내주는 통지 메시지를 받아 적절한 처리를 해 준다</a:t>
            </a:r>
            <a:endParaRPr lang="en-US" altLang="ko-KR" sz="1400" dirty="0"/>
          </a:p>
          <a:p>
            <a:pPr lvl="1"/>
            <a:r>
              <a:rPr lang="en-US" altLang="ko-KR" sz="1600" dirty="0"/>
              <a:t>WM_COMMAND</a:t>
            </a:r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2000" dirty="0"/>
          </a:p>
          <a:p>
            <a:pPr lvl="2"/>
            <a:r>
              <a:rPr lang="ko-KR" altLang="en-US" sz="1400" dirty="0"/>
              <a:t>컨트롤의 </a:t>
            </a:r>
            <a:r>
              <a:rPr lang="en-US" altLang="ko-KR" sz="1400" dirty="0"/>
              <a:t>ID</a:t>
            </a:r>
            <a:r>
              <a:rPr lang="ko-KR" altLang="en-US" sz="1400" dirty="0"/>
              <a:t>는 </a:t>
            </a:r>
            <a:r>
              <a:rPr lang="en-US" altLang="ko-KR" sz="1400" dirty="0"/>
              <a:t>CreateWindow</a:t>
            </a:r>
            <a:r>
              <a:rPr lang="ko-KR" altLang="en-US" sz="1400" dirty="0"/>
              <a:t>의 아홉 번째 인수로 지정했던 정수 값으로 어떤 컨트롤이 통지 메시지를 보냈는지 알려준다</a:t>
            </a:r>
            <a:endParaRPr lang="en-US" altLang="ko-KR" sz="1400" dirty="0"/>
          </a:p>
          <a:p>
            <a:pPr lvl="2"/>
            <a:r>
              <a:rPr lang="ko-KR" altLang="en-US" sz="1400" dirty="0"/>
              <a:t>통지코드는 차일드 컨트롤이 왜 메시지를 보냈는가를 나타내는 값이다</a:t>
            </a:r>
            <a:endParaRPr lang="en-US" altLang="ko-KR" sz="1400" dirty="0"/>
          </a:p>
          <a:p>
            <a:pPr lvl="2"/>
            <a:r>
              <a:rPr lang="ko-KR" altLang="en-US" sz="1400" dirty="0"/>
              <a:t>버튼의 경우 통지 코드는 항상 사용자가 자신을 클릭했다는 의미의 </a:t>
            </a:r>
            <a:r>
              <a:rPr lang="en-US" altLang="ko-KR" sz="1400" dirty="0" err="1"/>
              <a:t>BN_CLICKED</a:t>
            </a:r>
            <a:r>
              <a:rPr lang="ko-KR" altLang="en-US" sz="1400" dirty="0"/>
              <a:t>이므로 이 값은 특별히 검사해볼 필요가 없지만 통지 코드가 여러 개인 컨트롤은 이 값을 검사해 보아야 한다</a:t>
            </a:r>
            <a:endParaRPr lang="en-US" altLang="ko-KR" sz="1400" dirty="0"/>
          </a:p>
          <a:p>
            <a:pPr lvl="2"/>
            <a:endParaRPr lang="en-US" altLang="ko-KR" sz="1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AC59DE-76C0-4C8E-B78A-E9B5C89BF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85879"/>
              </p:ext>
            </p:extLst>
          </p:nvPr>
        </p:nvGraphicFramePr>
        <p:xfrm>
          <a:off x="1547663" y="3068960"/>
          <a:ext cx="7139138" cy="10972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304257">
                  <a:extLst>
                    <a:ext uri="{9D8B030D-6E8A-4147-A177-3AD203B41FA5}">
                      <a16:colId xmlns:a16="http://schemas.microsoft.com/office/drawing/2014/main" val="3660203389"/>
                    </a:ext>
                  </a:extLst>
                </a:gridCol>
                <a:gridCol w="4834881">
                  <a:extLst>
                    <a:ext uri="{9D8B030D-6E8A-4147-A177-3AD203B41FA5}">
                      <a16:colId xmlns:a16="http://schemas.microsoft.com/office/drawing/2014/main" val="2515590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711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HIWORD(wParam)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통지코드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347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LOWORD(wParam)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컨트롤의 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8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lParam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메시지를 보낸 차일드 윈도우의 윈도우 핸들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16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98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0808"/>
            <a:ext cx="8150407" cy="4463261"/>
          </a:xfrm>
        </p:spPr>
        <p:txBody>
          <a:bodyPr>
            <a:normAutofit/>
          </a:bodyPr>
          <a:lstStyle/>
          <a:p>
            <a:pPr lvl="2"/>
            <a:r>
              <a:rPr lang="ko-KR" altLang="en-US" sz="1400" dirty="0"/>
              <a:t>예제의 경우는 두 버튼에 대해 각각 다른 메시지 박스만을 보여준다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이 코드의 의미를 말로 풀어보면 </a:t>
            </a:r>
            <a:r>
              <a:rPr lang="en-US" altLang="ko-KR" sz="1400" dirty="0"/>
              <a:t>“</a:t>
            </a:r>
            <a:r>
              <a:rPr lang="ko-KR" altLang="en-US" sz="1400" dirty="0"/>
              <a:t>첫번째 버튼이 클릭되었으면 </a:t>
            </a:r>
            <a:r>
              <a:rPr lang="en-US" altLang="ko-KR" sz="1400" dirty="0"/>
              <a:t>First Button Clicked </a:t>
            </a:r>
            <a:r>
              <a:rPr lang="ko-KR" altLang="en-US" sz="1400" dirty="0"/>
              <a:t>메시지를 보여주고 두번째 버튼이 클릭되었으면 </a:t>
            </a:r>
            <a:r>
              <a:rPr lang="en-US" altLang="ko-KR" sz="1400" dirty="0"/>
              <a:t>Second Button Clicked </a:t>
            </a:r>
            <a:r>
              <a:rPr lang="ko-KR" altLang="en-US" sz="1400" dirty="0"/>
              <a:t>메시지를 보여준다</a:t>
            </a:r>
            <a:r>
              <a:rPr lang="en-US" altLang="ko-KR" sz="1400" dirty="0"/>
              <a:t>”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다른 컨트롤의 경우도 통지 메시지를 처리하는 방법은 버튼의 경우와 동일하지만 컨트롤에 따라 전달될 수 있는 통지 메시지의 종류가 다르므로 각 통지 메시지에 대해서는 컨트롤별로 따로 공부를 해야 한다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B1A479-9CE6-4AC7-8AE7-993EC7E6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988840"/>
            <a:ext cx="62674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2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0808"/>
            <a:ext cx="8150407" cy="4463261"/>
          </a:xfrm>
        </p:spPr>
        <p:txBody>
          <a:bodyPr>
            <a:normAutofit/>
          </a:bodyPr>
          <a:lstStyle/>
          <a:p>
            <a:pPr lvl="2"/>
            <a:r>
              <a:rPr lang="en-US" altLang="ko-KR" sz="1400" dirty="0"/>
              <a:t>WM_COMMAND </a:t>
            </a:r>
            <a:r>
              <a:rPr lang="ko-KR" altLang="en-US" sz="1400" dirty="0"/>
              <a:t>메시지는 컨트롤의 통지 메시지 뿐만 아니라 메뉴 항목</a:t>
            </a:r>
            <a:r>
              <a:rPr lang="en-US" altLang="ko-KR" sz="1400" dirty="0"/>
              <a:t>, </a:t>
            </a:r>
            <a:r>
              <a:rPr lang="ko-KR" altLang="en-US" sz="1400" dirty="0"/>
              <a:t>액셀러레이터 등의 명령을 처리하는 중요한 일을 한다</a:t>
            </a:r>
            <a:endParaRPr lang="en-US" altLang="ko-KR" sz="1400" dirty="0"/>
          </a:p>
          <a:p>
            <a:pPr lvl="2"/>
            <a:r>
              <a:rPr lang="ko-KR" altLang="en-US" sz="1400" dirty="0"/>
              <a:t>이름 그대로 버튼을 누르거나</a:t>
            </a:r>
            <a:r>
              <a:rPr lang="en-US" altLang="ko-KR" sz="1400" dirty="0"/>
              <a:t>, </a:t>
            </a:r>
            <a:r>
              <a:rPr lang="ko-KR" altLang="en-US" sz="1400" dirty="0"/>
              <a:t>메뉴를 선택하거나 액셀러레이터를 누르는 등 사용자로부터의 명령이 될 만 한 것들을 모두 처리한다</a:t>
            </a:r>
            <a:endParaRPr lang="en-US" altLang="ko-KR" sz="1400" dirty="0"/>
          </a:p>
          <a:p>
            <a:pPr lvl="2"/>
            <a:r>
              <a:rPr lang="ko-KR" altLang="en-US" sz="1400" dirty="0"/>
              <a:t>이때 컨트롤의 </a:t>
            </a:r>
            <a:r>
              <a:rPr lang="en-US" altLang="ko-KR" sz="1400" dirty="0"/>
              <a:t>ID, </a:t>
            </a:r>
            <a:r>
              <a:rPr lang="ko-KR" altLang="en-US" sz="1400" dirty="0"/>
              <a:t>메뉴 </a:t>
            </a:r>
            <a:r>
              <a:rPr lang="en-US" altLang="ko-KR" sz="1400" dirty="0"/>
              <a:t>ID, </a:t>
            </a:r>
            <a:r>
              <a:rPr lang="ko-KR" altLang="en-US" sz="1400" dirty="0"/>
              <a:t>액셀러레이터 </a:t>
            </a:r>
            <a:r>
              <a:rPr lang="en-US" altLang="ko-KR" sz="1400" dirty="0"/>
              <a:t>ID </a:t>
            </a:r>
            <a:r>
              <a:rPr lang="ko-KR" altLang="en-US" sz="1400" dirty="0"/>
              <a:t>등은 모두 </a:t>
            </a:r>
            <a:r>
              <a:rPr lang="en-US" altLang="ko-KR" sz="1400" dirty="0"/>
              <a:t>LOWORD(wParam)</a:t>
            </a:r>
            <a:r>
              <a:rPr lang="ko-KR" altLang="en-US" sz="1400" dirty="0"/>
              <a:t>으로 전달되므로 이 세가지 명령끼리는 </a:t>
            </a:r>
            <a:r>
              <a:rPr lang="en-US" altLang="ko-KR" sz="1400" dirty="0"/>
              <a:t>0~65535</a:t>
            </a:r>
            <a:r>
              <a:rPr lang="ko-KR" altLang="en-US" sz="1400" dirty="0"/>
              <a:t>까지의 범위에서 상호 중복되지 않는 </a:t>
            </a:r>
            <a:r>
              <a:rPr lang="en-US" altLang="ko-KR" sz="1400" dirty="0"/>
              <a:t>ID</a:t>
            </a:r>
            <a:r>
              <a:rPr lang="ko-KR" altLang="en-US" sz="1400" dirty="0"/>
              <a:t>를 가져야 한다</a:t>
            </a:r>
            <a:endParaRPr lang="en-US" altLang="ko-KR" sz="1400" dirty="0"/>
          </a:p>
          <a:p>
            <a:pPr lvl="2"/>
            <a:r>
              <a:rPr lang="ko-KR" altLang="en-US" sz="1400" dirty="0"/>
              <a:t>또한 그 중에서도 컨트롤의 통지 메시지는 통지 코드에 따라 처리를 달리해야 한다</a:t>
            </a:r>
            <a:endParaRPr lang="en-US" altLang="ko-KR" sz="1400" dirty="0"/>
          </a:p>
          <a:p>
            <a:pPr lvl="2"/>
            <a:r>
              <a:rPr lang="ko-KR" altLang="en-US" sz="1400" dirty="0"/>
              <a:t>그래서 </a:t>
            </a:r>
            <a:r>
              <a:rPr lang="en-US" altLang="ko-KR" sz="1400" dirty="0"/>
              <a:t>WM_COMMAND </a:t>
            </a:r>
            <a:r>
              <a:rPr lang="ko-KR" altLang="en-US" sz="1400" dirty="0"/>
              <a:t>메시지의 일반적인 모양은 다음과 같다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13BFF3-A35A-4645-8C5B-AD7D8C85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3860626"/>
            <a:ext cx="54864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1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체크박스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7772400" cy="515620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체크박스</a:t>
            </a:r>
            <a:endParaRPr lang="en-US" altLang="ko-KR" sz="1800" dirty="0"/>
          </a:p>
          <a:p>
            <a:pPr lvl="1"/>
            <a:r>
              <a:rPr lang="ko-KR" altLang="en-US" sz="1600" dirty="0"/>
              <a:t>사용자로부터 참</a:t>
            </a:r>
            <a:r>
              <a:rPr lang="en-US" altLang="ko-KR" sz="1600" dirty="0"/>
              <a:t>, </a:t>
            </a:r>
            <a:r>
              <a:rPr lang="ko-KR" altLang="en-US" sz="1600" dirty="0"/>
              <a:t>거짓의 진위적인 선택을 입력 받을 때 주로 사용되는 컨트롤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체크 박스 역시 차일드 윈도우이며 체크 마크를 표시하는 조그만 사각형과 체크박스의 의미를 설명하는 짧은 문자열로 구성되어 있다</a:t>
            </a:r>
            <a:endParaRPr lang="en-US" altLang="ko-KR" sz="1600" dirty="0"/>
          </a:p>
          <a:p>
            <a:pPr lvl="1"/>
            <a:r>
              <a:rPr lang="ko-KR" altLang="en-US" sz="1600" dirty="0"/>
              <a:t>체크 박스를 만드는 방법도 푸시 버튼과 동일하게 클래스의 이름을 </a:t>
            </a:r>
            <a:r>
              <a:rPr lang="en-US" altLang="ko-KR" sz="1600" dirty="0"/>
              <a:t>“button”</a:t>
            </a:r>
            <a:r>
              <a:rPr lang="ko-KR" altLang="en-US" sz="1600" dirty="0"/>
              <a:t>을 사용하되 스타일에 푸시 버튼 스타일</a:t>
            </a:r>
            <a:r>
              <a:rPr lang="en-US" altLang="ko-KR" sz="1600" dirty="0"/>
              <a:t> </a:t>
            </a:r>
            <a:r>
              <a:rPr lang="ko-KR" altLang="en-US" sz="1600" dirty="0"/>
              <a:t>대신 체크 박스 스타일을 지정해 주는 것만 다르다</a:t>
            </a:r>
            <a:endParaRPr lang="en-US" altLang="ko-KR" sz="1600" dirty="0"/>
          </a:p>
          <a:p>
            <a:pPr lvl="1"/>
            <a:r>
              <a:rPr lang="ko-KR" altLang="en-US" sz="1600" dirty="0"/>
              <a:t>지정해 주는 스타일에 따라 </a:t>
            </a:r>
            <a:r>
              <a:rPr lang="en-US" altLang="ko-KR" sz="1600" dirty="0"/>
              <a:t>4</a:t>
            </a:r>
            <a:r>
              <a:rPr lang="ko-KR" altLang="en-US" sz="1600" dirty="0"/>
              <a:t>가지 종류의 체크 박스가 있는데 앞에서 제시한 버튼의 스타일을 참고한다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5757BE-47D3-4C36-A889-ECEA9F6A4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5" y="2395484"/>
            <a:ext cx="4536505" cy="8174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954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체크박스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7772400" cy="515620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체크박스 스타일</a:t>
            </a:r>
            <a:endParaRPr lang="en-US" altLang="ko-KR" sz="1800" dirty="0"/>
          </a:p>
          <a:p>
            <a:pPr lvl="1"/>
            <a:r>
              <a:rPr lang="en-US" altLang="ko-KR" sz="1600" dirty="0"/>
              <a:t>BS_CHECKBOX</a:t>
            </a:r>
          </a:p>
          <a:p>
            <a:pPr lvl="2"/>
            <a:r>
              <a:rPr lang="ko-KR" altLang="en-US" sz="1400" dirty="0"/>
              <a:t>두가지 상태를 가지는 체크박스</a:t>
            </a:r>
            <a:endParaRPr lang="en-US" altLang="ko-KR" sz="1400" dirty="0"/>
          </a:p>
          <a:p>
            <a:pPr lvl="2"/>
            <a:r>
              <a:rPr lang="ko-KR" altLang="en-US" sz="1400" dirty="0"/>
              <a:t>선택</a:t>
            </a:r>
            <a:r>
              <a:rPr lang="en-US" altLang="ko-KR" sz="1400" dirty="0"/>
              <a:t>/</a:t>
            </a:r>
            <a:r>
              <a:rPr lang="ko-KR" altLang="en-US" sz="1400" dirty="0"/>
              <a:t>비선택 둘 중 하나의 상태를 가진다</a:t>
            </a:r>
            <a:endParaRPr lang="en-US" altLang="ko-KR" sz="1400" dirty="0"/>
          </a:p>
          <a:p>
            <a:pPr lvl="1"/>
            <a:r>
              <a:rPr lang="en-US" altLang="ko-KR" sz="1600" dirty="0"/>
              <a:t>BS_3STATE</a:t>
            </a:r>
          </a:p>
          <a:p>
            <a:pPr lvl="2"/>
            <a:r>
              <a:rPr lang="ko-KR" altLang="en-US" sz="1400" dirty="0"/>
              <a:t>세가지 상태를 가지는 체크박스</a:t>
            </a:r>
            <a:endParaRPr lang="en-US" altLang="ko-KR" sz="1400" dirty="0"/>
          </a:p>
          <a:p>
            <a:pPr lvl="2"/>
            <a:r>
              <a:rPr lang="ko-KR" altLang="en-US" sz="1400" dirty="0"/>
              <a:t>선택</a:t>
            </a:r>
            <a:r>
              <a:rPr lang="en-US" altLang="ko-KR" sz="1400" dirty="0"/>
              <a:t>/</a:t>
            </a:r>
            <a:r>
              <a:rPr lang="ko-KR" altLang="en-US" sz="1400" dirty="0"/>
              <a:t>비선택 외에도 </a:t>
            </a:r>
            <a:r>
              <a:rPr lang="en-US" altLang="ko-KR" sz="1400" dirty="0"/>
              <a:t>Grayed</a:t>
            </a:r>
            <a:r>
              <a:rPr lang="ko-KR" altLang="en-US" sz="1400" dirty="0"/>
              <a:t>라는 제 </a:t>
            </a:r>
            <a:r>
              <a:rPr lang="en-US" altLang="ko-KR" sz="1400" dirty="0"/>
              <a:t>3</a:t>
            </a:r>
            <a:r>
              <a:rPr lang="ko-KR" altLang="en-US" sz="1400" dirty="0"/>
              <a:t>의 상태를 가진다</a:t>
            </a:r>
            <a:endParaRPr lang="en-US" altLang="ko-KR" sz="1400" dirty="0"/>
          </a:p>
          <a:p>
            <a:pPr lvl="1"/>
            <a:r>
              <a:rPr lang="ko-KR" altLang="en-US" sz="1600" dirty="0"/>
              <a:t>또한 자동 체크 박스와 수동 체크 박스로 나뉘어지는데 수동 체크 박스는 선택</a:t>
            </a:r>
            <a:r>
              <a:rPr lang="en-US" altLang="ko-KR" sz="1600" dirty="0"/>
              <a:t>/</a:t>
            </a:r>
            <a:r>
              <a:rPr lang="ko-KR" altLang="en-US" sz="1600" dirty="0"/>
              <a:t>비선택 상태를 사용자가 직접 설정해 주어야 하며 자동 체크 박스는 </a:t>
            </a:r>
            <a:r>
              <a:rPr lang="en-US" altLang="ko-KR" sz="1600" dirty="0"/>
              <a:t>Windows</a:t>
            </a:r>
            <a:r>
              <a:rPr lang="ko-KR" altLang="en-US" sz="1600" dirty="0"/>
              <a:t>가 체크 박스의 상태를 자동으로 설정해 준다</a:t>
            </a:r>
            <a:endParaRPr lang="en-US" altLang="ko-KR" sz="1600" dirty="0"/>
          </a:p>
          <a:p>
            <a:pPr lvl="1"/>
            <a:r>
              <a:rPr lang="ko-KR" altLang="en-US" sz="1600" dirty="0"/>
              <a:t>자동 체크 박스는 별도의 코드를 작성하지 않아도 상태를 자동으로 토글 할 수 있는 장점이 있는 반면 체크 박스가 변경되는 시점에서 특정한 처리를 할 수 없다는 단점이 있다</a:t>
            </a:r>
            <a:endParaRPr lang="en-US" altLang="ko-KR" sz="1600" dirty="0"/>
          </a:p>
          <a:p>
            <a:pPr lvl="1"/>
            <a:r>
              <a:rPr lang="ko-KR" altLang="en-US" sz="1600" dirty="0"/>
              <a:t>체크 박스의 상태가 변경될 때마다 어떤 처리를 해 주어야 할 경우라면 수동 체크 박스를 사용하고 필요할 때 상태를 조사하기만 하면 될 경우라면 자동 체크 박스를 사용하면 된다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ECA09E-B7FF-4949-B66E-51B8BF599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3515" y="2204864"/>
            <a:ext cx="3419840" cy="1065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54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체크박스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7772400" cy="863107"/>
          </a:xfrm>
        </p:spPr>
        <p:txBody>
          <a:bodyPr>
            <a:normAutofit lnSpcReduction="10000"/>
          </a:bodyPr>
          <a:lstStyle/>
          <a:p>
            <a:r>
              <a:rPr lang="en-US" altLang="ko-KR" sz="1800" dirty="0"/>
              <a:t>Check</a:t>
            </a:r>
          </a:p>
          <a:p>
            <a:pPr lvl="1"/>
            <a:r>
              <a:rPr lang="ko-KR" altLang="en-US" sz="1600" dirty="0"/>
              <a:t>화면의 사각형을 체크 박스의 상태에 따라 타원형으로도 그릴 수 있도록 하는 예제이다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85AE1-0550-4CB7-A6B1-41B95CDF6F4A}"/>
              </a:ext>
            </a:extLst>
          </p:cNvPr>
          <p:cNvSpPr txBox="1"/>
          <p:nvPr/>
        </p:nvSpPr>
        <p:spPr>
          <a:xfrm>
            <a:off x="755576" y="2420479"/>
            <a:ext cx="4752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LRESULT CALLBACK WndProc(HWND hWnd, UINT iMessage, WPARAM wParam, LPARAM lParam)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HDC hdc;</a:t>
            </a:r>
          </a:p>
          <a:p>
            <a:r>
              <a:rPr lang="en-US" altLang="ko-KR" sz="800" dirty="0"/>
              <a:t>PAINTSTRUCT </a:t>
            </a:r>
            <a:r>
              <a:rPr lang="en-US" altLang="ko-KR" sz="800" dirty="0" err="1"/>
              <a:t>ps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static HWND </a:t>
            </a:r>
            <a:r>
              <a:rPr lang="en-US" altLang="ko-KR" sz="800" dirty="0" err="1"/>
              <a:t>c1</a:t>
            </a:r>
            <a:r>
              <a:rPr lang="en-US" altLang="ko-KR" sz="800" dirty="0"/>
              <a:t>, </a:t>
            </a:r>
            <a:r>
              <a:rPr lang="en-US" altLang="ko-KR" sz="800" dirty="0" err="1"/>
              <a:t>c2</a:t>
            </a:r>
            <a:r>
              <a:rPr lang="en-US" altLang="ko-KR" sz="800" dirty="0"/>
              <a:t>, </a:t>
            </a:r>
            <a:r>
              <a:rPr lang="en-US" altLang="ko-KR" sz="800" dirty="0" err="1"/>
              <a:t>c3</a:t>
            </a:r>
            <a:r>
              <a:rPr lang="en-US" altLang="ko-KR" sz="800" dirty="0"/>
              <a:t>, </a:t>
            </a:r>
            <a:r>
              <a:rPr lang="en-US" altLang="ko-KR" sz="800" dirty="0" err="1"/>
              <a:t>c4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static BOOL ELLIPSE = FALSE;</a:t>
            </a:r>
          </a:p>
          <a:p>
            <a:r>
              <a:rPr lang="en-US" altLang="ko-KR" sz="800" dirty="0"/>
              <a:t>switch (iMessage) {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WM_CREATE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 err="1"/>
              <a:t>c1</a:t>
            </a:r>
            <a:r>
              <a:rPr lang="en-US" altLang="ko-KR" sz="800" dirty="0"/>
              <a:t> = CreateWindow("button", "Draw Ellipse?", </a:t>
            </a:r>
            <a:r>
              <a:rPr lang="en-US" altLang="ko-KR" sz="800" dirty="0" err="1"/>
              <a:t>WS_CHILD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WS_VISIBLE</a:t>
            </a:r>
            <a:r>
              <a:rPr lang="en-US" altLang="ko-KR" sz="800" dirty="0"/>
              <a:t> |</a:t>
            </a:r>
          </a:p>
          <a:p>
            <a:r>
              <a:rPr lang="en-US" altLang="ko-KR" sz="800" dirty="0"/>
              <a:t>BS_CHECKBOX, 20, 20, 160, 25, hWnd, (HMENU)0, </a:t>
            </a:r>
            <a:r>
              <a:rPr lang="en-US" altLang="ko-KR" sz="800" dirty="0" err="1"/>
              <a:t>GetModuleHandle</a:t>
            </a:r>
            <a:r>
              <a:rPr lang="en-US" altLang="ko-KR" sz="800" dirty="0"/>
              <a:t>(NULL), NULL);</a:t>
            </a:r>
          </a:p>
          <a:p>
            <a:r>
              <a:rPr lang="en-US" altLang="ko-KR" sz="800" dirty="0" err="1"/>
              <a:t>c2</a:t>
            </a:r>
            <a:r>
              <a:rPr lang="en-US" altLang="ko-KR" sz="800" dirty="0"/>
              <a:t> = CreateWindow("button", "Good bye Message?", </a:t>
            </a:r>
            <a:r>
              <a:rPr lang="en-US" altLang="ko-KR" sz="800" dirty="0" err="1"/>
              <a:t>WS_CHILD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WS_VISIBLE</a:t>
            </a:r>
            <a:r>
              <a:rPr lang="en-US" altLang="ko-KR" sz="800" dirty="0"/>
              <a:t> |</a:t>
            </a:r>
          </a:p>
          <a:p>
            <a:r>
              <a:rPr lang="en-US" altLang="ko-KR" sz="800" dirty="0"/>
              <a:t>BS_AUTOCHECKBOX, 20, 50, 160, 25, hWnd, (HMENU)1, </a:t>
            </a:r>
            <a:r>
              <a:rPr lang="en-US" altLang="ko-KR" sz="800" dirty="0" err="1"/>
              <a:t>GetModuleHandle</a:t>
            </a:r>
            <a:r>
              <a:rPr lang="en-US" altLang="ko-KR" sz="800" dirty="0"/>
              <a:t>(NULL), NULL);</a:t>
            </a:r>
          </a:p>
          <a:p>
            <a:r>
              <a:rPr lang="en-US" altLang="ko-KR" sz="800" dirty="0" err="1"/>
              <a:t>c3</a:t>
            </a:r>
            <a:r>
              <a:rPr lang="en-US" altLang="ko-KR" sz="800" dirty="0"/>
              <a:t> = CreateWindow("button", "</a:t>
            </a:r>
            <a:r>
              <a:rPr lang="en-US" altLang="ko-KR" sz="800" dirty="0" err="1"/>
              <a:t>3State</a:t>
            </a:r>
            <a:r>
              <a:rPr lang="en-US" altLang="ko-KR" sz="800" dirty="0"/>
              <a:t>", </a:t>
            </a:r>
            <a:r>
              <a:rPr lang="en-US" altLang="ko-KR" sz="800" dirty="0" err="1"/>
              <a:t>WS_CHILD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WS_VISIBLE</a:t>
            </a:r>
            <a:r>
              <a:rPr lang="en-US" altLang="ko-KR" sz="800" dirty="0"/>
              <a:t> | </a:t>
            </a:r>
            <a:r>
              <a:rPr lang="en-US" altLang="ko-KR" sz="800" dirty="0" err="1"/>
              <a:t>BS_3STATE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/>
              <a:t>20, 80, 160, 25, hWnd, (HMENU)2, </a:t>
            </a:r>
            <a:r>
              <a:rPr lang="en-US" altLang="ko-KR" sz="800" dirty="0" err="1"/>
              <a:t>GetModuleHandle</a:t>
            </a:r>
            <a:r>
              <a:rPr lang="en-US" altLang="ko-KR" sz="800" dirty="0"/>
              <a:t>(NULL), NULL);</a:t>
            </a:r>
          </a:p>
          <a:p>
            <a:r>
              <a:rPr lang="en-US" altLang="ko-KR" sz="800" dirty="0" err="1"/>
              <a:t>c4</a:t>
            </a:r>
            <a:r>
              <a:rPr lang="en-US" altLang="ko-KR" sz="800" dirty="0"/>
              <a:t> = CreateWindow("button", "Auto </a:t>
            </a:r>
            <a:r>
              <a:rPr lang="en-US" altLang="ko-KR" sz="800" dirty="0" err="1"/>
              <a:t>3State</a:t>
            </a:r>
            <a:r>
              <a:rPr lang="en-US" altLang="ko-KR" sz="800" dirty="0"/>
              <a:t>", </a:t>
            </a:r>
            <a:r>
              <a:rPr lang="en-US" altLang="ko-KR" sz="800" dirty="0" err="1"/>
              <a:t>WS_CHILD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WS_VISIBLE</a:t>
            </a:r>
            <a:r>
              <a:rPr lang="en-US" altLang="ko-KR" sz="800" dirty="0"/>
              <a:t> |</a:t>
            </a:r>
          </a:p>
          <a:p>
            <a:r>
              <a:rPr lang="en-US" altLang="ko-KR" sz="800" dirty="0"/>
              <a:t>BS_AUTO3STATE, 20, 110, 160, 25, hWnd, (HMENU)3, </a:t>
            </a:r>
            <a:r>
              <a:rPr lang="en-US" altLang="ko-KR" sz="800" dirty="0" err="1"/>
              <a:t>GetModuleHandle</a:t>
            </a:r>
            <a:r>
              <a:rPr lang="en-US" altLang="ko-KR" sz="800" dirty="0"/>
              <a:t>(NULL), NULL);</a:t>
            </a:r>
          </a:p>
          <a:p>
            <a:r>
              <a:rPr lang="en-US" altLang="ko-KR" sz="800" dirty="0"/>
              <a:t>return 0;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WM_COMMAND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/>
              <a:t>switch (LOWORD(wParam)) {</a:t>
            </a:r>
          </a:p>
          <a:p>
            <a:r>
              <a:rPr lang="en-US" altLang="ko-KR" sz="800" dirty="0"/>
              <a:t>case 0:</a:t>
            </a:r>
          </a:p>
          <a:p>
            <a:r>
              <a:rPr lang="en-US" altLang="ko-KR" sz="800" dirty="0"/>
              <a:t>if (</a:t>
            </a:r>
            <a:r>
              <a:rPr lang="en-US" altLang="ko-KR" sz="800" dirty="0" err="1"/>
              <a:t>SendMessage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c1</a:t>
            </a:r>
            <a:r>
              <a:rPr lang="en-US" altLang="ko-KR" sz="800" dirty="0"/>
              <a:t>, </a:t>
            </a:r>
            <a:r>
              <a:rPr lang="en-US" altLang="ko-KR" sz="800" dirty="0" err="1"/>
              <a:t>BM_GETCHECK</a:t>
            </a:r>
            <a:r>
              <a:rPr lang="en-US" altLang="ko-KR" sz="800" dirty="0"/>
              <a:t>, 0, 0) == </a:t>
            </a:r>
            <a:r>
              <a:rPr lang="en-US" altLang="ko-KR" sz="800" dirty="0" err="1"/>
              <a:t>BST_UNCHECKED</a:t>
            </a:r>
            <a:r>
              <a:rPr lang="en-US" altLang="ko-KR" sz="800" dirty="0"/>
              <a:t>) {</a:t>
            </a:r>
          </a:p>
          <a:p>
            <a:r>
              <a:rPr lang="en-US" altLang="ko-KR" sz="800" dirty="0" err="1"/>
              <a:t>SendMessage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c1</a:t>
            </a:r>
            <a:r>
              <a:rPr lang="en-US" altLang="ko-KR" sz="800" dirty="0"/>
              <a:t>, </a:t>
            </a:r>
            <a:r>
              <a:rPr lang="en-US" altLang="ko-KR" sz="800" dirty="0" err="1"/>
              <a:t>BM_SETCHECK</a:t>
            </a:r>
            <a:r>
              <a:rPr lang="en-US" altLang="ko-KR" sz="800" dirty="0"/>
              <a:t>, </a:t>
            </a:r>
            <a:r>
              <a:rPr lang="en-US" altLang="ko-KR" sz="800" dirty="0" err="1"/>
              <a:t>BST_CHECKED</a:t>
            </a:r>
            <a:r>
              <a:rPr lang="en-US" altLang="ko-KR" sz="800" dirty="0"/>
              <a:t>, 0);</a:t>
            </a:r>
          </a:p>
          <a:p>
            <a:r>
              <a:rPr lang="en-US" altLang="ko-KR" sz="800" dirty="0"/>
              <a:t>ELLIPSE = TRUE;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else {</a:t>
            </a:r>
          </a:p>
          <a:p>
            <a:r>
              <a:rPr lang="en-US" altLang="ko-KR" sz="800" dirty="0" err="1"/>
              <a:t>SendMessage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c1</a:t>
            </a:r>
            <a:r>
              <a:rPr lang="en-US" altLang="ko-KR" sz="800" dirty="0"/>
              <a:t>, </a:t>
            </a:r>
            <a:r>
              <a:rPr lang="en-US" altLang="ko-KR" sz="800" dirty="0" err="1"/>
              <a:t>BM_SETCHECK</a:t>
            </a:r>
            <a:r>
              <a:rPr lang="en-US" altLang="ko-KR" sz="800" dirty="0"/>
              <a:t>, </a:t>
            </a:r>
            <a:r>
              <a:rPr lang="en-US" altLang="ko-KR" sz="800" dirty="0" err="1"/>
              <a:t>BST_UNCHECKED</a:t>
            </a:r>
            <a:r>
              <a:rPr lang="en-US" altLang="ko-KR" sz="800" dirty="0"/>
              <a:t>, 0);</a:t>
            </a:r>
          </a:p>
          <a:p>
            <a:r>
              <a:rPr lang="en-US" altLang="ko-KR" sz="800" dirty="0"/>
              <a:t>ELLIPSE = FALSE;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 err="1"/>
              <a:t>InvalidateRect</a:t>
            </a:r>
            <a:r>
              <a:rPr lang="en-US" altLang="ko-KR" sz="800" dirty="0"/>
              <a:t>(hWnd, NULL, TRUE);</a:t>
            </a:r>
          </a:p>
          <a:p>
            <a:r>
              <a:rPr lang="en-US" altLang="ko-KR" sz="800" dirty="0"/>
              <a:t>break;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1A6D9-0083-448D-9C1A-67AC65BBB315}"/>
              </a:ext>
            </a:extLst>
          </p:cNvPr>
          <p:cNvSpPr txBox="1"/>
          <p:nvPr/>
        </p:nvSpPr>
        <p:spPr>
          <a:xfrm>
            <a:off x="5508104" y="2420479"/>
            <a:ext cx="35726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case 2:</a:t>
            </a:r>
          </a:p>
          <a:p>
            <a:r>
              <a:rPr lang="en-US" altLang="ko-KR" sz="800" dirty="0"/>
              <a:t>if (</a:t>
            </a:r>
            <a:r>
              <a:rPr lang="en-US" altLang="ko-KR" sz="800" dirty="0" err="1"/>
              <a:t>SendMessage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c3</a:t>
            </a:r>
            <a:r>
              <a:rPr lang="en-US" altLang="ko-KR" sz="800" dirty="0"/>
              <a:t>, </a:t>
            </a:r>
            <a:r>
              <a:rPr lang="en-US" altLang="ko-KR" sz="800" dirty="0" err="1"/>
              <a:t>BM_GETCHECK</a:t>
            </a:r>
            <a:r>
              <a:rPr lang="en-US" altLang="ko-KR" sz="800" dirty="0"/>
              <a:t>, 0, 0) == </a:t>
            </a:r>
            <a:r>
              <a:rPr lang="en-US" altLang="ko-KR" sz="800" dirty="0" err="1"/>
              <a:t>BST_UNCHECKED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 err="1"/>
              <a:t>SendMessage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c3</a:t>
            </a:r>
            <a:r>
              <a:rPr lang="en-US" altLang="ko-KR" sz="800" dirty="0"/>
              <a:t>, </a:t>
            </a:r>
            <a:r>
              <a:rPr lang="en-US" altLang="ko-KR" sz="800" dirty="0" err="1"/>
              <a:t>BM_SETCHECK</a:t>
            </a:r>
            <a:r>
              <a:rPr lang="en-US" altLang="ko-KR" sz="800" dirty="0"/>
              <a:t>, </a:t>
            </a:r>
            <a:r>
              <a:rPr lang="en-US" altLang="ko-KR" sz="800" dirty="0" err="1"/>
              <a:t>BST_CHECKED</a:t>
            </a:r>
            <a:r>
              <a:rPr lang="en-US" altLang="ko-KR" sz="800" dirty="0"/>
              <a:t>, 0);</a:t>
            </a:r>
          </a:p>
          <a:p>
            <a:r>
              <a:rPr lang="en-US" altLang="ko-KR" sz="800" dirty="0"/>
              <a:t>else</a:t>
            </a:r>
          </a:p>
          <a:p>
            <a:r>
              <a:rPr lang="en-US" altLang="ko-KR" sz="800" dirty="0"/>
              <a:t>if (</a:t>
            </a:r>
            <a:r>
              <a:rPr lang="en-US" altLang="ko-KR" sz="800" dirty="0" err="1"/>
              <a:t>SendMessage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c3</a:t>
            </a:r>
            <a:r>
              <a:rPr lang="en-US" altLang="ko-KR" sz="800" dirty="0"/>
              <a:t>, </a:t>
            </a:r>
            <a:r>
              <a:rPr lang="en-US" altLang="ko-KR" sz="800" dirty="0" err="1"/>
              <a:t>BM_GETCHECK</a:t>
            </a:r>
            <a:r>
              <a:rPr lang="en-US" altLang="ko-KR" sz="800" dirty="0"/>
              <a:t>, 0, 0) == </a:t>
            </a:r>
            <a:r>
              <a:rPr lang="en-US" altLang="ko-KR" sz="800" dirty="0" err="1"/>
              <a:t>BST_INDETERMINATE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 err="1"/>
              <a:t>SendMessage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c3</a:t>
            </a:r>
            <a:r>
              <a:rPr lang="en-US" altLang="ko-KR" sz="800" dirty="0"/>
              <a:t>, </a:t>
            </a:r>
            <a:r>
              <a:rPr lang="en-US" altLang="ko-KR" sz="800" dirty="0" err="1"/>
              <a:t>BM_SETCHECK</a:t>
            </a:r>
            <a:r>
              <a:rPr lang="en-US" altLang="ko-KR" sz="800" dirty="0"/>
              <a:t>, </a:t>
            </a:r>
            <a:r>
              <a:rPr lang="en-US" altLang="ko-KR" sz="800" dirty="0" err="1"/>
              <a:t>BST_UNCHECKED</a:t>
            </a:r>
            <a:r>
              <a:rPr lang="en-US" altLang="ko-KR" sz="800" dirty="0"/>
              <a:t>, 0);</a:t>
            </a:r>
          </a:p>
          <a:p>
            <a:r>
              <a:rPr lang="en-US" altLang="ko-KR" sz="800" dirty="0"/>
              <a:t>else</a:t>
            </a:r>
          </a:p>
          <a:p>
            <a:r>
              <a:rPr lang="en-US" altLang="ko-KR" sz="800" dirty="0" err="1"/>
              <a:t>SendMessage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c3</a:t>
            </a:r>
            <a:r>
              <a:rPr lang="en-US" altLang="ko-KR" sz="800" dirty="0"/>
              <a:t>, </a:t>
            </a:r>
            <a:r>
              <a:rPr lang="en-US" altLang="ko-KR" sz="800" dirty="0" err="1"/>
              <a:t>BM_SETCHECK</a:t>
            </a:r>
            <a:r>
              <a:rPr lang="en-US" altLang="ko-KR" sz="800" dirty="0"/>
              <a:t>, </a:t>
            </a:r>
            <a:r>
              <a:rPr lang="en-US" altLang="ko-KR" sz="800" dirty="0" err="1"/>
              <a:t>BST_INDETERMINATE</a:t>
            </a:r>
            <a:r>
              <a:rPr lang="en-US" altLang="ko-KR" sz="800" dirty="0"/>
              <a:t>, 0);</a:t>
            </a:r>
          </a:p>
          <a:p>
            <a:r>
              <a:rPr lang="en-US" altLang="ko-KR" sz="800" dirty="0"/>
              <a:t>break;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return 0;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WM_PAINT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/>
              <a:t>hdc = </a:t>
            </a:r>
            <a:r>
              <a:rPr lang="en-US" altLang="ko-KR" sz="800" dirty="0" err="1"/>
              <a:t>BeginPaint</a:t>
            </a:r>
            <a:r>
              <a:rPr lang="en-US" altLang="ko-KR" sz="800" dirty="0"/>
              <a:t>(hWnd, &amp;</a:t>
            </a:r>
            <a:r>
              <a:rPr lang="en-US" altLang="ko-KR" sz="800" dirty="0" err="1"/>
              <a:t>ps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if (ELLIPSE == TRUE)</a:t>
            </a:r>
          </a:p>
          <a:p>
            <a:r>
              <a:rPr lang="en-US" altLang="ko-KR" sz="800" dirty="0"/>
              <a:t>Ellipse(hdc, 200, 100, 400, 200);</a:t>
            </a:r>
          </a:p>
          <a:p>
            <a:r>
              <a:rPr lang="en-US" altLang="ko-KR" sz="800" dirty="0"/>
              <a:t>else</a:t>
            </a:r>
          </a:p>
          <a:p>
            <a:r>
              <a:rPr lang="en-US" altLang="ko-KR" sz="800" dirty="0"/>
              <a:t>Rectangle(hdc, 200, 100, 400, 200);</a:t>
            </a:r>
          </a:p>
          <a:p>
            <a:r>
              <a:rPr lang="en-US" altLang="ko-KR" sz="800" dirty="0" err="1"/>
              <a:t>EndPaint</a:t>
            </a:r>
            <a:r>
              <a:rPr lang="en-US" altLang="ko-KR" sz="800" dirty="0"/>
              <a:t>(hWnd, &amp;</a:t>
            </a:r>
            <a:r>
              <a:rPr lang="en-US" altLang="ko-KR" sz="800" dirty="0" err="1"/>
              <a:t>ps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return 0;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WM_DESTROY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/>
              <a:t>if (</a:t>
            </a:r>
            <a:r>
              <a:rPr lang="en-US" altLang="ko-KR" sz="800" dirty="0" err="1"/>
              <a:t>SendMessage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c2</a:t>
            </a:r>
            <a:r>
              <a:rPr lang="en-US" altLang="ko-KR" sz="800" dirty="0"/>
              <a:t>, </a:t>
            </a:r>
            <a:r>
              <a:rPr lang="en-US" altLang="ko-KR" sz="800" dirty="0" err="1"/>
              <a:t>BM_GETCHECK</a:t>
            </a:r>
            <a:r>
              <a:rPr lang="en-US" altLang="ko-KR" sz="800" dirty="0"/>
              <a:t>, 0, 0) == </a:t>
            </a:r>
            <a:r>
              <a:rPr lang="en-US" altLang="ko-KR" sz="800" dirty="0" err="1"/>
              <a:t>BST_CHECKED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 err="1"/>
              <a:t>MessageBox</a:t>
            </a:r>
            <a:r>
              <a:rPr lang="en-US" altLang="ko-KR" sz="800" dirty="0"/>
              <a:t>(hWnd, "Good bye", "Check", </a:t>
            </a:r>
            <a:r>
              <a:rPr lang="en-US" altLang="ko-KR" sz="800" dirty="0" err="1"/>
              <a:t>MB_OK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PostQuitMessage</a:t>
            </a:r>
            <a:r>
              <a:rPr lang="en-US" altLang="ko-KR" sz="800" dirty="0"/>
              <a:t>(0);</a:t>
            </a:r>
          </a:p>
          <a:p>
            <a:r>
              <a:rPr lang="en-US" altLang="ko-KR" sz="800" dirty="0"/>
              <a:t>return 0;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return(</a:t>
            </a:r>
            <a:r>
              <a:rPr lang="en-US" altLang="ko-KR" sz="800" dirty="0" err="1"/>
              <a:t>DefWindowProc</a:t>
            </a:r>
            <a:r>
              <a:rPr lang="en-US" altLang="ko-KR" sz="800" dirty="0"/>
              <a:t>(hWnd, iMessage, wParam, lParam));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  <a:p>
            <a:endParaRPr lang="ko-KR" altLang="en-US" sz="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DB778B-61AC-454C-BBF4-948D94709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217" y="-831286"/>
            <a:ext cx="4267200" cy="2790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B3018A-D81A-42D0-B8C9-DDABB28B5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79" y="-69287"/>
            <a:ext cx="11334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체크박스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8229599" cy="515620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컨트롤의 메시지</a:t>
            </a:r>
            <a:endParaRPr lang="en-US" altLang="ko-KR" sz="1800" dirty="0"/>
          </a:p>
          <a:p>
            <a:pPr lvl="1"/>
            <a:r>
              <a:rPr lang="ko-KR" altLang="en-US" sz="1600" dirty="0"/>
              <a:t>체크 박스는 사용자가 마우스로 클릭할 때마다 부모 윈도우로 </a:t>
            </a:r>
            <a:r>
              <a:rPr lang="en-US" altLang="ko-KR" sz="1600" dirty="0" err="1"/>
              <a:t>BN_CLICKED</a:t>
            </a:r>
            <a:r>
              <a:rPr lang="en-US" altLang="ko-KR" sz="1600" dirty="0"/>
              <a:t> </a:t>
            </a:r>
            <a:r>
              <a:rPr lang="ko-KR" altLang="en-US" sz="1600" dirty="0"/>
              <a:t>메시지를 보낸다</a:t>
            </a:r>
            <a:endParaRPr lang="en-US" altLang="ko-KR" sz="1600" dirty="0"/>
          </a:p>
          <a:p>
            <a:pPr lvl="1"/>
            <a:r>
              <a:rPr lang="ko-KR" altLang="en-US" sz="1600" dirty="0"/>
              <a:t>컨트롤이 부모 윈도우로 보내는 통지 메시지와는 달리 부모 윈도우가 체크 박스의 현재 상태를 알아보거나 상태를 바꾸고자 할 때도 차일드 윈도우로 메시지를 보낸다</a:t>
            </a:r>
            <a:endParaRPr lang="en-US" altLang="ko-KR" sz="1600" dirty="0"/>
          </a:p>
          <a:p>
            <a:pPr lvl="1"/>
            <a:r>
              <a:rPr lang="ko-KR" altLang="en-US" sz="1600" dirty="0"/>
              <a:t>부모 윈도우가 체크 박스로 보낼 수 있는 메시지에는 다음 두가지가 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err="1"/>
              <a:t>BM_GETCHECK</a:t>
            </a:r>
            <a:r>
              <a:rPr lang="ko-KR" altLang="en-US" sz="1600" dirty="0"/>
              <a:t>에 의해 </a:t>
            </a:r>
            <a:r>
              <a:rPr lang="ko-KR" altLang="en-US" sz="1600" dirty="0" err="1"/>
              <a:t>리턴되고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BM_SETCHECK</a:t>
            </a:r>
            <a:r>
              <a:rPr lang="ko-KR" altLang="en-US" sz="1600" dirty="0"/>
              <a:t>에 의해 설정되는 체크 박스의 상태는 다음 세가지가 있다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5D8CD36-CCDE-44B2-8553-E1C2720A5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50109"/>
              </p:ext>
            </p:extLst>
          </p:nvPr>
        </p:nvGraphicFramePr>
        <p:xfrm>
          <a:off x="1331641" y="3645024"/>
          <a:ext cx="6897960" cy="822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28898">
                  <a:extLst>
                    <a:ext uri="{9D8B030D-6E8A-4147-A177-3AD203B41FA5}">
                      <a16:colId xmlns:a16="http://schemas.microsoft.com/office/drawing/2014/main" val="1183962119"/>
                    </a:ext>
                  </a:extLst>
                </a:gridCol>
                <a:gridCol w="5569062">
                  <a:extLst>
                    <a:ext uri="{9D8B030D-6E8A-4147-A177-3AD203B41FA5}">
                      <a16:colId xmlns:a16="http://schemas.microsoft.com/office/drawing/2014/main" val="4232898115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63713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BM_GETCHECK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체크 박스가 현재 체크되어 있는 상태인지를 조사하며 추가정보는 없다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20451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BM_SETCHECK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체크 박스의 체크 상태를 변경하며 </a:t>
                      </a:r>
                      <a:r>
                        <a:rPr lang="en-US" altLang="ko-KR" sz="1200" dirty="0"/>
                        <a:t>wParam</a:t>
                      </a:r>
                      <a:r>
                        <a:rPr lang="ko-KR" altLang="en-US" sz="1200" dirty="0"/>
                        <a:t>에 변경할 체크 상태를 보내주면 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3640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8EA996-E304-4165-9EF0-0EF6E69FD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934823"/>
              </p:ext>
            </p:extLst>
          </p:nvPr>
        </p:nvGraphicFramePr>
        <p:xfrm>
          <a:off x="1331640" y="5041983"/>
          <a:ext cx="6897960" cy="10972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4142842173"/>
                    </a:ext>
                  </a:extLst>
                </a:gridCol>
                <a:gridCol w="4953744">
                  <a:extLst>
                    <a:ext uri="{9D8B030D-6E8A-4147-A177-3AD203B41FA5}">
                      <a16:colId xmlns:a16="http://schemas.microsoft.com/office/drawing/2014/main" val="3283956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265090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BST_CHECKED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현재 체크되어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800845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BST_UNCHECKED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현재 체크되어 있지 않다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027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BST_INDETERMINATE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체크도 아니고 안체크도 아닌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383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체크박스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8229599" cy="515620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컨트롤의 메시지</a:t>
            </a:r>
            <a:endParaRPr lang="en-US" altLang="ko-KR" sz="18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626390" lvl="1" indent="-342900">
              <a:buFont typeface="+mj-ea"/>
              <a:buAutoNum type="circleNumDbPlain"/>
            </a:pPr>
            <a:r>
              <a:rPr lang="ko-KR" altLang="en-US" sz="1400" dirty="0"/>
              <a:t>부모 윈도우는 먼저 </a:t>
            </a:r>
            <a:r>
              <a:rPr lang="en-US" altLang="ko-KR" sz="1400" dirty="0" err="1"/>
              <a:t>BM_GETCHECK</a:t>
            </a:r>
            <a:r>
              <a:rPr lang="en-US" altLang="ko-KR" sz="1400" dirty="0"/>
              <a:t> </a:t>
            </a:r>
            <a:r>
              <a:rPr lang="ko-KR" altLang="en-US" sz="1400" dirty="0"/>
              <a:t>메시지를 </a:t>
            </a:r>
            <a:r>
              <a:rPr lang="en-US" altLang="ko-KR" sz="1400" dirty="0" err="1"/>
              <a:t>c1</a:t>
            </a:r>
            <a:r>
              <a:rPr lang="ko-KR" altLang="en-US" sz="1400" dirty="0"/>
              <a:t>체크 박스로 보내 현재 체크 박스의 상태를 조사해 본다</a:t>
            </a:r>
            <a:endParaRPr lang="en-US" altLang="ko-KR" sz="1400" dirty="0"/>
          </a:p>
          <a:p>
            <a:pPr marL="626390" lvl="1" indent="-342900">
              <a:buFont typeface="+mj-ea"/>
              <a:buAutoNum type="circleNumDbPlain"/>
            </a:pPr>
            <a:r>
              <a:rPr lang="ko-KR" altLang="en-US" sz="1400" dirty="0"/>
              <a:t>그 값이 </a:t>
            </a:r>
            <a:r>
              <a:rPr lang="en-US" altLang="ko-KR" sz="1400" dirty="0" err="1"/>
              <a:t>BST_UNCHECKED</a:t>
            </a:r>
            <a:r>
              <a:rPr lang="en-US" altLang="ko-KR" sz="1400" dirty="0"/>
              <a:t> </a:t>
            </a:r>
            <a:r>
              <a:rPr lang="ko-KR" altLang="en-US" sz="1400" dirty="0"/>
              <a:t>즉 현재 체크되어 있지 않으면 </a:t>
            </a:r>
            <a:r>
              <a:rPr lang="en-US" altLang="ko-KR" sz="1400" dirty="0" err="1"/>
              <a:t>BM_SETCHECKED</a:t>
            </a:r>
            <a:r>
              <a:rPr lang="en-US" altLang="ko-KR" sz="1400" dirty="0"/>
              <a:t> </a:t>
            </a:r>
            <a:r>
              <a:rPr lang="ko-KR" altLang="en-US" sz="1400" dirty="0"/>
              <a:t>메시지를 다시 보내 체크 박스에 체크 표시를 하도록 명령한다</a:t>
            </a:r>
            <a:endParaRPr lang="en-US" altLang="ko-KR" sz="1400" dirty="0"/>
          </a:p>
          <a:p>
            <a:pPr marL="626390" lvl="1" indent="-342900">
              <a:buFont typeface="+mj-ea"/>
              <a:buAutoNum type="circleNumDbPlain"/>
            </a:pPr>
            <a:r>
              <a:rPr lang="ko-KR" altLang="en-US" sz="1400" dirty="0"/>
              <a:t>이때 </a:t>
            </a:r>
            <a:r>
              <a:rPr lang="en-US" altLang="ko-KR" sz="1400" dirty="0"/>
              <a:t>wParam</a:t>
            </a:r>
            <a:r>
              <a:rPr lang="ko-KR" altLang="en-US" sz="1400" dirty="0"/>
              <a:t>으로 체크 표시를 하라는 의미의 </a:t>
            </a:r>
            <a:r>
              <a:rPr lang="en-US" altLang="ko-KR" sz="1400" dirty="0" err="1"/>
              <a:t>BST_CHECKED</a:t>
            </a:r>
            <a:r>
              <a:rPr lang="ko-KR" altLang="en-US" sz="1400" dirty="0"/>
              <a:t>가 전달되었다</a:t>
            </a:r>
            <a:endParaRPr lang="en-US" altLang="ko-KR" sz="1400" dirty="0"/>
          </a:p>
          <a:p>
            <a:pPr marL="626390" lvl="1" indent="-342900">
              <a:buFont typeface="+mj-ea"/>
              <a:buAutoNum type="circleNumDbPlain"/>
            </a:pPr>
            <a:r>
              <a:rPr lang="ko-KR" altLang="en-US" sz="1400" dirty="0"/>
              <a:t>만약 </a:t>
            </a:r>
            <a:r>
              <a:rPr lang="en-US" altLang="ko-KR" sz="1400" dirty="0" err="1"/>
              <a:t>BST_UNCHECKED</a:t>
            </a:r>
            <a:r>
              <a:rPr lang="ko-KR" altLang="en-US" sz="1400" dirty="0"/>
              <a:t>가 아니면</a:t>
            </a:r>
            <a:r>
              <a:rPr lang="en-US" altLang="ko-KR" sz="1400" dirty="0"/>
              <a:t>, </a:t>
            </a:r>
            <a:r>
              <a:rPr lang="ko-KR" altLang="en-US" sz="1400" dirty="0"/>
              <a:t>즉 현재 체크되어 있으면 체크 표시를 해제하도록 메시지를 보낸다</a:t>
            </a:r>
            <a:endParaRPr lang="en-US" altLang="ko-KR" sz="1400" dirty="0"/>
          </a:p>
          <a:p>
            <a:pPr marL="626390" lvl="1" indent="-342900">
              <a:buFont typeface="+mj-ea"/>
              <a:buAutoNum type="circleNumDbPlain"/>
            </a:pPr>
            <a:r>
              <a:rPr lang="ko-KR" altLang="en-US" sz="1400" dirty="0"/>
              <a:t>또한 조사된 체크 박스의 상태에 따라 </a:t>
            </a:r>
            <a:r>
              <a:rPr lang="en-US" altLang="ko-KR" sz="1400" dirty="0"/>
              <a:t>ELLIPSE </a:t>
            </a:r>
            <a:r>
              <a:rPr lang="ko-KR" altLang="en-US" sz="1400" dirty="0" err="1"/>
              <a:t>변수값을</a:t>
            </a:r>
            <a:r>
              <a:rPr lang="ko-KR" altLang="en-US" sz="1400" dirty="0"/>
              <a:t> </a:t>
            </a:r>
            <a:r>
              <a:rPr lang="en-US" altLang="ko-KR" sz="1400" dirty="0"/>
              <a:t>TRUE</a:t>
            </a:r>
            <a:r>
              <a:rPr lang="ko-KR" altLang="en-US" sz="1400" dirty="0"/>
              <a:t>나 </a:t>
            </a:r>
            <a:r>
              <a:rPr lang="en-US" altLang="ko-KR" sz="1400" dirty="0"/>
              <a:t>FALSE</a:t>
            </a:r>
            <a:r>
              <a:rPr lang="ko-KR" altLang="en-US" sz="1400" dirty="0"/>
              <a:t>로 변경하도록 하며 마지막에 </a:t>
            </a:r>
            <a:r>
              <a:rPr lang="en-US" altLang="ko-KR" sz="1400" dirty="0" err="1"/>
              <a:t>InvalidateRect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호출하여 </a:t>
            </a:r>
            <a:r>
              <a:rPr lang="en-US" altLang="ko-KR" sz="1400" dirty="0" err="1"/>
              <a:t>WM_PAINT</a:t>
            </a:r>
            <a:r>
              <a:rPr lang="en-US" altLang="ko-KR" sz="1400" dirty="0"/>
              <a:t> </a:t>
            </a:r>
            <a:r>
              <a:rPr lang="ko-KR" altLang="en-US" sz="1400" dirty="0"/>
              <a:t>메시지를 발생시키는데 </a:t>
            </a:r>
            <a:r>
              <a:rPr lang="en-US" altLang="ko-KR" sz="1400" dirty="0" err="1"/>
              <a:t>WM_PAINT</a:t>
            </a:r>
            <a:r>
              <a:rPr lang="en-US" altLang="ko-KR" sz="1400" dirty="0"/>
              <a:t> </a:t>
            </a:r>
            <a:r>
              <a:rPr lang="ko-KR" altLang="en-US" sz="1400" dirty="0"/>
              <a:t>메시지에서는 </a:t>
            </a:r>
            <a:r>
              <a:rPr lang="en-US" altLang="ko-KR" sz="1400" dirty="0"/>
              <a:t>ELLIPSE </a:t>
            </a:r>
            <a:r>
              <a:rPr lang="ko-KR" altLang="en-US" sz="1400" dirty="0"/>
              <a:t>변수의 값에 따라 사각형이나 타원을 그리게 된다</a:t>
            </a:r>
            <a:endParaRPr lang="en-US" altLang="ko-KR" sz="1400" dirty="0"/>
          </a:p>
          <a:p>
            <a:pPr marL="626390" lvl="1" indent="-342900">
              <a:buFont typeface="+mj-ea"/>
              <a:buAutoNum type="circleNumDbPlain"/>
            </a:pPr>
            <a:r>
              <a:rPr lang="ko-KR" altLang="en-US" sz="1400" dirty="0"/>
              <a:t>사용자가 이 체크 박스를 클릭할 때마다 체크박스의 상태가 </a:t>
            </a:r>
            <a:r>
              <a:rPr lang="ko-KR" altLang="en-US" sz="1400" dirty="0" err="1"/>
              <a:t>토글되며</a:t>
            </a:r>
            <a:r>
              <a:rPr lang="ko-KR" altLang="en-US" sz="1400" dirty="0"/>
              <a:t> 화면상의 사각형</a:t>
            </a:r>
            <a:r>
              <a:rPr lang="en-US" altLang="ko-KR" sz="1400" dirty="0"/>
              <a:t>/</a:t>
            </a:r>
            <a:r>
              <a:rPr lang="ko-KR" altLang="en-US" sz="1400" dirty="0"/>
              <a:t>타원형이 계속 교체된다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CBFD55-3716-4D74-B359-F3A239A1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816611"/>
            <a:ext cx="5830416" cy="26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8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체크박스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56123"/>
            <a:ext cx="8229599" cy="370187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컨트롤의 메시지</a:t>
            </a:r>
            <a:endParaRPr lang="en-US" altLang="ko-KR" sz="1800" dirty="0"/>
          </a:p>
          <a:p>
            <a:pPr lvl="1"/>
            <a:r>
              <a:rPr lang="ko-KR" altLang="en-US" sz="1600" dirty="0"/>
              <a:t>부모 윈도우와 자식 윈도우는 이런 식으로 메시지를 통해 서로의 상태를</a:t>
            </a:r>
            <a:r>
              <a:rPr lang="en-US" altLang="ko-KR" sz="1600" dirty="0"/>
              <a:t> </a:t>
            </a:r>
            <a:r>
              <a:rPr lang="ko-KR" altLang="en-US" sz="1600" dirty="0"/>
              <a:t>알리거나 변경하도록 지시한다</a:t>
            </a:r>
            <a:endParaRPr lang="en-US" altLang="ko-KR" sz="1600" dirty="0"/>
          </a:p>
          <a:p>
            <a:r>
              <a:rPr lang="ko-KR" altLang="en-US" sz="1901" dirty="0"/>
              <a:t>수동과 자동의 차이</a:t>
            </a:r>
            <a:endParaRPr lang="en-US" altLang="ko-KR" sz="1901" dirty="0"/>
          </a:p>
          <a:p>
            <a:pPr lvl="1"/>
            <a:r>
              <a:rPr lang="en-US" altLang="ko-KR" sz="1400" dirty="0"/>
              <a:t>ID 2</a:t>
            </a:r>
            <a:r>
              <a:rPr lang="ko-KR" altLang="en-US" sz="1400" dirty="0"/>
              <a:t>의 체크 박스는 </a:t>
            </a:r>
            <a:r>
              <a:rPr lang="en-US" altLang="ko-KR" sz="1400" dirty="0" err="1"/>
              <a:t>BS_3STATE</a:t>
            </a:r>
            <a:r>
              <a:rPr lang="en-US" altLang="ko-KR" sz="1400" dirty="0"/>
              <a:t> </a:t>
            </a:r>
            <a:r>
              <a:rPr lang="ko-KR" altLang="en-US" sz="1400" dirty="0"/>
              <a:t>스타일로 생성되었으므로 세가지 상태를 가질 수 있으며 수동 체크 박스이기 때문에 </a:t>
            </a:r>
            <a:r>
              <a:rPr lang="en-US" altLang="ko-KR" sz="1400" dirty="0"/>
              <a:t>ID 0</a:t>
            </a:r>
            <a:r>
              <a:rPr lang="ko-KR" altLang="en-US" sz="1400" dirty="0"/>
              <a:t>의 체크 박스와 마찬가지로 </a:t>
            </a:r>
            <a:r>
              <a:rPr lang="en-US" altLang="ko-KR" sz="1400" dirty="0" err="1"/>
              <a:t>BN_CLICKED</a:t>
            </a:r>
            <a:r>
              <a:rPr lang="en-US" altLang="ko-KR" sz="1400" dirty="0"/>
              <a:t> </a:t>
            </a:r>
            <a:r>
              <a:rPr lang="ko-KR" altLang="en-US" sz="1400" dirty="0"/>
              <a:t>통지 메시지가 발생했을 때 체크 상태를 변경해 주도록 해 주어야 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반면 </a:t>
            </a:r>
            <a:r>
              <a:rPr lang="en-US" altLang="ko-KR" sz="1400" dirty="0"/>
              <a:t>ID 1</a:t>
            </a:r>
            <a:r>
              <a:rPr lang="ko-KR" altLang="en-US" sz="1400" dirty="0"/>
              <a:t>과 </a:t>
            </a:r>
            <a:r>
              <a:rPr lang="en-US" altLang="ko-KR" sz="1400" dirty="0"/>
              <a:t>ID 3</a:t>
            </a:r>
            <a:r>
              <a:rPr lang="ko-KR" altLang="en-US" sz="1400" dirty="0"/>
              <a:t>의 체크 박스는 자동 체크 박스이기 때문에 이런 코드를 작성하지 않아도 </a:t>
            </a:r>
            <a:r>
              <a:rPr lang="en-US" altLang="ko-KR" sz="1400" dirty="0"/>
              <a:t>Windows</a:t>
            </a:r>
            <a:r>
              <a:rPr lang="ko-KR" altLang="en-US" sz="1400" dirty="0"/>
              <a:t>가 알아서 체크 박스의 상태를 변경해 준다</a:t>
            </a:r>
            <a:endParaRPr lang="en-US" altLang="ko-KR" sz="1400" dirty="0"/>
          </a:p>
          <a:p>
            <a:pPr lvl="1"/>
            <a:r>
              <a:rPr lang="ko-KR" altLang="en-US" sz="1400" dirty="0"/>
              <a:t>이렇게 변경된 값은 체크 박스의 상태가 필요할 때만 </a:t>
            </a:r>
            <a:r>
              <a:rPr lang="en-US" altLang="ko-KR" sz="1400" dirty="0" err="1"/>
              <a:t>BM_GETCHECK</a:t>
            </a:r>
            <a:r>
              <a:rPr lang="en-US" altLang="ko-KR" sz="1400" dirty="0"/>
              <a:t> </a:t>
            </a:r>
            <a:r>
              <a:rPr lang="ko-KR" altLang="en-US" sz="1400" dirty="0"/>
              <a:t>메시지를 보내 상태를 알아 보기만 하면 되며 체크 박스 값이 변경될 때마다 어떤 처리를 해 줄 필요는 없다</a:t>
            </a:r>
            <a:endParaRPr lang="en-US" altLang="ko-KR" sz="1400" dirty="0"/>
          </a:p>
          <a:p>
            <a:pPr lvl="1"/>
            <a:r>
              <a:rPr lang="ko-KR" altLang="en-US" sz="1400" dirty="0"/>
              <a:t>이 예제의 경우 </a:t>
            </a:r>
            <a:r>
              <a:rPr lang="en-US" altLang="ko-KR" sz="1400" dirty="0"/>
              <a:t>ID 1</a:t>
            </a:r>
            <a:r>
              <a:rPr lang="ko-KR" altLang="en-US" sz="1400" dirty="0"/>
              <a:t>의 체크 박스 상태는 종료시에만 사용되므로 종료 직전에만 값을 검사하여 체크되어 있으면 메시지 박스를 출력하고 그렇지 않으면 그냥 프로그램을 종료하면 된다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254D29-3408-4167-9354-ABCCC5CBB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907" y="1498600"/>
            <a:ext cx="5992583" cy="16575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87B295-AF3C-4183-88A7-C83A9D87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6858760"/>
            <a:ext cx="54197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-0.348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35A10-5F6D-4FE0-A6CD-B932450F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1BEEF-3EFE-4222-B9EC-186CFB10C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7906071" cy="446227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다양한 컨트롤의 사용법에 대해 배우고 윈도우 창에 사용할 수 있다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446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체크박스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8229599" cy="515620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라디오 버튼</a:t>
            </a:r>
            <a:endParaRPr lang="en-US" altLang="ko-KR" sz="1800" dirty="0"/>
          </a:p>
          <a:p>
            <a:pPr lvl="1"/>
            <a:r>
              <a:rPr lang="ko-KR" altLang="en-US" sz="1600" dirty="0"/>
              <a:t>여러가지 선택 사항 중 한가지만 선택할 필요가 있을 때 사용하는 버튼이다</a:t>
            </a:r>
            <a:endParaRPr lang="en-US" altLang="ko-KR" sz="1600" dirty="0"/>
          </a:p>
          <a:p>
            <a:pPr lvl="1"/>
            <a:r>
              <a:rPr lang="ko-KR" altLang="en-US" sz="1600" dirty="0"/>
              <a:t>하나의 선택사항에 대해 여러 개의 라디오 버튼들이 그룹을 이루어 사용된다</a:t>
            </a:r>
            <a:endParaRPr lang="en-US" altLang="ko-KR" sz="1600" dirty="0"/>
          </a:p>
          <a:p>
            <a:pPr lvl="1"/>
            <a:r>
              <a:rPr lang="ko-KR" altLang="en-US" sz="1600" dirty="0"/>
              <a:t>같은 그룹에 속한 라디오 버튼은 하나만 선택할 수 있어 사용자에 의해 어느 라디오 버튼이 선택되면 같은 그룹에 속한 다른 모든 라디오 버튼의 선택이 해제된다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BS_RADIOBUTON</a:t>
            </a:r>
            <a:r>
              <a:rPr lang="ko-KR" altLang="en-US" sz="1600" dirty="0"/>
              <a:t>의 수동과 </a:t>
            </a:r>
            <a:r>
              <a:rPr lang="en-US" altLang="ko-KR" sz="1600" dirty="0" err="1"/>
              <a:t>BS_AUTORADIOBUTTON</a:t>
            </a:r>
            <a:r>
              <a:rPr lang="ko-KR" altLang="en-US" sz="1600" dirty="0"/>
              <a:t>의 자동이 있다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라디오 버튼의 그룹을 구성하는 방법은 간단하다</a:t>
            </a:r>
            <a:endParaRPr lang="en-US" altLang="ko-KR" sz="1600" dirty="0"/>
          </a:p>
          <a:p>
            <a:pPr lvl="1"/>
            <a:r>
              <a:rPr lang="ko-KR" altLang="en-US" sz="1600" dirty="0"/>
              <a:t>그룹을 이루는 첫번째 라디오 버튼에만 </a:t>
            </a:r>
            <a:r>
              <a:rPr lang="en-US" altLang="ko-KR" sz="1600" dirty="0" err="1"/>
              <a:t>WS_GROUP</a:t>
            </a:r>
            <a:r>
              <a:rPr lang="en-US" altLang="ko-KR" sz="1600" dirty="0"/>
              <a:t> </a:t>
            </a:r>
            <a:r>
              <a:rPr lang="ko-KR" altLang="en-US" sz="1600" dirty="0"/>
              <a:t>스타일을 주고 </a:t>
            </a:r>
            <a:r>
              <a:rPr lang="ko-KR" altLang="en-US" sz="1600" dirty="0" err="1"/>
              <a:t>너머지</a:t>
            </a:r>
            <a:r>
              <a:rPr lang="ko-KR" altLang="en-US" sz="1600" dirty="0"/>
              <a:t> 라디오 버튼은 </a:t>
            </a:r>
            <a:r>
              <a:rPr lang="en-US" altLang="ko-KR" sz="1600" dirty="0" err="1"/>
              <a:t>WS_GROUP</a:t>
            </a:r>
            <a:r>
              <a:rPr lang="en-US" altLang="ko-KR" sz="1600" dirty="0"/>
              <a:t> </a:t>
            </a:r>
            <a:r>
              <a:rPr lang="ko-KR" altLang="en-US" sz="1600" dirty="0"/>
              <a:t>스타일을 주지 않으면 된다</a:t>
            </a:r>
            <a:endParaRPr lang="en-US" altLang="ko-KR" sz="1600" dirty="0"/>
          </a:p>
          <a:p>
            <a:pPr lvl="1"/>
            <a:r>
              <a:rPr lang="ko-KR" altLang="en-US" sz="1600" dirty="0"/>
              <a:t>어떤 라디오 버튼들이 같은 그룹에 속하는지 나타내기 위해 그룹 박스 컨트롤이 사용된다</a:t>
            </a:r>
            <a:endParaRPr lang="en-US" altLang="ko-KR" sz="1600" dirty="0"/>
          </a:p>
          <a:p>
            <a:pPr lvl="1"/>
            <a:r>
              <a:rPr lang="ko-KR" altLang="en-US" sz="1600" dirty="0"/>
              <a:t>그룹 박스는 </a:t>
            </a:r>
            <a:r>
              <a:rPr lang="en-US" altLang="ko-KR" sz="1600" dirty="0" err="1"/>
              <a:t>BS_GROUPBOX</a:t>
            </a:r>
            <a:r>
              <a:rPr lang="en-US" altLang="ko-KR" sz="1600" dirty="0"/>
              <a:t> </a:t>
            </a:r>
            <a:r>
              <a:rPr lang="ko-KR" altLang="en-US" sz="1600" dirty="0"/>
              <a:t>스타일을 가지는 버튼의 일종이지만 화면으로 보이기만 할 뿐 사용자의 입력을 받아들이거나 어떤 기능을 가지는 것은 아니다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375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체크박스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8229599" cy="1223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예제</a:t>
            </a:r>
            <a:endParaRPr lang="en-US" altLang="ko-KR" sz="1800" dirty="0"/>
          </a:p>
          <a:p>
            <a:pPr lvl="1"/>
            <a:r>
              <a:rPr lang="ko-KR" altLang="en-US" sz="1400" dirty="0"/>
              <a:t>라디오 버튼을 사용하는 간단한 예제를 만들어보자</a:t>
            </a:r>
            <a:endParaRPr lang="en-US" altLang="ko-KR" sz="1400" dirty="0"/>
          </a:p>
          <a:p>
            <a:pPr lvl="1"/>
            <a:r>
              <a:rPr lang="ko-KR" altLang="en-US" sz="1400" dirty="0"/>
              <a:t>두 개의 라디오 그룹을 만들고 다른 한 그룹은 도형의 모양을 입력 받고 한 그룹은 도형의 색상을 입력 받도록 한다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89191-D52C-4B2B-928C-99BAD68A64CD}"/>
              </a:ext>
            </a:extLst>
          </p:cNvPr>
          <p:cNvSpPr txBox="1"/>
          <p:nvPr/>
        </p:nvSpPr>
        <p:spPr>
          <a:xfrm>
            <a:off x="914400" y="2925760"/>
            <a:ext cx="3657600" cy="395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ko-KR" sz="800" dirty="0"/>
              <a:t>#define </a:t>
            </a:r>
            <a:r>
              <a:rPr lang="en-US" altLang="ko-KR" sz="800" dirty="0" err="1"/>
              <a:t>ID_R1</a:t>
            </a:r>
            <a:r>
              <a:rPr lang="en-US" altLang="ko-KR" sz="800" dirty="0"/>
              <a:t> 101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#define </a:t>
            </a:r>
            <a:r>
              <a:rPr lang="en-US" altLang="ko-KR" sz="800" dirty="0" err="1"/>
              <a:t>ID_R2</a:t>
            </a:r>
            <a:r>
              <a:rPr lang="en-US" altLang="ko-KR" sz="800" dirty="0"/>
              <a:t> 102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#define </a:t>
            </a:r>
            <a:r>
              <a:rPr lang="en-US" altLang="ko-KR" sz="800" dirty="0" err="1"/>
              <a:t>ID_R3</a:t>
            </a:r>
            <a:r>
              <a:rPr lang="en-US" altLang="ko-KR" sz="800" dirty="0"/>
              <a:t> 103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#define </a:t>
            </a:r>
            <a:r>
              <a:rPr lang="en-US" altLang="ko-KR" sz="800" dirty="0" err="1"/>
              <a:t>ID_R4</a:t>
            </a:r>
            <a:r>
              <a:rPr lang="en-US" altLang="ko-KR" sz="800" dirty="0"/>
              <a:t> 104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#define </a:t>
            </a:r>
            <a:r>
              <a:rPr lang="en-US" altLang="ko-KR" sz="800" dirty="0" err="1"/>
              <a:t>ID_R5</a:t>
            </a:r>
            <a:r>
              <a:rPr lang="en-US" altLang="ko-KR" sz="800" dirty="0"/>
              <a:t> 105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#define </a:t>
            </a:r>
            <a:r>
              <a:rPr lang="en-US" altLang="ko-KR" sz="800" dirty="0" err="1"/>
              <a:t>ID_R6</a:t>
            </a:r>
            <a:r>
              <a:rPr lang="en-US" altLang="ko-KR" sz="800" dirty="0"/>
              <a:t> 106</a:t>
            </a:r>
          </a:p>
          <a:p>
            <a:pPr>
              <a:lnSpc>
                <a:spcPts val="700"/>
              </a:lnSpc>
            </a:pPr>
            <a:r>
              <a:rPr lang="pt-BR" altLang="ko-KR" sz="800" dirty="0"/>
              <a:t>HWND r1, r2, r3, r4, r5, r6;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int GRAPH = 0;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int COLOR = 0;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LRESULT CALLBACK WndProc(HWND hWnd, UINT iMessage, WPARAM wParam, LPARAM lParam)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{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HDC hdc;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PAINTSTRUCT </a:t>
            </a:r>
            <a:r>
              <a:rPr lang="en-US" altLang="ko-KR" sz="800" dirty="0" err="1"/>
              <a:t>ps</a:t>
            </a:r>
            <a:r>
              <a:rPr lang="en-US" altLang="ko-KR" sz="800" dirty="0"/>
              <a:t>;</a:t>
            </a:r>
          </a:p>
          <a:p>
            <a:pPr>
              <a:lnSpc>
                <a:spcPts val="700"/>
              </a:lnSpc>
            </a:pPr>
            <a:r>
              <a:rPr lang="en-US" altLang="ko-KR" sz="800" dirty="0" err="1"/>
              <a:t>HBRUSH</a:t>
            </a:r>
            <a:r>
              <a:rPr lang="en-US" altLang="ko-KR" sz="800" dirty="0"/>
              <a:t> </a:t>
            </a:r>
            <a:r>
              <a:rPr lang="en-US" altLang="ko-KR" sz="800" dirty="0" err="1"/>
              <a:t>MyBrush</a:t>
            </a:r>
            <a:r>
              <a:rPr lang="en-US" altLang="ko-KR" sz="800" dirty="0"/>
              <a:t>=NULL, </a:t>
            </a:r>
            <a:r>
              <a:rPr lang="en-US" altLang="ko-KR" sz="800" dirty="0" err="1"/>
              <a:t>OldBrush</a:t>
            </a:r>
            <a:r>
              <a:rPr lang="en-US" altLang="ko-KR" sz="800" dirty="0"/>
              <a:t>=NULL;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switch (iMessage) {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case </a:t>
            </a:r>
            <a:r>
              <a:rPr lang="en-US" altLang="ko-KR" sz="800" dirty="0" err="1"/>
              <a:t>WM_CREATE</a:t>
            </a:r>
            <a:r>
              <a:rPr lang="en-US" altLang="ko-KR" sz="800" dirty="0"/>
              <a:t>: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CreateWindow("button", "Graph", </a:t>
            </a:r>
            <a:r>
              <a:rPr lang="en-US" altLang="ko-KR" sz="800" dirty="0" err="1"/>
              <a:t>WS_CHILD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WS_VISIBLE</a:t>
            </a:r>
            <a:r>
              <a:rPr lang="en-US" altLang="ko-KR" sz="800" dirty="0"/>
              <a:t> |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BS_GROUPBOX, 5, 5, 120, 110, hWnd, (HMENU)0, </a:t>
            </a:r>
            <a:r>
              <a:rPr lang="en-US" altLang="ko-KR" sz="800" dirty="0" err="1"/>
              <a:t>GetModuleHandle</a:t>
            </a:r>
            <a:r>
              <a:rPr lang="en-US" altLang="ko-KR" sz="800" dirty="0"/>
              <a:t>(NULL), NULL);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CreateWindow("button", "Color", </a:t>
            </a:r>
            <a:r>
              <a:rPr lang="en-US" altLang="ko-KR" sz="800" dirty="0" err="1"/>
              <a:t>WS_CHILD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WS_VISIBLE</a:t>
            </a:r>
            <a:r>
              <a:rPr lang="en-US" altLang="ko-KR" sz="800" dirty="0"/>
              <a:t> |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BS_GROUPBOX, 145, 5, 120, 110, hWnd, (HMENU)1, </a:t>
            </a:r>
            <a:r>
              <a:rPr lang="en-US" altLang="ko-KR" sz="800" dirty="0" err="1"/>
              <a:t>GetModuleHandle</a:t>
            </a:r>
            <a:r>
              <a:rPr lang="en-US" altLang="ko-KR" sz="800" dirty="0"/>
              <a:t>(NULL), NULL);</a:t>
            </a:r>
          </a:p>
          <a:p>
            <a:pPr>
              <a:lnSpc>
                <a:spcPts val="700"/>
              </a:lnSpc>
            </a:pPr>
            <a:r>
              <a:rPr lang="en-US" altLang="ko-KR" sz="800" dirty="0" err="1"/>
              <a:t>r1</a:t>
            </a:r>
            <a:r>
              <a:rPr lang="en-US" altLang="ko-KR" sz="800" dirty="0"/>
              <a:t> = CreateWindow("button", "Rectangle", </a:t>
            </a:r>
            <a:r>
              <a:rPr lang="en-US" altLang="ko-KR" sz="800" dirty="0" err="1"/>
              <a:t>WS_CHILD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WS_VISIBLE</a:t>
            </a:r>
            <a:r>
              <a:rPr lang="en-US" altLang="ko-KR" sz="800" dirty="0"/>
              <a:t> |</a:t>
            </a:r>
          </a:p>
          <a:p>
            <a:pPr>
              <a:lnSpc>
                <a:spcPts val="700"/>
              </a:lnSpc>
            </a:pPr>
            <a:r>
              <a:rPr lang="en-US" altLang="ko-KR" sz="800" dirty="0" err="1"/>
              <a:t>BS_AUTORADIOBUTTON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WS_GROUP</a:t>
            </a:r>
            <a:r>
              <a:rPr lang="en-US" altLang="ko-KR" sz="800" dirty="0"/>
              <a:t>,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10, 20, 100, 30, hWnd, (HMENU)</a:t>
            </a:r>
            <a:r>
              <a:rPr lang="en-US" altLang="ko-KR" sz="800" dirty="0" err="1"/>
              <a:t>ID_R1</a:t>
            </a:r>
            <a:r>
              <a:rPr lang="en-US" altLang="ko-KR" sz="800" dirty="0"/>
              <a:t>, </a:t>
            </a:r>
            <a:r>
              <a:rPr lang="en-US" altLang="ko-KR" sz="800" dirty="0" err="1"/>
              <a:t>GetModuleHandle</a:t>
            </a:r>
            <a:r>
              <a:rPr lang="en-US" altLang="ko-KR" sz="800" dirty="0"/>
              <a:t>(NULL), NULL);</a:t>
            </a:r>
          </a:p>
          <a:p>
            <a:pPr>
              <a:lnSpc>
                <a:spcPts val="700"/>
              </a:lnSpc>
            </a:pPr>
            <a:r>
              <a:rPr lang="en-US" altLang="ko-KR" sz="800" dirty="0" err="1"/>
              <a:t>r2</a:t>
            </a:r>
            <a:r>
              <a:rPr lang="en-US" altLang="ko-KR" sz="800" dirty="0"/>
              <a:t> = CreateWindow("button", "Ellipse", </a:t>
            </a:r>
            <a:r>
              <a:rPr lang="en-US" altLang="ko-KR" sz="800" dirty="0" err="1"/>
              <a:t>WS_CHILD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WS_VISIBLE</a:t>
            </a:r>
            <a:r>
              <a:rPr lang="en-US" altLang="ko-KR" sz="800" dirty="0"/>
              <a:t> |</a:t>
            </a:r>
          </a:p>
          <a:p>
            <a:pPr>
              <a:lnSpc>
                <a:spcPts val="700"/>
              </a:lnSpc>
            </a:pPr>
            <a:r>
              <a:rPr lang="en-US" altLang="ko-KR" sz="800" dirty="0" err="1"/>
              <a:t>BS_AUTORADIOBUTTON</a:t>
            </a:r>
            <a:r>
              <a:rPr lang="en-US" altLang="ko-KR" sz="800" dirty="0"/>
              <a:t>,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10, 50, 100, 30, hWnd, (HMENU)</a:t>
            </a:r>
            <a:r>
              <a:rPr lang="en-US" altLang="ko-KR" sz="800" dirty="0" err="1"/>
              <a:t>ID_R2</a:t>
            </a:r>
            <a:r>
              <a:rPr lang="en-US" altLang="ko-KR" sz="800" dirty="0"/>
              <a:t>, </a:t>
            </a:r>
            <a:r>
              <a:rPr lang="en-US" altLang="ko-KR" sz="800" dirty="0" err="1"/>
              <a:t>GetModuleHandle</a:t>
            </a:r>
            <a:r>
              <a:rPr lang="en-US" altLang="ko-KR" sz="800" dirty="0"/>
              <a:t>(NULL), NULL);</a:t>
            </a:r>
          </a:p>
          <a:p>
            <a:pPr>
              <a:lnSpc>
                <a:spcPts val="700"/>
              </a:lnSpc>
            </a:pPr>
            <a:r>
              <a:rPr lang="en-US" altLang="ko-KR" sz="800" dirty="0" err="1"/>
              <a:t>r3</a:t>
            </a:r>
            <a:r>
              <a:rPr lang="en-US" altLang="ko-KR" sz="800" dirty="0"/>
              <a:t> = CreateWindow("button", "Line", </a:t>
            </a:r>
            <a:r>
              <a:rPr lang="en-US" altLang="ko-KR" sz="800" dirty="0" err="1"/>
              <a:t>WS_CHILD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WS_VISIBLE</a:t>
            </a:r>
            <a:r>
              <a:rPr lang="en-US" altLang="ko-KR" sz="800" dirty="0"/>
              <a:t> |</a:t>
            </a:r>
          </a:p>
          <a:p>
            <a:pPr>
              <a:lnSpc>
                <a:spcPts val="700"/>
              </a:lnSpc>
            </a:pPr>
            <a:r>
              <a:rPr lang="en-US" altLang="ko-KR" sz="800" dirty="0" err="1"/>
              <a:t>BS_AUTORADIOBUTTON</a:t>
            </a:r>
            <a:r>
              <a:rPr lang="en-US" altLang="ko-KR" sz="800" dirty="0"/>
              <a:t>,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10, 80, 100, 30, hWnd, (HMENU)</a:t>
            </a:r>
            <a:r>
              <a:rPr lang="en-US" altLang="ko-KR" sz="800" dirty="0" err="1"/>
              <a:t>ID_R3</a:t>
            </a:r>
            <a:r>
              <a:rPr lang="en-US" altLang="ko-KR" sz="800" dirty="0"/>
              <a:t>, </a:t>
            </a:r>
            <a:r>
              <a:rPr lang="en-US" altLang="ko-KR" sz="800" dirty="0" err="1"/>
              <a:t>GetModuleHandle</a:t>
            </a:r>
            <a:r>
              <a:rPr lang="en-US" altLang="ko-KR" sz="800" dirty="0"/>
              <a:t>(NULL), NULL);</a:t>
            </a:r>
          </a:p>
          <a:p>
            <a:pPr>
              <a:lnSpc>
                <a:spcPts val="700"/>
              </a:lnSpc>
            </a:pPr>
            <a:r>
              <a:rPr lang="en-US" altLang="ko-KR" sz="800" dirty="0" err="1"/>
              <a:t>r4</a:t>
            </a:r>
            <a:r>
              <a:rPr lang="en-US" altLang="ko-KR" sz="800" dirty="0"/>
              <a:t> = CreateWindow("button", "Black", </a:t>
            </a:r>
            <a:r>
              <a:rPr lang="en-US" altLang="ko-KR" sz="800" dirty="0" err="1"/>
              <a:t>WS_CHILD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WS_VISIBLE</a:t>
            </a:r>
            <a:r>
              <a:rPr lang="en-US" altLang="ko-KR" sz="800" dirty="0"/>
              <a:t> |</a:t>
            </a:r>
          </a:p>
          <a:p>
            <a:pPr>
              <a:lnSpc>
                <a:spcPts val="700"/>
              </a:lnSpc>
            </a:pPr>
            <a:r>
              <a:rPr lang="en-US" altLang="ko-KR" sz="800" dirty="0" err="1"/>
              <a:t>BS_AUTORADIOBUTTON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WS_GROUP</a:t>
            </a:r>
            <a:r>
              <a:rPr lang="en-US" altLang="ko-KR" sz="800" dirty="0"/>
              <a:t>,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150, 20, 100, 30, hWnd, (HMENU)</a:t>
            </a:r>
            <a:r>
              <a:rPr lang="en-US" altLang="ko-KR" sz="800" dirty="0" err="1"/>
              <a:t>ID_R4</a:t>
            </a:r>
            <a:r>
              <a:rPr lang="en-US" altLang="ko-KR" sz="800" dirty="0"/>
              <a:t>, </a:t>
            </a:r>
            <a:r>
              <a:rPr lang="en-US" altLang="ko-KR" sz="800" dirty="0" err="1"/>
              <a:t>GetModuleHandle</a:t>
            </a:r>
            <a:r>
              <a:rPr lang="en-US" altLang="ko-KR" sz="800" dirty="0"/>
              <a:t>(NULL), NULL);</a:t>
            </a:r>
          </a:p>
          <a:p>
            <a:pPr>
              <a:lnSpc>
                <a:spcPts val="700"/>
              </a:lnSpc>
            </a:pPr>
            <a:r>
              <a:rPr lang="en-US" altLang="ko-KR" sz="800" dirty="0" err="1"/>
              <a:t>r5</a:t>
            </a:r>
            <a:r>
              <a:rPr lang="en-US" altLang="ko-KR" sz="800" dirty="0"/>
              <a:t> = CreateWindow("button", "Red", </a:t>
            </a:r>
            <a:r>
              <a:rPr lang="en-US" altLang="ko-KR" sz="800" dirty="0" err="1"/>
              <a:t>WS_CHILD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WS_VISIBLE</a:t>
            </a:r>
            <a:r>
              <a:rPr lang="en-US" altLang="ko-KR" sz="800" dirty="0"/>
              <a:t> |</a:t>
            </a:r>
          </a:p>
          <a:p>
            <a:pPr>
              <a:lnSpc>
                <a:spcPts val="700"/>
              </a:lnSpc>
            </a:pPr>
            <a:r>
              <a:rPr lang="en-US" altLang="ko-KR" sz="800" dirty="0" err="1"/>
              <a:t>BS_AUTORADIOBUTTON</a:t>
            </a:r>
            <a:r>
              <a:rPr lang="en-US" altLang="ko-KR" sz="800" dirty="0"/>
              <a:t>,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150, 50, 100, 30, hWnd, (HMENU)</a:t>
            </a:r>
            <a:r>
              <a:rPr lang="en-US" altLang="ko-KR" sz="800" dirty="0" err="1"/>
              <a:t>ID_R5</a:t>
            </a:r>
            <a:r>
              <a:rPr lang="en-US" altLang="ko-KR" sz="800" dirty="0"/>
              <a:t>, </a:t>
            </a:r>
            <a:r>
              <a:rPr lang="en-US" altLang="ko-KR" sz="800" dirty="0" err="1"/>
              <a:t>GetModuleHandle</a:t>
            </a:r>
            <a:r>
              <a:rPr lang="en-US" altLang="ko-KR" sz="800" dirty="0"/>
              <a:t>(NULL), NULL);</a:t>
            </a:r>
          </a:p>
          <a:p>
            <a:pPr>
              <a:lnSpc>
                <a:spcPts val="700"/>
              </a:lnSpc>
            </a:pPr>
            <a:r>
              <a:rPr lang="en-US" altLang="ko-KR" sz="800" dirty="0" err="1"/>
              <a:t>r6</a:t>
            </a:r>
            <a:r>
              <a:rPr lang="en-US" altLang="ko-KR" sz="800" dirty="0"/>
              <a:t> = CreateWindow("button", "Blue", </a:t>
            </a:r>
            <a:r>
              <a:rPr lang="en-US" altLang="ko-KR" sz="800" dirty="0" err="1"/>
              <a:t>WS_CHILD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WS_VISIBLE</a:t>
            </a:r>
            <a:r>
              <a:rPr lang="en-US" altLang="ko-KR" sz="800" dirty="0"/>
              <a:t> |</a:t>
            </a:r>
          </a:p>
          <a:p>
            <a:pPr>
              <a:lnSpc>
                <a:spcPts val="700"/>
              </a:lnSpc>
            </a:pPr>
            <a:r>
              <a:rPr lang="en-US" altLang="ko-KR" sz="800" dirty="0" err="1"/>
              <a:t>BS_AUTORADIOBUTTON</a:t>
            </a:r>
            <a:r>
              <a:rPr lang="en-US" altLang="ko-KR" sz="800" dirty="0"/>
              <a:t>,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150, 80, 100, 30, hWnd, (HMENU)</a:t>
            </a:r>
            <a:r>
              <a:rPr lang="en-US" altLang="ko-KR" sz="800" dirty="0" err="1"/>
              <a:t>ID_R6</a:t>
            </a:r>
            <a:r>
              <a:rPr lang="en-US" altLang="ko-KR" sz="800" dirty="0"/>
              <a:t>, </a:t>
            </a:r>
            <a:r>
              <a:rPr lang="en-US" altLang="ko-KR" sz="800" dirty="0" err="1"/>
              <a:t>GetModuleHandle</a:t>
            </a:r>
            <a:r>
              <a:rPr lang="en-US" altLang="ko-KR" sz="800" dirty="0"/>
              <a:t>(NULL), NULL);</a:t>
            </a:r>
          </a:p>
          <a:p>
            <a:pPr>
              <a:lnSpc>
                <a:spcPts val="700"/>
              </a:lnSpc>
            </a:pPr>
            <a:r>
              <a:rPr lang="pt-BR" altLang="ko-KR" sz="800" dirty="0"/>
              <a:t>CheckRadioButton(hWnd, ID_R1, ID_R3, ID_R1);</a:t>
            </a:r>
          </a:p>
          <a:p>
            <a:pPr>
              <a:lnSpc>
                <a:spcPts val="700"/>
              </a:lnSpc>
            </a:pPr>
            <a:r>
              <a:rPr lang="pt-BR" altLang="ko-KR" sz="800" dirty="0"/>
              <a:t>CheckRadioButton(hWnd, ID_R4, ID_R6, ID_R4);</a:t>
            </a:r>
          </a:p>
          <a:p>
            <a:pPr>
              <a:lnSpc>
                <a:spcPts val="700"/>
              </a:lnSpc>
            </a:pPr>
            <a:r>
              <a:rPr lang="en-US" altLang="ko-KR" sz="800" dirty="0"/>
              <a:t>break;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9FD24-A8C7-47D1-BDBF-E4F3935CC250}"/>
              </a:ext>
            </a:extLst>
          </p:cNvPr>
          <p:cNvSpPr txBox="1"/>
          <p:nvPr/>
        </p:nvSpPr>
        <p:spPr>
          <a:xfrm>
            <a:off x="5292080" y="2780928"/>
            <a:ext cx="3528392" cy="3870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ko-KR" sz="800" dirty="0"/>
              <a:t>case </a:t>
            </a:r>
            <a:r>
              <a:rPr lang="en-US" altLang="ko-KR" sz="800" dirty="0" err="1"/>
              <a:t>WM_COMMAND</a:t>
            </a:r>
            <a:r>
              <a:rPr lang="en-US" altLang="ko-KR" sz="800" dirty="0"/>
              <a:t>: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if (HIWORD(wParam) == BN_CLICKED) {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switch (LOWORD(wParam)) {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case </a:t>
            </a:r>
            <a:r>
              <a:rPr lang="en-US" altLang="ko-KR" sz="800" dirty="0" err="1"/>
              <a:t>ID_R1</a:t>
            </a:r>
            <a:r>
              <a:rPr lang="en-US" altLang="ko-KR" sz="800" dirty="0"/>
              <a:t>: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GRAPH = </a:t>
            </a:r>
            <a:r>
              <a:rPr lang="en-US" altLang="ko-KR" sz="800" dirty="0" err="1"/>
              <a:t>0;break</a:t>
            </a:r>
            <a:r>
              <a:rPr lang="en-US" altLang="ko-KR" sz="800" dirty="0"/>
              <a:t>;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case </a:t>
            </a:r>
            <a:r>
              <a:rPr lang="en-US" altLang="ko-KR" sz="800" dirty="0" err="1"/>
              <a:t>ID_R2</a:t>
            </a:r>
            <a:r>
              <a:rPr lang="en-US" altLang="ko-KR" sz="800" dirty="0"/>
              <a:t>: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GRAPH = </a:t>
            </a:r>
            <a:r>
              <a:rPr lang="en-US" altLang="ko-KR" sz="800" dirty="0" err="1"/>
              <a:t>1;break</a:t>
            </a:r>
            <a:r>
              <a:rPr lang="en-US" altLang="ko-KR" sz="800" dirty="0"/>
              <a:t>;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case </a:t>
            </a:r>
            <a:r>
              <a:rPr lang="en-US" altLang="ko-KR" sz="800" dirty="0" err="1"/>
              <a:t>ID_R3</a:t>
            </a:r>
            <a:r>
              <a:rPr lang="en-US" altLang="ko-KR" sz="800" dirty="0"/>
              <a:t>: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GRAPH = </a:t>
            </a:r>
            <a:r>
              <a:rPr lang="en-US" altLang="ko-KR" sz="800" dirty="0" err="1"/>
              <a:t>2;break</a:t>
            </a:r>
            <a:r>
              <a:rPr lang="en-US" altLang="ko-KR" sz="800" dirty="0"/>
              <a:t>;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case </a:t>
            </a:r>
            <a:r>
              <a:rPr lang="en-US" altLang="ko-KR" sz="800" dirty="0" err="1"/>
              <a:t>ID_R4</a:t>
            </a:r>
            <a:r>
              <a:rPr lang="en-US" altLang="ko-KR" sz="800" dirty="0"/>
              <a:t>: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COLOR = </a:t>
            </a:r>
            <a:r>
              <a:rPr lang="en-US" altLang="ko-KR" sz="800" dirty="0" err="1"/>
              <a:t>0;break</a:t>
            </a:r>
            <a:r>
              <a:rPr lang="en-US" altLang="ko-KR" sz="800" dirty="0"/>
              <a:t>;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case </a:t>
            </a:r>
            <a:r>
              <a:rPr lang="en-US" altLang="ko-KR" sz="800" dirty="0" err="1"/>
              <a:t>ID_R5</a:t>
            </a:r>
            <a:r>
              <a:rPr lang="en-US" altLang="ko-KR" sz="800" dirty="0"/>
              <a:t>: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COLOR = </a:t>
            </a:r>
            <a:r>
              <a:rPr lang="en-US" altLang="ko-KR" sz="800" dirty="0" err="1"/>
              <a:t>1;break</a:t>
            </a:r>
            <a:r>
              <a:rPr lang="en-US" altLang="ko-KR" sz="800" dirty="0"/>
              <a:t>;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case </a:t>
            </a:r>
            <a:r>
              <a:rPr lang="en-US" altLang="ko-KR" sz="800" dirty="0" err="1"/>
              <a:t>ID_R6</a:t>
            </a:r>
            <a:r>
              <a:rPr lang="en-US" altLang="ko-KR" sz="800" dirty="0"/>
              <a:t>: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COLOR = </a:t>
            </a:r>
            <a:r>
              <a:rPr lang="en-US" altLang="ko-KR" sz="800" dirty="0" err="1"/>
              <a:t>2;break</a:t>
            </a:r>
            <a:r>
              <a:rPr lang="en-US" altLang="ko-KR" sz="800" dirty="0"/>
              <a:t>;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}</a:t>
            </a:r>
          </a:p>
          <a:p>
            <a:pPr>
              <a:lnSpc>
                <a:spcPts val="600"/>
              </a:lnSpc>
            </a:pPr>
            <a:r>
              <a:rPr lang="en-US" altLang="ko-KR" sz="800" dirty="0" err="1"/>
              <a:t>InvalidateRect</a:t>
            </a:r>
            <a:r>
              <a:rPr lang="en-US" altLang="ko-KR" sz="800" dirty="0"/>
              <a:t>(hWnd, NULL, TRUE);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}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return 0;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case </a:t>
            </a:r>
            <a:r>
              <a:rPr lang="en-US" altLang="ko-KR" sz="800" dirty="0" err="1"/>
              <a:t>WM_PAINT</a:t>
            </a:r>
            <a:r>
              <a:rPr lang="en-US" altLang="ko-KR" sz="800" dirty="0"/>
              <a:t>: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hdc = </a:t>
            </a:r>
            <a:r>
              <a:rPr lang="en-US" altLang="ko-KR" sz="800" dirty="0" err="1"/>
              <a:t>BeginPaint</a:t>
            </a:r>
            <a:r>
              <a:rPr lang="en-US" altLang="ko-KR" sz="800" dirty="0"/>
              <a:t>(hWnd, &amp;</a:t>
            </a:r>
            <a:r>
              <a:rPr lang="en-US" altLang="ko-KR" sz="800" dirty="0" err="1"/>
              <a:t>ps</a:t>
            </a:r>
            <a:r>
              <a:rPr lang="en-US" altLang="ko-KR" sz="800" dirty="0"/>
              <a:t>);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switch (COLOR) {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case 0:</a:t>
            </a:r>
          </a:p>
          <a:p>
            <a:pPr>
              <a:lnSpc>
                <a:spcPts val="600"/>
              </a:lnSpc>
            </a:pPr>
            <a:r>
              <a:rPr lang="en-US" altLang="ko-KR" sz="800" dirty="0" err="1"/>
              <a:t>MyBrush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CreateSolidBrush</a:t>
            </a:r>
            <a:r>
              <a:rPr lang="en-US" altLang="ko-KR" sz="800" dirty="0"/>
              <a:t>(</a:t>
            </a:r>
            <a:r>
              <a:rPr lang="en-US" altLang="ko-KR" sz="800" dirty="0" err="1"/>
              <a:t>RGB</a:t>
            </a:r>
            <a:r>
              <a:rPr lang="en-US" altLang="ko-KR" sz="800" dirty="0"/>
              <a:t>(0, 0, 0));break;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case 1:</a:t>
            </a:r>
          </a:p>
          <a:p>
            <a:pPr>
              <a:lnSpc>
                <a:spcPts val="600"/>
              </a:lnSpc>
            </a:pPr>
            <a:r>
              <a:rPr lang="en-US" altLang="ko-KR" sz="800" dirty="0" err="1"/>
              <a:t>MyBrush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CreateSolidBrush</a:t>
            </a:r>
            <a:r>
              <a:rPr lang="en-US" altLang="ko-KR" sz="800" dirty="0"/>
              <a:t>(</a:t>
            </a:r>
            <a:r>
              <a:rPr lang="en-US" altLang="ko-KR" sz="800" dirty="0" err="1"/>
              <a:t>RGB</a:t>
            </a:r>
            <a:r>
              <a:rPr lang="en-US" altLang="ko-KR" sz="800" dirty="0"/>
              <a:t>(255, 0, 0));break;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case 2:</a:t>
            </a:r>
          </a:p>
          <a:p>
            <a:pPr>
              <a:lnSpc>
                <a:spcPts val="600"/>
              </a:lnSpc>
            </a:pPr>
            <a:r>
              <a:rPr lang="en-US" altLang="ko-KR" sz="800" dirty="0" err="1"/>
              <a:t>MyBrush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CreateSolidBrush</a:t>
            </a:r>
            <a:r>
              <a:rPr lang="en-US" altLang="ko-KR" sz="800" dirty="0"/>
              <a:t>(</a:t>
            </a:r>
            <a:r>
              <a:rPr lang="en-US" altLang="ko-KR" sz="800" dirty="0" err="1"/>
              <a:t>RGB</a:t>
            </a:r>
            <a:r>
              <a:rPr lang="en-US" altLang="ko-KR" sz="800" dirty="0"/>
              <a:t>(0, 0, 255));break;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}</a:t>
            </a:r>
          </a:p>
          <a:p>
            <a:pPr>
              <a:lnSpc>
                <a:spcPts val="600"/>
              </a:lnSpc>
            </a:pPr>
            <a:r>
              <a:rPr lang="en-US" altLang="ko-KR" sz="800" dirty="0" err="1"/>
              <a:t>OldBrush</a:t>
            </a:r>
            <a:r>
              <a:rPr lang="en-US" altLang="ko-KR" sz="800" dirty="0"/>
              <a:t> = (</a:t>
            </a:r>
            <a:r>
              <a:rPr lang="en-US" altLang="ko-KR" sz="800" dirty="0" err="1"/>
              <a:t>HBRUSH</a:t>
            </a:r>
            <a:r>
              <a:rPr lang="en-US" altLang="ko-KR" sz="800" dirty="0"/>
              <a:t>)</a:t>
            </a:r>
            <a:r>
              <a:rPr lang="en-US" altLang="ko-KR" sz="800" dirty="0" err="1"/>
              <a:t>SelectObject</a:t>
            </a:r>
            <a:r>
              <a:rPr lang="en-US" altLang="ko-KR" sz="800" dirty="0"/>
              <a:t>(hdc, </a:t>
            </a:r>
            <a:r>
              <a:rPr lang="en-US" altLang="ko-KR" sz="800" dirty="0" err="1"/>
              <a:t>MyBrush</a:t>
            </a:r>
            <a:r>
              <a:rPr lang="en-US" altLang="ko-KR" sz="800" dirty="0"/>
              <a:t>);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switch (GRAPH) {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case 0: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Rectangle(hdc, 10, 200, 200, 300);break;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case 1: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Ellipse(hdc, 10, 200, 200, 300);break;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case 2:</a:t>
            </a:r>
          </a:p>
          <a:p>
            <a:pPr>
              <a:lnSpc>
                <a:spcPts val="600"/>
              </a:lnSpc>
            </a:pPr>
            <a:r>
              <a:rPr lang="en-US" altLang="ko-KR" sz="800" dirty="0" err="1"/>
              <a:t>MoveToEx</a:t>
            </a:r>
            <a:r>
              <a:rPr lang="en-US" altLang="ko-KR" sz="800" dirty="0"/>
              <a:t>(hdc, 10, 200, NULL);</a:t>
            </a:r>
          </a:p>
          <a:p>
            <a:pPr>
              <a:lnSpc>
                <a:spcPts val="600"/>
              </a:lnSpc>
            </a:pPr>
            <a:r>
              <a:rPr lang="en-US" altLang="ko-KR" sz="800" dirty="0" err="1"/>
              <a:t>LineTo</a:t>
            </a:r>
            <a:r>
              <a:rPr lang="en-US" altLang="ko-KR" sz="800" dirty="0"/>
              <a:t>(hdc, 200, 300);break;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}</a:t>
            </a:r>
          </a:p>
          <a:p>
            <a:pPr>
              <a:lnSpc>
                <a:spcPts val="600"/>
              </a:lnSpc>
            </a:pPr>
            <a:r>
              <a:rPr lang="en-US" altLang="ko-KR" sz="800" dirty="0" err="1"/>
              <a:t>SelectObject</a:t>
            </a:r>
            <a:r>
              <a:rPr lang="en-US" altLang="ko-KR" sz="800" dirty="0"/>
              <a:t>(hdc, </a:t>
            </a:r>
            <a:r>
              <a:rPr lang="en-US" altLang="ko-KR" sz="800" dirty="0" err="1"/>
              <a:t>OldBrush</a:t>
            </a:r>
            <a:r>
              <a:rPr lang="en-US" altLang="ko-KR" sz="800" dirty="0"/>
              <a:t>);</a:t>
            </a:r>
          </a:p>
          <a:p>
            <a:pPr>
              <a:lnSpc>
                <a:spcPts val="600"/>
              </a:lnSpc>
            </a:pPr>
            <a:r>
              <a:rPr lang="en-US" altLang="ko-KR" sz="800" dirty="0" err="1"/>
              <a:t>DeleteObject</a:t>
            </a:r>
            <a:r>
              <a:rPr lang="en-US" altLang="ko-KR" sz="800" dirty="0"/>
              <a:t>(</a:t>
            </a:r>
            <a:r>
              <a:rPr lang="en-US" altLang="ko-KR" sz="800" dirty="0" err="1"/>
              <a:t>MyBrush</a:t>
            </a:r>
            <a:r>
              <a:rPr lang="en-US" altLang="ko-KR" sz="800" dirty="0"/>
              <a:t>);</a:t>
            </a:r>
          </a:p>
          <a:p>
            <a:pPr>
              <a:lnSpc>
                <a:spcPts val="600"/>
              </a:lnSpc>
            </a:pPr>
            <a:r>
              <a:rPr lang="en-US" altLang="ko-KR" sz="800" dirty="0" err="1"/>
              <a:t>EndPaint</a:t>
            </a:r>
            <a:r>
              <a:rPr lang="en-US" altLang="ko-KR" sz="800" dirty="0"/>
              <a:t>(hWnd, &amp;</a:t>
            </a:r>
            <a:r>
              <a:rPr lang="en-US" altLang="ko-KR" sz="800" dirty="0" err="1"/>
              <a:t>ps</a:t>
            </a:r>
            <a:r>
              <a:rPr lang="en-US" altLang="ko-KR" sz="800" dirty="0"/>
              <a:t>);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return 0;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case </a:t>
            </a:r>
            <a:r>
              <a:rPr lang="en-US" altLang="ko-KR" sz="800" dirty="0" err="1"/>
              <a:t>WM_DESTROY</a:t>
            </a:r>
            <a:r>
              <a:rPr lang="en-US" altLang="ko-KR" sz="800" dirty="0"/>
              <a:t>:</a:t>
            </a:r>
          </a:p>
          <a:p>
            <a:pPr>
              <a:lnSpc>
                <a:spcPts val="600"/>
              </a:lnSpc>
            </a:pPr>
            <a:r>
              <a:rPr lang="en-US" altLang="ko-KR" sz="800" dirty="0" err="1"/>
              <a:t>PostQuitMessage</a:t>
            </a:r>
            <a:r>
              <a:rPr lang="en-US" altLang="ko-KR" sz="800" dirty="0"/>
              <a:t>(0);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return 0;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}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return(</a:t>
            </a:r>
            <a:r>
              <a:rPr lang="en-US" altLang="ko-KR" sz="800" dirty="0" err="1"/>
              <a:t>DefWindowProc</a:t>
            </a:r>
            <a:r>
              <a:rPr lang="en-US" altLang="ko-KR" sz="800" dirty="0"/>
              <a:t>(hWnd, iMessage, wParam, lParam));</a:t>
            </a:r>
          </a:p>
          <a:p>
            <a:pPr>
              <a:lnSpc>
                <a:spcPts val="600"/>
              </a:lnSpc>
            </a:pPr>
            <a:r>
              <a:rPr lang="en-US" altLang="ko-KR" sz="800" dirty="0"/>
              <a:t>}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7299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체크박스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7990308" cy="515620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컨트롤의 메시지</a:t>
            </a:r>
            <a:endParaRPr lang="en-US" altLang="ko-KR" sz="1800" dirty="0"/>
          </a:p>
          <a:p>
            <a:pPr lvl="1"/>
            <a:r>
              <a:rPr lang="ko-KR" altLang="en-US" sz="1600" dirty="0"/>
              <a:t>두 개의 라디오 그룹이 있고 각 그룹은 그룹박스에 </a:t>
            </a:r>
            <a:r>
              <a:rPr lang="en-US" altLang="ko-KR" sz="1600" dirty="0"/>
              <a:t>			</a:t>
            </a:r>
            <a:r>
              <a:rPr lang="ko-KR" altLang="en-US" sz="1600" dirty="0"/>
              <a:t>의해 둘러싸여 있어 같은 그룹임을 쉽게 알 수 있다</a:t>
            </a:r>
            <a:endParaRPr lang="en-US" altLang="ko-KR" sz="1600" dirty="0"/>
          </a:p>
          <a:p>
            <a:pPr lvl="1"/>
            <a:r>
              <a:rPr lang="en-US" altLang="ko-KR" sz="1600" dirty="0"/>
              <a:t>Graph </a:t>
            </a:r>
            <a:r>
              <a:rPr lang="ko-KR" altLang="en-US" sz="1600" dirty="0"/>
              <a:t>그룹에서 옵션을 변경하면 </a:t>
            </a:r>
            <a:r>
              <a:rPr lang="en-US" altLang="ko-KR" sz="1600" dirty="0"/>
              <a:t>Graph </a:t>
            </a:r>
            <a:r>
              <a:rPr lang="ko-KR" altLang="en-US" sz="1600" dirty="0"/>
              <a:t>그룹내의</a:t>
            </a:r>
            <a:r>
              <a:rPr lang="en-US" altLang="ko-KR" sz="1600" dirty="0"/>
              <a:t>			    </a:t>
            </a:r>
            <a:r>
              <a:rPr lang="ko-KR" altLang="en-US" sz="1600" dirty="0"/>
              <a:t>다른 옵션은 해제되며 </a:t>
            </a:r>
            <a:r>
              <a:rPr lang="en-US" altLang="ko-KR" sz="1600" dirty="0"/>
              <a:t>Color </a:t>
            </a:r>
            <a:r>
              <a:rPr lang="ko-KR" altLang="en-US" sz="1600" dirty="0"/>
              <a:t>그룹도 마찬가지이다</a:t>
            </a:r>
            <a:endParaRPr lang="en-US" altLang="ko-KR" sz="1600" dirty="0"/>
          </a:p>
          <a:p>
            <a:pPr lvl="1"/>
            <a:r>
              <a:rPr lang="ko-KR" altLang="en-US" sz="1600" dirty="0"/>
              <a:t>즉 사용자는 </a:t>
            </a:r>
            <a:r>
              <a:rPr lang="en-US" altLang="ko-KR" sz="1600" dirty="0"/>
              <a:t>Graph </a:t>
            </a:r>
            <a:r>
              <a:rPr lang="ko-KR" altLang="en-US" sz="1600" dirty="0"/>
              <a:t>그룹에서 하나의 모양만을 </a:t>
            </a:r>
            <a:r>
              <a:rPr lang="en-US" altLang="ko-KR" sz="1600" dirty="0"/>
              <a:t>			    </a:t>
            </a:r>
            <a:r>
              <a:rPr lang="ko-KR" altLang="en-US" sz="1600" dirty="0"/>
              <a:t>선택할 수 있으며 </a:t>
            </a:r>
            <a:r>
              <a:rPr lang="en-US" altLang="ko-KR" sz="1600" dirty="0"/>
              <a:t>Color </a:t>
            </a:r>
            <a:r>
              <a:rPr lang="ko-KR" altLang="en-US" sz="1600" dirty="0"/>
              <a:t>그룹에서 하나의 색상만을 선택할 수 있다</a:t>
            </a:r>
            <a:endParaRPr lang="en-US" altLang="ko-KR" sz="1600" dirty="0"/>
          </a:p>
          <a:p>
            <a:pPr lvl="1"/>
            <a:r>
              <a:rPr lang="ko-KR" altLang="en-US" sz="1600" dirty="0"/>
              <a:t>옵션을 변경하면 화면 아래쪽의 도형이 다시 그려진다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두 개의 전역 변수 </a:t>
            </a:r>
            <a:r>
              <a:rPr lang="en-US" altLang="ko-KR" sz="1600" dirty="0"/>
              <a:t>GRAPH</a:t>
            </a:r>
            <a:r>
              <a:rPr lang="ko-KR" altLang="en-US" sz="1600" dirty="0"/>
              <a:t>와 </a:t>
            </a:r>
            <a:r>
              <a:rPr lang="en-US" altLang="ko-KR" sz="1600" dirty="0"/>
              <a:t>COLOR</a:t>
            </a:r>
            <a:r>
              <a:rPr lang="ko-KR" altLang="en-US" sz="1600" dirty="0"/>
              <a:t>가 선언되어 있으며 이 변수들이 현재 선택된 옵션값을 가지고 </a:t>
            </a:r>
            <a:r>
              <a:rPr lang="en-US" altLang="ko-KR" sz="1600" dirty="0" err="1"/>
              <a:t>WM_PAINT</a:t>
            </a:r>
            <a:r>
              <a:rPr lang="ko-KR" altLang="en-US" sz="1600" dirty="0"/>
              <a:t>는 이 변수 값을 참고하여 도형을 그린다</a:t>
            </a:r>
            <a:endParaRPr lang="en-US" altLang="ko-KR" sz="1600" dirty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err="1"/>
              <a:t>WM_CREATE</a:t>
            </a:r>
            <a:r>
              <a:rPr lang="ko-KR" altLang="en-US" sz="1600" dirty="0"/>
              <a:t>에서 두 개의 그룹과 </a:t>
            </a:r>
            <a:r>
              <a:rPr lang="ko-KR" altLang="en-US" sz="1600" dirty="0" err="1"/>
              <a:t>여섯개의</a:t>
            </a:r>
            <a:r>
              <a:rPr lang="ko-KR" altLang="en-US" sz="1600" dirty="0"/>
              <a:t> 라디오 버튼을 생성시키고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두 그룹의 선두에 있는 </a:t>
            </a:r>
            <a:r>
              <a:rPr lang="en-US" altLang="ko-KR" sz="1600" dirty="0" err="1"/>
              <a:t>r1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r4</a:t>
            </a:r>
            <a:r>
              <a:rPr lang="en-US" altLang="ko-KR" sz="1600" dirty="0"/>
              <a:t> </a:t>
            </a:r>
            <a:r>
              <a:rPr lang="ko-KR" altLang="en-US" sz="1600" dirty="0"/>
              <a:t>라디오 버튼에 </a:t>
            </a:r>
            <a:r>
              <a:rPr lang="en-US" altLang="ko-KR" sz="1600" dirty="0" err="1"/>
              <a:t>WS_GROUP</a:t>
            </a:r>
            <a:r>
              <a:rPr lang="en-US" altLang="ko-KR" sz="1600" dirty="0"/>
              <a:t> </a:t>
            </a:r>
            <a:r>
              <a:rPr lang="ko-KR" altLang="en-US" sz="1600" dirty="0"/>
              <a:t>스타일이 설정되어 있음을 주의하도록 하자</a:t>
            </a:r>
            <a:endParaRPr lang="en-US" altLang="ko-KR" sz="1600" dirty="0"/>
          </a:p>
          <a:p>
            <a:pPr lvl="1"/>
            <a:r>
              <a:rPr lang="ko-KR" altLang="en-US" sz="1600" dirty="0"/>
              <a:t>버튼들을 만든 후 </a:t>
            </a:r>
            <a:r>
              <a:rPr lang="en-US" altLang="ko-KR" sz="1600" dirty="0" err="1"/>
              <a:t>CheckRadioButton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호출하여 처음 선택될 라디오 버튼을 지정한다</a:t>
            </a:r>
            <a:r>
              <a:rPr lang="en-US" altLang="ko-KR" sz="1600" dirty="0"/>
              <a:t>.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5BBB28-D372-41E4-B1A6-2A3E32C6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75059"/>
            <a:ext cx="26765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3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체크박스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8229599" cy="515620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BOOL </a:t>
            </a:r>
            <a:r>
              <a:rPr lang="en-US" altLang="ko-KR" sz="1600" dirty="0" err="1"/>
              <a:t>CheckRadioButton</a:t>
            </a:r>
            <a:r>
              <a:rPr lang="en-US" altLang="ko-KR" sz="1600" dirty="0"/>
              <a:t>( HWND </a:t>
            </a:r>
            <a:r>
              <a:rPr lang="en-US" altLang="ko-KR" sz="1600" dirty="0" err="1"/>
              <a:t>hDlg</a:t>
            </a:r>
            <a:r>
              <a:rPr lang="en-US" altLang="ko-KR" sz="1600" dirty="0"/>
              <a:t>, int </a:t>
            </a:r>
            <a:r>
              <a:rPr lang="en-US" altLang="ko-KR" sz="1600" dirty="0" err="1"/>
              <a:t>nIDFirstButton</a:t>
            </a:r>
            <a:r>
              <a:rPr lang="en-US" altLang="ko-KR" sz="1600" dirty="0"/>
              <a:t>, 		int </a:t>
            </a:r>
            <a:r>
              <a:rPr lang="en-US" altLang="ko-KR" sz="1600" dirty="0" err="1"/>
              <a:t>nIDLastButton</a:t>
            </a:r>
            <a:r>
              <a:rPr lang="en-US" altLang="ko-KR" sz="1600" dirty="0"/>
              <a:t>, int </a:t>
            </a:r>
            <a:r>
              <a:rPr lang="en-US" altLang="ko-KR" sz="1600" dirty="0" err="1"/>
              <a:t>nIDCheckButton</a:t>
            </a:r>
            <a:r>
              <a:rPr lang="en-US" altLang="ko-KR" sz="1600" dirty="0"/>
              <a:t> )</a:t>
            </a:r>
          </a:p>
          <a:p>
            <a:pPr lvl="1"/>
            <a:r>
              <a:rPr lang="ko-KR" altLang="en-US" sz="1400" dirty="0"/>
              <a:t>첫번째 인수는 라디오 버튼을 가지는 부모 윈도우</a:t>
            </a:r>
            <a:r>
              <a:rPr lang="en-US" altLang="ko-KR" sz="1400" dirty="0"/>
              <a:t>(</a:t>
            </a:r>
            <a:r>
              <a:rPr lang="ko-KR" altLang="en-US" sz="1400" dirty="0"/>
              <a:t>또는 대화상자</a:t>
            </a:r>
            <a:r>
              <a:rPr lang="en-US" altLang="ko-KR" sz="1400" dirty="0"/>
              <a:t>)</a:t>
            </a:r>
            <a:r>
              <a:rPr lang="ko-KR" altLang="en-US" sz="1400" dirty="0"/>
              <a:t>의 핸들이다</a:t>
            </a:r>
            <a:endParaRPr lang="en-US" altLang="ko-KR" sz="1400" dirty="0"/>
          </a:p>
          <a:p>
            <a:pPr lvl="1"/>
            <a:r>
              <a:rPr lang="ko-KR" altLang="en-US" sz="1400" dirty="0"/>
              <a:t>두번째와 세번째 인수는 각각 그룹의 시작 버튼과 끝 버튼이다</a:t>
            </a:r>
            <a:endParaRPr lang="en-US" altLang="ko-KR" sz="1400" dirty="0"/>
          </a:p>
          <a:p>
            <a:pPr lvl="1"/>
            <a:r>
              <a:rPr lang="ko-KR" altLang="en-US" sz="1400" dirty="0"/>
              <a:t>네번째 인수는 선택될 버튼의 </a:t>
            </a:r>
            <a:r>
              <a:rPr lang="en-US" altLang="ko-KR" sz="1400" dirty="0"/>
              <a:t>ID</a:t>
            </a:r>
            <a:r>
              <a:rPr lang="ko-KR" altLang="en-US" sz="1400" dirty="0"/>
              <a:t>를 준다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 err="1"/>
              <a:t>WM_CREATE</a:t>
            </a:r>
            <a:r>
              <a:rPr lang="ko-KR" altLang="en-US" sz="1400" dirty="0"/>
              <a:t>의 끝부분에서 </a:t>
            </a:r>
            <a:r>
              <a:rPr lang="en-US" altLang="ko-KR" sz="1400" dirty="0" err="1"/>
              <a:t>ID_R1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ID_R4</a:t>
            </a:r>
            <a:r>
              <a:rPr lang="ko-KR" altLang="en-US" sz="1400" dirty="0"/>
              <a:t>를 각각 체크하였다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WM_PAINT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COLOR</a:t>
            </a:r>
            <a:r>
              <a:rPr lang="ko-KR" altLang="en-US" sz="1400" dirty="0"/>
              <a:t>값에 따라 브러시를 만들어 선택하고 </a:t>
            </a:r>
            <a:r>
              <a:rPr lang="en-US" altLang="ko-KR" sz="1400" dirty="0"/>
              <a:t>GRAPH</a:t>
            </a:r>
            <a:r>
              <a:rPr lang="ko-KR" altLang="en-US" sz="1400" dirty="0"/>
              <a:t>값에 따라 도형을 그린다</a:t>
            </a:r>
            <a:endParaRPr lang="en-US" altLang="ko-KR" sz="1400" dirty="0"/>
          </a:p>
          <a:p>
            <a:pPr lvl="1"/>
            <a:r>
              <a:rPr lang="ko-KR" altLang="en-US" sz="1400" dirty="0"/>
              <a:t>처음엔 검정색 사각형이 그려지겠지만 라디오 버튼을 클릭하면 이 값들이 변경되므로 도형과 색상이 변경되게 된다</a:t>
            </a:r>
            <a:endParaRPr lang="en-US" altLang="ko-KR" sz="1400" dirty="0"/>
          </a:p>
          <a:p>
            <a:pPr lvl="1"/>
            <a:r>
              <a:rPr lang="ko-KR" altLang="en-US" sz="1400" dirty="0"/>
              <a:t>사용자가 라디오 버튼을 클릭하면 </a:t>
            </a:r>
            <a:r>
              <a:rPr lang="en-US" altLang="ko-KR" sz="1400" dirty="0" err="1"/>
              <a:t>BN_CLICKED</a:t>
            </a:r>
            <a:r>
              <a:rPr lang="en-US" altLang="ko-KR" sz="1400" dirty="0"/>
              <a:t> </a:t>
            </a:r>
            <a:r>
              <a:rPr lang="ko-KR" altLang="en-US" sz="1400" dirty="0"/>
              <a:t>통지메시지가 전달된다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WM_COMMAND</a:t>
            </a:r>
            <a:r>
              <a:rPr lang="ko-KR" altLang="en-US" sz="1400" dirty="0"/>
              <a:t>에서는 통지 메시지를 보낸 라디오 버튼 </a:t>
            </a:r>
            <a:r>
              <a:rPr lang="en-US" altLang="ko-KR" sz="1400" dirty="0"/>
              <a:t>ID</a:t>
            </a:r>
            <a:r>
              <a:rPr lang="ko-KR" altLang="en-US" sz="1400" dirty="0"/>
              <a:t>에 따라 </a:t>
            </a:r>
            <a:r>
              <a:rPr lang="en-US" altLang="ko-KR" sz="1400" dirty="0"/>
              <a:t>COLOR</a:t>
            </a:r>
            <a:r>
              <a:rPr lang="ko-KR" altLang="en-US" sz="1400" dirty="0"/>
              <a:t>값과 </a:t>
            </a:r>
            <a:r>
              <a:rPr lang="en-US" altLang="ko-KR" sz="1400" dirty="0"/>
              <a:t>GRAPH</a:t>
            </a:r>
            <a:r>
              <a:rPr lang="ko-KR" altLang="en-US" sz="1400" dirty="0"/>
              <a:t>값을 변경하고 </a:t>
            </a:r>
            <a:r>
              <a:rPr lang="en-US" altLang="ko-KR" sz="1400" dirty="0" err="1"/>
              <a:t>InvalidateRect</a:t>
            </a:r>
            <a:r>
              <a:rPr lang="ko-KR" altLang="en-US" sz="1400" dirty="0"/>
              <a:t>를 호출하여 화면을 다시 그리도록 한다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참고로 이 예제에서 사용한 라디오 버튼은 자동 라디오 버튼이기 때문에 굳이 </a:t>
            </a:r>
            <a:r>
              <a:rPr lang="en-US" altLang="ko-KR" sz="1400" dirty="0" err="1"/>
              <a:t>WM_COMMAND</a:t>
            </a:r>
            <a:r>
              <a:rPr lang="ko-KR" altLang="en-US" sz="1400" dirty="0"/>
              <a:t>에서 </a:t>
            </a:r>
            <a:r>
              <a:rPr lang="en-US" altLang="ko-KR" sz="1400" dirty="0"/>
              <a:t>GRAPH, COLOR </a:t>
            </a:r>
            <a:r>
              <a:rPr lang="ko-KR" altLang="en-US" sz="1400" dirty="0"/>
              <a:t>변수 값을 갱신해 주지 않아도 된다</a:t>
            </a:r>
            <a:endParaRPr lang="en-US" altLang="ko-KR" sz="1400" dirty="0"/>
          </a:p>
          <a:p>
            <a:pPr lvl="1"/>
            <a:r>
              <a:rPr lang="ko-KR" altLang="en-US" sz="1400" dirty="0"/>
              <a:t>그래서 </a:t>
            </a:r>
            <a:r>
              <a:rPr lang="en-US" altLang="ko-KR" sz="1400" dirty="0" err="1"/>
              <a:t>WM_COMMAND</a:t>
            </a:r>
            <a:r>
              <a:rPr lang="ko-KR" altLang="en-US" sz="1400" dirty="0"/>
              <a:t>에서는 </a:t>
            </a:r>
            <a:r>
              <a:rPr lang="en-US" altLang="ko-KR" sz="1400" dirty="0" err="1"/>
              <a:t>InvalidateRect</a:t>
            </a:r>
            <a:r>
              <a:rPr lang="ko-KR" altLang="en-US" sz="1400" dirty="0"/>
              <a:t>만 호출하고 </a:t>
            </a:r>
            <a:r>
              <a:rPr lang="en-US" altLang="ko-KR" sz="1400" dirty="0" err="1"/>
              <a:t>WM_PAINT</a:t>
            </a:r>
            <a:r>
              <a:rPr lang="ko-KR" altLang="en-US" sz="1400" dirty="0"/>
              <a:t>에서 그리기 직전에 라디오 버튼의 상태를 조사하는 방법을 사용할 수도 있다</a:t>
            </a:r>
            <a:endParaRPr lang="en-US" altLang="ko-KR" sz="1400" dirty="0"/>
          </a:p>
          <a:p>
            <a:pPr lvl="1"/>
            <a:r>
              <a:rPr lang="ko-KR" altLang="en-US" sz="1400" dirty="0"/>
              <a:t>소스를 다음과 같이 변경해도 결과는 동일하다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DBA13D-A818-4239-9367-62C6E2A9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2101" y="6924561"/>
            <a:ext cx="6477000" cy="34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9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-0.66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19254-538F-45FD-BE14-02B3C1D5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817018"/>
            <a:ext cx="7772400" cy="12239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쉬는 시간</a:t>
            </a:r>
          </a:p>
        </p:txBody>
      </p:sp>
    </p:spTree>
    <p:extLst>
      <p:ext uri="{BB962C8B-B14F-4D97-AF65-F5344CB8AC3E}">
        <p14:creationId xmlns:p14="http://schemas.microsoft.com/office/powerpoint/2010/main" val="186179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에디트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8229599" cy="446227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에디트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에디트는</a:t>
            </a:r>
            <a:r>
              <a:rPr lang="ko-KR" altLang="en-US" sz="1600" dirty="0"/>
              <a:t> 문자열을 직접 입력 받고자 할 때   </a:t>
            </a:r>
            <a:r>
              <a:rPr lang="en-US" altLang="ko-KR" sz="1600" dirty="0"/>
              <a:t>				       </a:t>
            </a:r>
            <a:r>
              <a:rPr lang="ko-KR" altLang="en-US" sz="1600" dirty="0"/>
              <a:t>사용하는데</a:t>
            </a:r>
            <a:r>
              <a:rPr lang="en-US" altLang="ko-KR" sz="1600" dirty="0"/>
              <a:t> </a:t>
            </a:r>
            <a:r>
              <a:rPr lang="ko-KR" altLang="en-US" sz="1600" dirty="0"/>
              <a:t>버튼과 마찬가지로 </a:t>
            </a:r>
            <a:r>
              <a:rPr lang="en-US" altLang="ko-KR" sz="1600" dirty="0"/>
              <a:t>Windows</a:t>
            </a:r>
            <a:r>
              <a:rPr lang="ko-KR" altLang="en-US" sz="1600" dirty="0"/>
              <a:t>에서 가장 흔하게 볼 수 있는 컨트롤이다</a:t>
            </a:r>
            <a:endParaRPr lang="en-US" altLang="ko-KR" sz="1600" dirty="0"/>
          </a:p>
          <a:p>
            <a:pPr lvl="1"/>
            <a:r>
              <a:rPr lang="ko-KR" altLang="en-US" dirty="0"/>
              <a:t>가로로 길쭉하게 생겼으며 여기에 문자열을 입력할 수 있다</a:t>
            </a:r>
            <a:endParaRPr lang="en-US" altLang="ko-KR" dirty="0"/>
          </a:p>
          <a:p>
            <a:pPr lvl="1"/>
            <a:r>
              <a:rPr lang="en-US" altLang="ko-KR" sz="1600" spc="-150" dirty="0"/>
              <a:t>“edit”</a:t>
            </a:r>
            <a:r>
              <a:rPr lang="ko-KR" altLang="en-US" sz="1600" dirty="0"/>
              <a:t>윈도우 클래스를 사용하며 생성시에 다음과 같은 스타일을 사용할 수 있다</a:t>
            </a:r>
            <a:endParaRPr lang="en-US" altLang="ko-KR" sz="1600" dirty="0"/>
          </a:p>
          <a:p>
            <a:pPr lvl="1"/>
            <a:r>
              <a:rPr lang="ko-KR" altLang="en-US" sz="1600" dirty="0"/>
              <a:t>물론 이 스타일들은 </a:t>
            </a:r>
            <a:r>
              <a:rPr lang="en-US" altLang="ko-KR" sz="1600" dirty="0"/>
              <a:t>CreateWindow </a:t>
            </a:r>
            <a:r>
              <a:rPr lang="ko-KR" altLang="en-US" sz="1600" dirty="0"/>
              <a:t>함수의 세번째 인수로 지정한다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308E98-1F06-49CF-84E9-04FCC0C88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462" y="1"/>
            <a:ext cx="3715362" cy="2276872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190880-6A92-4D45-9EFB-3BDDACABD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258163"/>
              </p:ext>
            </p:extLst>
          </p:nvPr>
        </p:nvGraphicFramePr>
        <p:xfrm>
          <a:off x="1752601" y="3510283"/>
          <a:ext cx="6096000" cy="3352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23255">
                  <a:extLst>
                    <a:ext uri="{9D8B030D-6E8A-4147-A177-3AD203B41FA5}">
                      <a16:colId xmlns:a16="http://schemas.microsoft.com/office/drawing/2014/main" val="1343316531"/>
                    </a:ext>
                  </a:extLst>
                </a:gridCol>
                <a:gridCol w="4572745">
                  <a:extLst>
                    <a:ext uri="{9D8B030D-6E8A-4147-A177-3AD203B41FA5}">
                      <a16:colId xmlns:a16="http://schemas.microsoft.com/office/drawing/2014/main" val="3488165893"/>
                    </a:ext>
                  </a:extLst>
                </a:gridCol>
              </a:tblGrid>
              <a:tr h="219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스타일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5311"/>
                  </a:ext>
                </a:extLst>
              </a:tr>
              <a:tr h="219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ES_AUTOHSCROLL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수평 스크롤을 지원한다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25152"/>
                  </a:ext>
                </a:extLst>
              </a:tr>
              <a:tr h="219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ES_AUTOVSCROLL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여러 줄 편집 시 수직 스크롤을 지원한다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577601"/>
                  </a:ext>
                </a:extLst>
              </a:tr>
              <a:tr h="219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ES_LEFT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왼쪽 정렬한다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404953"/>
                  </a:ext>
                </a:extLst>
              </a:tr>
              <a:tr h="219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ES_CENTER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중앙 정렬한다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638488"/>
                  </a:ext>
                </a:extLst>
              </a:tr>
              <a:tr h="219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ES_RIGHT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오른쪽 정렬한다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172548"/>
                  </a:ext>
                </a:extLst>
              </a:tr>
              <a:tr h="219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ES_LOWERCASE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소문자로 변환하여 표시한다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376494"/>
                  </a:ext>
                </a:extLst>
              </a:tr>
              <a:tr h="219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ES_UPPERCASE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대문자로 변환하여 표시한다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53532"/>
                  </a:ext>
                </a:extLst>
              </a:tr>
              <a:tr h="219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ES_MULTILINE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여러 줄을 편집할 수 있도록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46985"/>
                  </a:ext>
                </a:extLst>
              </a:tr>
              <a:tr h="219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ES_NOHIDESEL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포커스를 잃더라도 선택된 영역을 표시한다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43043"/>
                  </a:ext>
                </a:extLst>
              </a:tr>
              <a:tr h="219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ES_READONLY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읽기전용으로 만들어 편집을 금지한다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687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26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에디트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6"/>
            <a:ext cx="8229600" cy="5156203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에디트와</a:t>
            </a:r>
            <a:r>
              <a:rPr lang="ko-KR" altLang="en-US" sz="1800" dirty="0"/>
              <a:t> 부모의 통신</a:t>
            </a:r>
            <a:endParaRPr lang="en-US" altLang="ko-KR" sz="1800" dirty="0"/>
          </a:p>
          <a:p>
            <a:pPr lvl="1"/>
            <a:r>
              <a:rPr lang="ko-KR" altLang="en-US" sz="1400" dirty="0" err="1"/>
              <a:t>에디트는</a:t>
            </a:r>
            <a:r>
              <a:rPr lang="ko-KR" altLang="en-US" sz="1400" dirty="0"/>
              <a:t> 자신의 변화에 대해 다음과 같은 통지 메시지를 부모 윈도우에 보내준다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20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 err="1"/>
              <a:t>EN_CHANGE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EN_UPDATE</a:t>
            </a:r>
            <a:r>
              <a:rPr lang="ko-KR" altLang="en-US" sz="1400" dirty="0"/>
              <a:t>가 비슷한 것처럼 보이지만 약간 다르다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EN_UPDATE</a:t>
            </a:r>
            <a:r>
              <a:rPr lang="ko-KR" altLang="en-US" sz="1400" dirty="0"/>
              <a:t>는 문자열이 변경된 후 화면에 출력하기 전에 보내주는 메시지이며 이 메시지가 발생했을 때 사용자는 문자열 길이에 따라 </a:t>
            </a:r>
            <a:r>
              <a:rPr lang="ko-KR" altLang="en-US" sz="1400" dirty="0" err="1"/>
              <a:t>에디트의</a:t>
            </a:r>
            <a:r>
              <a:rPr lang="ko-KR" altLang="en-US" sz="1400" dirty="0"/>
              <a:t> 폭을 늘리거나 별도의 조치를 취할 수 있다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EN_CHANGE</a:t>
            </a:r>
            <a:r>
              <a:rPr lang="ko-KR" altLang="en-US" sz="1400" dirty="0"/>
              <a:t>는 문자열이 화면으로 출력되고 난 후 보내지는 메시지이다</a:t>
            </a:r>
            <a:endParaRPr lang="en-US" altLang="ko-KR" sz="1400" dirty="0"/>
          </a:p>
          <a:p>
            <a:pPr lvl="1"/>
            <a:r>
              <a:rPr lang="ko-KR" altLang="en-US" sz="1400" dirty="0"/>
              <a:t>즉 </a:t>
            </a:r>
            <a:r>
              <a:rPr lang="ko-KR" altLang="en-US" sz="1400" dirty="0" err="1"/>
              <a:t>에디트는</a:t>
            </a:r>
            <a:r>
              <a:rPr lang="ko-KR" altLang="en-US" sz="1400" dirty="0"/>
              <a:t> 문자열이 변경된 후 </a:t>
            </a:r>
            <a:r>
              <a:rPr lang="en-US" altLang="ko-KR" sz="1400" dirty="0" err="1"/>
              <a:t>EN_UPDATE</a:t>
            </a:r>
            <a:r>
              <a:rPr lang="ko-KR" altLang="en-US" sz="1400" dirty="0"/>
              <a:t>메시지를 보내고 화면에 그린 뒤 다시 </a:t>
            </a:r>
            <a:r>
              <a:rPr lang="en-US" altLang="ko-KR" sz="1400" dirty="0" err="1"/>
              <a:t>EN_CHANGE</a:t>
            </a:r>
            <a:r>
              <a:rPr lang="en-US" altLang="ko-KR" sz="1400" dirty="0"/>
              <a:t> </a:t>
            </a:r>
            <a:r>
              <a:rPr lang="ko-KR" altLang="en-US" sz="1400" dirty="0"/>
              <a:t>메시지를 보낸다</a:t>
            </a:r>
            <a:endParaRPr lang="en-US" altLang="ko-KR" sz="1400" dirty="0"/>
          </a:p>
          <a:p>
            <a:pPr lvl="1"/>
            <a:r>
              <a:rPr lang="ko-KR" altLang="en-US" sz="1400" dirty="0"/>
              <a:t>상황과 필요에 따라 둘 중 하나를 선택하여 사용하면 된다</a:t>
            </a:r>
            <a:endParaRPr lang="en-US" altLang="ko-KR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4C23B0B-874C-4F8E-AA25-DC9A1F12E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93900"/>
              </p:ext>
            </p:extLst>
          </p:nvPr>
        </p:nvGraphicFramePr>
        <p:xfrm>
          <a:off x="1872445" y="2328272"/>
          <a:ext cx="6083931" cy="2468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54435">
                  <a:extLst>
                    <a:ext uri="{9D8B030D-6E8A-4147-A177-3AD203B41FA5}">
                      <a16:colId xmlns:a16="http://schemas.microsoft.com/office/drawing/2014/main" val="1873362441"/>
                    </a:ext>
                  </a:extLst>
                </a:gridCol>
                <a:gridCol w="4729496">
                  <a:extLst>
                    <a:ext uri="{9D8B030D-6E8A-4147-A177-3AD203B41FA5}">
                      <a16:colId xmlns:a16="http://schemas.microsoft.com/office/drawing/2014/main" val="4068178442"/>
                    </a:ext>
                  </a:extLst>
                </a:gridCol>
              </a:tblGrid>
              <a:tr h="208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96560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EN_CHANGE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문자열이 변경되었다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9739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EN_ERRSPACE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메모리가 부족하다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92303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EN_HSCROLL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수평 스크롤 바를 클릭하였다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97299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EN_VSCROLL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수직 스크롤 바를 클릭하였다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377351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EN_KILLFOCUS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포커스를 잃었다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36828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EN_SETFOCUS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포커스를 얻었다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07229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EN_MAXTEXT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지정한 문자열 길이를 </a:t>
                      </a:r>
                      <a:r>
                        <a:rPr lang="ko-KR" altLang="en-US" sz="1200" dirty="0" err="1"/>
                        <a:t>초과혔다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188169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EN_UPDATE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문자열이 변경되기 직전이다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69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34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에디트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3D3E16-0C8C-4EEE-8E19-B26D653DC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1708944"/>
            <a:ext cx="74771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2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에디트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360611"/>
            <a:ext cx="7772400" cy="449738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에디트</a:t>
            </a:r>
            <a:endParaRPr lang="en-US" altLang="ko-KR" sz="1800" dirty="0"/>
          </a:p>
          <a:p>
            <a:pPr lvl="1"/>
            <a:r>
              <a:rPr lang="en-US" altLang="ko-KR" sz="1400" dirty="0" err="1"/>
              <a:t>WM_CREATE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에디트를</a:t>
            </a:r>
            <a:r>
              <a:rPr lang="ko-KR" altLang="en-US" sz="1400" dirty="0"/>
              <a:t> 생성하였으며 </a:t>
            </a:r>
            <a:r>
              <a:rPr lang="en-US" altLang="ko-KR" sz="1400" dirty="0" err="1"/>
              <a:t>ES_AUTOHSCROLL</a:t>
            </a:r>
            <a:r>
              <a:rPr lang="en-US" altLang="ko-KR" sz="1400" dirty="0"/>
              <a:t> </a:t>
            </a:r>
            <a:r>
              <a:rPr lang="ko-KR" altLang="en-US" sz="1400" dirty="0"/>
              <a:t>스타일을 주어 수평 스크롤이 가능하도록 하였다</a:t>
            </a:r>
            <a:endParaRPr lang="en-US" altLang="ko-KR" sz="1400" dirty="0"/>
          </a:p>
          <a:p>
            <a:pPr lvl="1"/>
            <a:r>
              <a:rPr lang="ko-KR" altLang="en-US" sz="1400" dirty="0"/>
              <a:t>이 스타일을 주지 않으면 </a:t>
            </a:r>
            <a:r>
              <a:rPr lang="ko-KR" altLang="en-US" sz="1400" dirty="0" err="1"/>
              <a:t>에디트의</a:t>
            </a:r>
            <a:r>
              <a:rPr lang="ko-KR" altLang="en-US" sz="1400" dirty="0"/>
              <a:t> 오른쪽 </a:t>
            </a:r>
            <a:r>
              <a:rPr lang="ko-KR" altLang="en-US" sz="1400" dirty="0" err="1"/>
              <a:t>끝까지만</a:t>
            </a:r>
            <a:r>
              <a:rPr lang="ko-KR" altLang="en-US" sz="1400" dirty="0"/>
              <a:t> 문자열을 입력할 수 있으나 이 스타일을 주면 에디트 끝부분에 닿았을 때 자동으로 수평 스크롤되어 긴 문자열을 입력할 수 있다</a:t>
            </a:r>
            <a:endParaRPr lang="en-US" altLang="ko-KR" sz="1400" dirty="0"/>
          </a:p>
          <a:p>
            <a:pPr lvl="1"/>
            <a:r>
              <a:rPr lang="ko-KR" altLang="en-US" sz="1400" dirty="0"/>
              <a:t>생성된 에디트 컨트롤의 윈도우 핸들 값을 </a:t>
            </a:r>
            <a:r>
              <a:rPr lang="en-US" altLang="ko-KR" sz="1400" dirty="0" err="1"/>
              <a:t>hEdit</a:t>
            </a:r>
            <a:r>
              <a:rPr lang="ko-KR" altLang="en-US" sz="1400" dirty="0"/>
              <a:t>에 저장해 두었다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WM_COMMAND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EN_CHANGE</a:t>
            </a:r>
            <a:r>
              <a:rPr lang="en-US" altLang="ko-KR" sz="1400" dirty="0"/>
              <a:t> </a:t>
            </a:r>
            <a:r>
              <a:rPr lang="ko-KR" altLang="en-US" sz="1400" dirty="0"/>
              <a:t>통지 메시지가 전달될 때 </a:t>
            </a:r>
            <a:r>
              <a:rPr lang="ko-KR" altLang="en-US" sz="1400" dirty="0" err="1"/>
              <a:t>에디트의</a:t>
            </a:r>
            <a:r>
              <a:rPr lang="ko-KR" altLang="en-US" sz="1400" dirty="0"/>
              <a:t> 텍스트를 읽어 메인 윈도우의 타이틀바로 출력하였다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 err="1"/>
              <a:t>에디트는</a:t>
            </a:r>
            <a:r>
              <a:rPr lang="ko-KR" altLang="en-US" sz="1400" dirty="0"/>
              <a:t> 사용자가 자신을 편집할 때마다 부모 윈도우로 </a:t>
            </a:r>
            <a:r>
              <a:rPr lang="en-US" altLang="ko-KR" sz="1400" dirty="0" err="1"/>
              <a:t>EN_CHANGE</a:t>
            </a:r>
            <a:r>
              <a:rPr lang="en-US" altLang="ko-KR" sz="1400" dirty="0"/>
              <a:t> </a:t>
            </a:r>
            <a:r>
              <a:rPr lang="ko-KR" altLang="en-US" sz="1400" dirty="0"/>
              <a:t>메시지를 보내며 메인 윈도우는 이 메시지를 받을 때마다 </a:t>
            </a:r>
            <a:r>
              <a:rPr lang="ko-KR" altLang="en-US" sz="1400" dirty="0" err="1"/>
              <a:t>에디트의</a:t>
            </a:r>
            <a:r>
              <a:rPr lang="ko-KR" altLang="en-US" sz="1400" dirty="0"/>
              <a:t> 텍스트를 읽어 자신의 타이틀 바를 갱신하고 있다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EN_CHANGE</a:t>
            </a:r>
            <a:r>
              <a:rPr lang="en-US" altLang="ko-KR" sz="1400" dirty="0"/>
              <a:t> </a:t>
            </a:r>
            <a:r>
              <a:rPr lang="ko-KR" altLang="en-US" sz="1400" dirty="0"/>
              <a:t>통지 메시지 처리에서 </a:t>
            </a:r>
            <a:r>
              <a:rPr lang="ko-KR" altLang="en-US" sz="1400" dirty="0" err="1"/>
              <a:t>에디트에</a:t>
            </a:r>
            <a:r>
              <a:rPr lang="ko-KR" altLang="en-US" sz="1400" dirty="0"/>
              <a:t> 입력된 텍스트를 읽을 때 </a:t>
            </a:r>
            <a:r>
              <a:rPr lang="en-US" altLang="ko-KR" sz="1400" dirty="0" err="1"/>
              <a:t>GetWindowText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사용하였는데 보다시피 컨트롤도 윈도우의 일종이기 때문에 윈도우 관리 함수를 모두 사용할 수 있다</a:t>
            </a:r>
            <a:endParaRPr lang="en-US" altLang="ko-KR" sz="14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CC1F3E1-8D79-48C4-93F0-BFE93DCCA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636587"/>
            <a:ext cx="2676525" cy="172402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AE5E079-EB76-417C-AE8F-20C1453CF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85" y="636585"/>
            <a:ext cx="2676525" cy="1724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B54C64-6430-4E36-8339-612DD6154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699" y="4575025"/>
            <a:ext cx="7277101" cy="50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7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에디트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컨트롤도 윈도우다</a:t>
            </a:r>
            <a:endParaRPr lang="en-US" altLang="ko-KR" sz="1800" dirty="0"/>
          </a:p>
          <a:p>
            <a:pPr lvl="1"/>
            <a:r>
              <a:rPr lang="ko-KR" altLang="en-US" sz="1400" dirty="0"/>
              <a:t>화면상의 사각 영역을 차지한다는 점</a:t>
            </a:r>
            <a:endParaRPr lang="en-US" altLang="ko-KR" sz="1400" dirty="0"/>
          </a:p>
          <a:p>
            <a:pPr lvl="1"/>
            <a:r>
              <a:rPr lang="ko-KR" altLang="en-US" sz="1400" dirty="0"/>
              <a:t>스타일을 가지고 만들 때 지정한 스타일에 따라 모양이나 기능이 달라지는 점</a:t>
            </a:r>
            <a:endParaRPr lang="en-US" altLang="ko-KR" sz="1400" dirty="0"/>
          </a:p>
          <a:p>
            <a:pPr lvl="1"/>
            <a:r>
              <a:rPr lang="ko-KR" altLang="en-US" sz="1400" dirty="0"/>
              <a:t>스스로 메시지를 처리할 수 있는 능력이 있다는 점</a:t>
            </a:r>
            <a:endParaRPr lang="en-US" altLang="ko-KR" sz="1400" dirty="0"/>
          </a:p>
          <a:p>
            <a:pPr lvl="1"/>
            <a:r>
              <a:rPr lang="ko-KR" altLang="en-US" sz="1400" dirty="0"/>
              <a:t>단지 메인 윈도우의 차일드로 존재하고 타이틀 바가 없기 때문에 사용자가 직접 이동시킬 수 없을 뿐이다</a:t>
            </a:r>
            <a:endParaRPr lang="en-US" altLang="ko-KR" sz="1400" dirty="0"/>
          </a:p>
          <a:p>
            <a:pPr lvl="1"/>
            <a:r>
              <a:rPr lang="ko-KR" altLang="en-US" sz="1400" dirty="0"/>
              <a:t>또한 모든 윈도우 관리 함수를 사용할 수 있다</a:t>
            </a:r>
            <a:endParaRPr lang="en-US" altLang="ko-KR" sz="1400" dirty="0"/>
          </a:p>
          <a:p>
            <a:pPr lvl="1"/>
            <a:r>
              <a:rPr lang="ko-KR" altLang="en-US" sz="1400" dirty="0"/>
              <a:t>예제를 통해서 확인해 본다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EE967-199D-4DB4-98EA-B794FF845950}"/>
              </a:ext>
            </a:extLst>
          </p:cNvPr>
          <p:cNvSpPr txBox="1"/>
          <p:nvPr/>
        </p:nvSpPr>
        <p:spPr>
          <a:xfrm>
            <a:off x="1115616" y="4077072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#define </a:t>
            </a:r>
            <a:r>
              <a:rPr lang="en-US" altLang="ko-KR" sz="800" dirty="0" err="1"/>
              <a:t>ID_EDIT</a:t>
            </a:r>
            <a:r>
              <a:rPr lang="en-US" altLang="ko-KR" sz="800" dirty="0"/>
              <a:t> 100</a:t>
            </a:r>
          </a:p>
          <a:p>
            <a:r>
              <a:rPr lang="en-US" altLang="ko-KR" sz="800" dirty="0"/>
              <a:t>HWND </a:t>
            </a:r>
            <a:r>
              <a:rPr lang="en-US" altLang="ko-KR" sz="800" dirty="0" err="1"/>
              <a:t>hEdit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int </a:t>
            </a:r>
            <a:r>
              <a:rPr lang="en-US" altLang="ko-KR" sz="800" dirty="0" err="1"/>
              <a:t>nTop</a:t>
            </a:r>
            <a:r>
              <a:rPr lang="en-US" altLang="ko-KR" sz="800" dirty="0"/>
              <a:t> = 10;</a:t>
            </a:r>
          </a:p>
          <a:p>
            <a:r>
              <a:rPr lang="en-US" altLang="ko-KR" sz="800" dirty="0"/>
              <a:t>BOOL </a:t>
            </a:r>
            <a:r>
              <a:rPr lang="en-US" altLang="ko-KR" sz="800" dirty="0" err="1"/>
              <a:t>bShow</a:t>
            </a:r>
            <a:r>
              <a:rPr lang="en-US" altLang="ko-KR" sz="800" dirty="0"/>
              <a:t> = TRUE;</a:t>
            </a:r>
          </a:p>
          <a:p>
            <a:r>
              <a:rPr lang="en-US" altLang="ko-KR" sz="800" dirty="0"/>
              <a:t>LRESULT CALLBACK WndProc(HWND hWnd, UINT iMessage, WPARAM wParam, LPARAM lParam)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HDC hdc;</a:t>
            </a:r>
          </a:p>
          <a:p>
            <a:r>
              <a:rPr lang="en-US" altLang="ko-KR" sz="800" dirty="0"/>
              <a:t>PAINTSTRUCT </a:t>
            </a:r>
            <a:r>
              <a:rPr lang="en-US" altLang="ko-KR" sz="800" dirty="0" err="1"/>
              <a:t>ps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char</a:t>
            </a:r>
            <a:r>
              <a:rPr lang="ko-KR" altLang="en-US" sz="800" dirty="0"/>
              <a:t> </a:t>
            </a:r>
            <a:r>
              <a:rPr lang="en-US" altLang="ko-KR" sz="800" dirty="0"/>
              <a:t>str[] = "</a:t>
            </a:r>
            <a:r>
              <a:rPr lang="ko-KR" altLang="en-US" sz="800" dirty="0"/>
              <a:t>왼쪽 클릭</a:t>
            </a:r>
            <a:r>
              <a:rPr lang="en-US" altLang="ko-KR" sz="800" dirty="0"/>
              <a:t>:</a:t>
            </a:r>
            <a:r>
              <a:rPr lang="ko-KR" altLang="en-US" sz="800" dirty="0"/>
              <a:t>에디트 이동</a:t>
            </a:r>
            <a:r>
              <a:rPr lang="en-US" altLang="ko-KR" sz="800" dirty="0"/>
              <a:t>, </a:t>
            </a:r>
            <a:r>
              <a:rPr lang="ko-KR" altLang="en-US" sz="800" dirty="0"/>
              <a:t>오른쪽 클릭</a:t>
            </a:r>
            <a:r>
              <a:rPr lang="en-US" altLang="ko-KR" sz="800" dirty="0"/>
              <a:t>:</a:t>
            </a:r>
            <a:r>
              <a:rPr lang="ko-KR" altLang="en-US" sz="800" dirty="0"/>
              <a:t>보임</a:t>
            </a:r>
            <a:r>
              <a:rPr lang="en-US" altLang="ko-KR" sz="800" dirty="0"/>
              <a:t>/</a:t>
            </a:r>
            <a:r>
              <a:rPr lang="ko-KR" altLang="en-US" sz="800" dirty="0"/>
              <a:t>숨김</a:t>
            </a:r>
            <a:r>
              <a:rPr lang="en-US" altLang="ko-KR" sz="800" dirty="0"/>
              <a:t>";</a:t>
            </a:r>
          </a:p>
          <a:p>
            <a:r>
              <a:rPr lang="en-US" altLang="ko-KR" sz="800" dirty="0"/>
              <a:t>switch (iMessage) {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WM_CREATE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 err="1"/>
              <a:t>hEdit</a:t>
            </a:r>
            <a:r>
              <a:rPr lang="en-US" altLang="ko-KR" sz="800" dirty="0"/>
              <a:t> = CreateWindow("edit", NULL, </a:t>
            </a:r>
            <a:r>
              <a:rPr lang="en-US" altLang="ko-KR" sz="800" dirty="0" err="1"/>
              <a:t>WS_CHILD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WS_VISIBLE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WS_BORDER</a:t>
            </a:r>
            <a:r>
              <a:rPr lang="en-US" altLang="ko-KR" sz="800" dirty="0"/>
              <a:t> |</a:t>
            </a:r>
          </a:p>
          <a:p>
            <a:r>
              <a:rPr lang="en-US" altLang="ko-KR" sz="800" dirty="0" err="1"/>
              <a:t>ES_AUTOHSCROLL</a:t>
            </a:r>
            <a:r>
              <a:rPr lang="en-US" altLang="ko-KR" sz="800" dirty="0"/>
              <a:t>, 10, 10, 200, 25, hWnd, (HMENU)</a:t>
            </a:r>
            <a:r>
              <a:rPr lang="en-US" altLang="ko-KR" sz="800" dirty="0" err="1"/>
              <a:t>ID_EDIT</a:t>
            </a:r>
            <a:r>
              <a:rPr lang="en-US" altLang="ko-KR" sz="800" dirty="0"/>
              <a:t>, </a:t>
            </a:r>
            <a:r>
              <a:rPr lang="en-US" altLang="ko-KR" sz="800" dirty="0" err="1"/>
              <a:t>GetModuleHandle</a:t>
            </a:r>
            <a:r>
              <a:rPr lang="en-US" altLang="ko-KR" sz="800" dirty="0"/>
              <a:t>(NULL), NULL);</a:t>
            </a:r>
          </a:p>
          <a:p>
            <a:r>
              <a:rPr lang="en-US" altLang="ko-KR" sz="800" dirty="0" err="1"/>
              <a:t>SetWindowText</a:t>
            </a:r>
            <a:r>
              <a:rPr lang="en-US" altLang="ko-KR" sz="800" dirty="0"/>
              <a:t>(</a:t>
            </a:r>
            <a:r>
              <a:rPr lang="en-US" altLang="ko-KR" sz="800" dirty="0" err="1"/>
              <a:t>hEdit</a:t>
            </a:r>
            <a:r>
              <a:rPr lang="en-US" altLang="ko-KR" sz="800" dirty="0"/>
              <a:t>, "</a:t>
            </a:r>
            <a:r>
              <a:rPr lang="ko-KR" altLang="en-US" sz="800" dirty="0" err="1"/>
              <a:t>에디트도</a:t>
            </a:r>
            <a:r>
              <a:rPr lang="ko-KR" altLang="en-US" sz="800" dirty="0"/>
              <a:t> 윈도우다</a:t>
            </a:r>
            <a:r>
              <a:rPr lang="en-US" altLang="ko-KR" sz="800" dirty="0"/>
              <a:t>");</a:t>
            </a:r>
          </a:p>
          <a:p>
            <a:r>
              <a:rPr lang="en-US" altLang="ko-KR" sz="800" dirty="0"/>
              <a:t>return 0;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WM_LBUTTONDOWN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 err="1"/>
              <a:t>nTop</a:t>
            </a:r>
            <a:r>
              <a:rPr lang="en-US" altLang="ko-KR" sz="800" dirty="0"/>
              <a:t> += 10;</a:t>
            </a:r>
          </a:p>
          <a:p>
            <a:r>
              <a:rPr lang="en-US" altLang="ko-KR" sz="800" dirty="0" err="1"/>
              <a:t>MoveWindow</a:t>
            </a:r>
            <a:r>
              <a:rPr lang="en-US" altLang="ko-KR" sz="800" dirty="0"/>
              <a:t>(</a:t>
            </a:r>
            <a:r>
              <a:rPr lang="en-US" altLang="ko-KR" sz="800" dirty="0" err="1"/>
              <a:t>hEdit</a:t>
            </a:r>
            <a:r>
              <a:rPr lang="en-US" altLang="ko-KR" sz="800" dirty="0"/>
              <a:t>, 10, </a:t>
            </a:r>
            <a:r>
              <a:rPr lang="en-US" altLang="ko-KR" sz="800" dirty="0" err="1"/>
              <a:t>nTop</a:t>
            </a:r>
            <a:r>
              <a:rPr lang="en-US" altLang="ko-KR" sz="800" dirty="0"/>
              <a:t>, 200, 25, TRUE);</a:t>
            </a:r>
          </a:p>
          <a:p>
            <a:r>
              <a:rPr lang="en-US" altLang="ko-KR" sz="800" dirty="0"/>
              <a:t>return 0; 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8F77C-8353-4B6F-9C3A-68C047F1CC0D}"/>
              </a:ext>
            </a:extLst>
          </p:cNvPr>
          <p:cNvSpPr txBox="1"/>
          <p:nvPr/>
        </p:nvSpPr>
        <p:spPr>
          <a:xfrm>
            <a:off x="4901208" y="3932933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case </a:t>
            </a:r>
            <a:r>
              <a:rPr lang="en-US" altLang="ko-KR" sz="800" dirty="0" err="1"/>
              <a:t>WM_RBUTTONDOWN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/>
              <a:t>if (</a:t>
            </a:r>
            <a:r>
              <a:rPr lang="en-US" altLang="ko-KR" sz="800" dirty="0" err="1"/>
              <a:t>bShow</a:t>
            </a:r>
            <a:r>
              <a:rPr lang="en-US" altLang="ko-KR" sz="800" dirty="0"/>
              <a:t>) {</a:t>
            </a:r>
          </a:p>
          <a:p>
            <a:r>
              <a:rPr lang="en-US" altLang="ko-KR" sz="800" dirty="0" err="1"/>
              <a:t>bShow</a:t>
            </a:r>
            <a:r>
              <a:rPr lang="en-US" altLang="ko-KR" sz="800" dirty="0"/>
              <a:t> = FALSE;</a:t>
            </a:r>
          </a:p>
          <a:p>
            <a:r>
              <a:rPr lang="en-US" altLang="ko-KR" sz="800" dirty="0"/>
              <a:t>ShowWindow(</a:t>
            </a:r>
            <a:r>
              <a:rPr lang="en-US" altLang="ko-KR" sz="800" dirty="0" err="1"/>
              <a:t>hEdit</a:t>
            </a:r>
            <a:r>
              <a:rPr lang="en-US" altLang="ko-KR" sz="800" dirty="0"/>
              <a:t>, </a:t>
            </a:r>
            <a:r>
              <a:rPr lang="en-US" altLang="ko-KR" sz="800" dirty="0" err="1"/>
              <a:t>SW_HIDE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else {</a:t>
            </a:r>
          </a:p>
          <a:p>
            <a:r>
              <a:rPr lang="en-US" altLang="ko-KR" sz="800" dirty="0" err="1"/>
              <a:t>bShow</a:t>
            </a:r>
            <a:r>
              <a:rPr lang="en-US" altLang="ko-KR" sz="800" dirty="0"/>
              <a:t> = TRUE;</a:t>
            </a:r>
          </a:p>
          <a:p>
            <a:r>
              <a:rPr lang="en-US" altLang="ko-KR" sz="800" dirty="0"/>
              <a:t>ShowWindow(</a:t>
            </a:r>
            <a:r>
              <a:rPr lang="en-US" altLang="ko-KR" sz="800" dirty="0" err="1"/>
              <a:t>hEdit</a:t>
            </a:r>
            <a:r>
              <a:rPr lang="en-US" altLang="ko-KR" sz="800" dirty="0"/>
              <a:t>, </a:t>
            </a:r>
            <a:r>
              <a:rPr lang="en-US" altLang="ko-KR" sz="800" dirty="0" err="1"/>
              <a:t>SW_SHOW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return 0;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WM_PAINT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/>
              <a:t>hdc = </a:t>
            </a:r>
            <a:r>
              <a:rPr lang="en-US" altLang="ko-KR" sz="800" dirty="0" err="1"/>
              <a:t>BeginPaint</a:t>
            </a:r>
            <a:r>
              <a:rPr lang="en-US" altLang="ko-KR" sz="800" dirty="0"/>
              <a:t>(hWnd, &amp;</a:t>
            </a:r>
            <a:r>
              <a:rPr lang="en-US" altLang="ko-KR" sz="800" dirty="0" err="1"/>
              <a:t>ps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TextOut</a:t>
            </a:r>
            <a:r>
              <a:rPr lang="en-US" altLang="ko-KR" sz="800" dirty="0"/>
              <a:t>(hdc, 200, 100, str, </a:t>
            </a:r>
            <a:r>
              <a:rPr lang="en-US" altLang="ko-KR" sz="800" dirty="0" err="1"/>
              <a:t>strlen</a:t>
            </a:r>
            <a:r>
              <a:rPr lang="en-US" altLang="ko-KR" sz="800" dirty="0"/>
              <a:t>(str));</a:t>
            </a:r>
          </a:p>
          <a:p>
            <a:r>
              <a:rPr lang="en-US" altLang="ko-KR" sz="800" dirty="0" err="1"/>
              <a:t>EndPaint</a:t>
            </a:r>
            <a:r>
              <a:rPr lang="en-US" altLang="ko-KR" sz="800" dirty="0"/>
              <a:t>(hWnd, &amp;</a:t>
            </a:r>
            <a:r>
              <a:rPr lang="en-US" altLang="ko-KR" sz="800" dirty="0" err="1"/>
              <a:t>ps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return 0;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WM_DESTROY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 err="1"/>
              <a:t>PostQuitMessage</a:t>
            </a:r>
            <a:r>
              <a:rPr lang="en-US" altLang="ko-KR" sz="800" dirty="0"/>
              <a:t>(0);</a:t>
            </a:r>
          </a:p>
          <a:p>
            <a:r>
              <a:rPr lang="en-US" altLang="ko-KR" sz="800" dirty="0"/>
              <a:t>return 0;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return(</a:t>
            </a:r>
            <a:r>
              <a:rPr lang="en-US" altLang="ko-KR" sz="800" dirty="0" err="1"/>
              <a:t>DefWindowProc</a:t>
            </a:r>
            <a:r>
              <a:rPr lang="en-US" altLang="ko-KR" sz="800" dirty="0"/>
              <a:t>(hWnd, iMessage, wParam, lParam));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87D7F7-A558-42C6-A862-60CCEEBE4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55" y="32040"/>
            <a:ext cx="3601746" cy="19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2.5E-6 0.50833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컨트롤</a:t>
            </a:r>
            <a:endParaRPr lang="en-US" altLang="ko-KR" sz="1800" dirty="0"/>
          </a:p>
          <a:p>
            <a:pPr lvl="1"/>
            <a:r>
              <a:rPr lang="ko-KR" altLang="en-US" sz="1600" dirty="0"/>
              <a:t>컨트롤</a:t>
            </a:r>
            <a:r>
              <a:rPr lang="en-US" altLang="ko-KR" sz="1600" dirty="0"/>
              <a:t>(Control)</a:t>
            </a:r>
            <a:r>
              <a:rPr lang="ko-KR" altLang="en-US" sz="1600" dirty="0"/>
              <a:t>이란 사용자와의 인터페이스를 이루는 도구이다</a:t>
            </a:r>
            <a:endParaRPr lang="en-US" altLang="ko-KR" sz="1600" dirty="0"/>
          </a:p>
          <a:p>
            <a:pPr lvl="1"/>
            <a:r>
              <a:rPr lang="ko-KR" altLang="en-US" sz="1600" dirty="0"/>
              <a:t>프로그램은 실행 중에 끊임없이 사용자와 통신을 하는데 컨트롤을 통해 명령과 정보를 받아들이고 또한 컨트롤을 통해 실행 결과를 사용자에게 보고한다</a:t>
            </a:r>
            <a:endParaRPr lang="en-US" altLang="ko-KR" sz="1600" dirty="0"/>
          </a:p>
          <a:p>
            <a:pPr lvl="1"/>
            <a:r>
              <a:rPr lang="ko-KR" altLang="en-US" sz="1600" dirty="0"/>
              <a:t>컨트롤의 가장 대표적인 예로 푸시 버튼과 에디트 컨트롤을 들 수 있다</a:t>
            </a:r>
            <a:endParaRPr lang="en-US" altLang="ko-KR" sz="1600" dirty="0"/>
          </a:p>
          <a:p>
            <a:pPr lvl="1"/>
            <a:r>
              <a:rPr lang="ko-KR" altLang="en-US" sz="1600" dirty="0"/>
              <a:t>다음은 메모장의 파일 저장 대화상자이며 많은 종류의 컨트롤이 사용됨을 볼 수 있다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0B7704-B8F1-4D30-8F41-CE71BDF1E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33" y="3556003"/>
            <a:ext cx="58197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리스트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6"/>
            <a:ext cx="7772400" cy="515620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박스</a:t>
            </a:r>
            <a:endParaRPr lang="en-US" altLang="ko-KR" sz="1800" dirty="0"/>
          </a:p>
          <a:p>
            <a:pPr lvl="1"/>
            <a:r>
              <a:rPr lang="ko-KR" altLang="en-US" sz="1600" dirty="0"/>
              <a:t>선택 가능한 여러 개의 항목들을 나열해 놓고 그중 하나</a:t>
            </a:r>
            <a:r>
              <a:rPr lang="en-US" altLang="ko-KR" sz="1600" dirty="0"/>
              <a:t>(</a:t>
            </a:r>
            <a:r>
              <a:rPr lang="ko-KR" altLang="en-US" sz="1600" dirty="0"/>
              <a:t>또는 여러 개</a:t>
            </a:r>
            <a:r>
              <a:rPr lang="en-US" altLang="ko-KR" sz="1600" dirty="0"/>
              <a:t>)</a:t>
            </a:r>
            <a:r>
              <a:rPr lang="ko-KR" altLang="en-US" sz="1600" dirty="0"/>
              <a:t>를 선택하도록 하는 컨트롤이며 여기서 항목이란 주로 문자열이다</a:t>
            </a:r>
            <a:endParaRPr lang="en-US" altLang="ko-KR" sz="1600" dirty="0"/>
          </a:p>
          <a:p>
            <a:pPr lvl="1"/>
            <a:r>
              <a:rPr lang="en-US" altLang="ko-KR" sz="1600" dirty="0"/>
              <a:t>“listbox”</a:t>
            </a:r>
            <a:r>
              <a:rPr lang="ko-KR" altLang="en-US" sz="1600" dirty="0"/>
              <a:t>라는 윈도우 클래스를 사용하며 다음과 같은 여러가지 스타일이 정의되어 있다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부모 윈도우로 통지 메시지를 보내는 것이 일반적이므로 </a:t>
            </a:r>
            <a:r>
              <a:rPr lang="en-US" altLang="ko-KR" sz="1600" dirty="0" err="1"/>
              <a:t>LBS_NOTIFY</a:t>
            </a:r>
            <a:r>
              <a:rPr lang="en-US" altLang="ko-KR" sz="1600" dirty="0"/>
              <a:t> </a:t>
            </a:r>
            <a:r>
              <a:rPr lang="ko-KR" altLang="en-US" sz="1600" dirty="0"/>
              <a:t>스타일은 거의 필수적으로 선택하는 것이 좋으며 그 외 </a:t>
            </a:r>
            <a:r>
              <a:rPr lang="en-US" altLang="ko-KR" sz="1600" dirty="0" err="1"/>
              <a:t>LBS_MULTIPLESEL</a:t>
            </a:r>
            <a:r>
              <a:rPr lang="ko-KR" altLang="en-US" sz="1600" dirty="0"/>
              <a:t>이나 </a:t>
            </a:r>
            <a:r>
              <a:rPr lang="en-US" altLang="ko-KR" sz="1600" dirty="0" err="1"/>
              <a:t>LBS_SORT</a:t>
            </a:r>
            <a:r>
              <a:rPr lang="en-US" altLang="ko-KR" sz="1600" dirty="0"/>
              <a:t> </a:t>
            </a:r>
            <a:r>
              <a:rPr lang="ko-KR" altLang="en-US" sz="1600" dirty="0"/>
              <a:t>스타일은 필요할 때 선택하면 된다</a:t>
            </a:r>
            <a:endParaRPr lang="en-US" altLang="ko-KR" sz="1600" dirty="0"/>
          </a:p>
          <a:p>
            <a:pPr lvl="1"/>
            <a:r>
              <a:rPr lang="en-US" altLang="ko-KR" sz="1600" dirty="0"/>
              <a:t>LBS_STANDARD </a:t>
            </a:r>
            <a:r>
              <a:rPr lang="ko-KR" altLang="en-US" sz="1600" dirty="0"/>
              <a:t>가 표준</a:t>
            </a:r>
            <a:endParaRPr lang="en-US" altLang="ko-KR" sz="1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60D0FE-BEA0-4A79-90C2-E3ADFCD3A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022111"/>
              </p:ext>
            </p:extLst>
          </p:nvPr>
        </p:nvGraphicFramePr>
        <p:xfrm>
          <a:off x="1752601" y="3140968"/>
          <a:ext cx="6096000" cy="201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51247">
                  <a:extLst>
                    <a:ext uri="{9D8B030D-6E8A-4147-A177-3AD203B41FA5}">
                      <a16:colId xmlns:a16="http://schemas.microsoft.com/office/drawing/2014/main" val="2007425235"/>
                    </a:ext>
                  </a:extLst>
                </a:gridCol>
                <a:gridCol w="4644753">
                  <a:extLst>
                    <a:ext uri="{9D8B030D-6E8A-4147-A177-3AD203B41FA5}">
                      <a16:colId xmlns:a16="http://schemas.microsoft.com/office/drawing/2014/main" val="456317049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스타일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54576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LBS_MULTIPLESEL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여러 개의 항목을 선택할 수 있도록 한다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이 스타일을 적용하지 않으면 디폴트로 하나만 선택할 수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833374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LBS_NOTIFY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</a:t>
                      </a:r>
                      <a:r>
                        <a:rPr lang="ko-KR" altLang="en-US" sz="1200" dirty="0" err="1"/>
                        <a:t>목록중</a:t>
                      </a:r>
                      <a:r>
                        <a:rPr lang="ko-KR" altLang="en-US" sz="1200" dirty="0"/>
                        <a:t> 하나를 선택했을 때 부모 윈도우로 통지 메시지를 보내도록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35368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LBS_SORT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추가된 항목들을 자동 정렬하도록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075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LBS_OWNERDRAW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문자열이 아닌 비트맵이나 그림을 넣을 수 있도록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91739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LBS_STANDARD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LBS_NOTIFY</a:t>
                      </a:r>
                      <a:r>
                        <a:rPr lang="en-US" altLang="ko-KR" sz="1200" dirty="0"/>
                        <a:t> | </a:t>
                      </a:r>
                      <a:r>
                        <a:rPr lang="en-US" altLang="ko-KR" sz="1200" dirty="0" err="1"/>
                        <a:t>LBS_SORT</a:t>
                      </a:r>
                      <a:r>
                        <a:rPr lang="en-US" altLang="ko-KR" sz="1200" dirty="0"/>
                        <a:t> | </a:t>
                      </a:r>
                      <a:r>
                        <a:rPr lang="en-US" altLang="ko-KR" sz="1200" dirty="0" err="1"/>
                        <a:t>WS_BORDER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91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10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리스트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6"/>
            <a:ext cx="8122095" cy="515620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박스</a:t>
            </a:r>
            <a:endParaRPr lang="en-US" altLang="ko-KR" sz="1800" dirty="0"/>
          </a:p>
          <a:p>
            <a:pPr lvl="1"/>
            <a:r>
              <a:rPr lang="ko-KR" altLang="en-US" sz="1600" dirty="0"/>
              <a:t>부모 윈도우가 리스트 박스를 조작하고자 할 때는 리스트 박스 메시지를 사용한다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이 외에도 수많은 메시지들이 있는데 자세한 설명은 생략한다</a:t>
            </a:r>
            <a:endParaRPr lang="en-US" altLang="ko-KR" sz="1600" dirty="0"/>
          </a:p>
          <a:p>
            <a:pPr lvl="1"/>
            <a:r>
              <a:rPr lang="ko-KR" altLang="en-US" sz="1600" dirty="0"/>
              <a:t>이 메시지들은 부모 윈도우가 리스트 박스에게 명령을 내리기 위해 사용한다</a:t>
            </a:r>
            <a:endParaRPr lang="en-US" altLang="ko-KR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FE66D9-10DB-415F-8AF9-87458E0A6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27700"/>
              </p:ext>
            </p:extLst>
          </p:nvPr>
        </p:nvGraphicFramePr>
        <p:xfrm>
          <a:off x="914400" y="2439413"/>
          <a:ext cx="7772401" cy="2987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125771">
                  <a:extLst>
                    <a:ext uri="{9D8B030D-6E8A-4147-A177-3AD203B41FA5}">
                      <a16:colId xmlns:a16="http://schemas.microsoft.com/office/drawing/2014/main" val="2556180580"/>
                    </a:ext>
                  </a:extLst>
                </a:gridCol>
                <a:gridCol w="5646630">
                  <a:extLst>
                    <a:ext uri="{9D8B030D-6E8A-4147-A177-3AD203B41FA5}">
                      <a16:colId xmlns:a16="http://schemas.microsoft.com/office/drawing/2014/main" val="3254560242"/>
                    </a:ext>
                  </a:extLst>
                </a:gridCol>
              </a:tblGrid>
              <a:tr h="245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53360"/>
                  </a:ext>
                </a:extLst>
              </a:tr>
              <a:tr h="245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LB_ADDSTRING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리스트 박스에 항목을 추가한다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lParam</a:t>
                      </a:r>
                      <a:r>
                        <a:rPr lang="ko-KR" altLang="en-US" sz="1400" dirty="0"/>
                        <a:t>으로 추가하고자 하는 문자열의 번지를 넘겨주면 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582065"/>
                  </a:ext>
                </a:extLst>
              </a:tr>
              <a:tr h="245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LB_DELETESTRING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항목을 삭제한다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wParam</a:t>
                      </a:r>
                      <a:r>
                        <a:rPr lang="ko-KR" altLang="en-US" sz="1400" dirty="0"/>
                        <a:t>으로 항목의 번호를 넘겨주며 남은 문자열 수를 반환한다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18854"/>
                  </a:ext>
                </a:extLst>
              </a:tr>
              <a:tr h="245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LB_GETCURSEL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현재 선택된 항목의 번호</a:t>
                      </a:r>
                      <a:r>
                        <a:rPr lang="en-US" altLang="ko-KR" sz="1400" dirty="0"/>
                        <a:t>(index)</a:t>
                      </a:r>
                      <a:r>
                        <a:rPr lang="ko-KR" altLang="en-US" sz="1400" dirty="0"/>
                        <a:t>를 조사해준다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210813"/>
                  </a:ext>
                </a:extLst>
              </a:tr>
              <a:tr h="245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LB_GETTEXT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지정한 항목의 문자열을 읽는다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wParam</a:t>
                      </a:r>
                      <a:r>
                        <a:rPr lang="ko-KR" altLang="en-US" sz="1400" dirty="0"/>
                        <a:t>에 항목 번호</a:t>
                      </a:r>
                      <a:r>
                        <a:rPr lang="en-US" altLang="ko-KR" sz="1400" dirty="0"/>
                        <a:t>, lParam</a:t>
                      </a:r>
                      <a:r>
                        <a:rPr lang="ko-KR" altLang="en-US" sz="1400" dirty="0"/>
                        <a:t>에 문자열 버퍼의 번지를 넘겨주면 버퍼에 문자열을 채원 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13535"/>
                  </a:ext>
                </a:extLst>
              </a:tr>
              <a:tr h="245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LB_GETCOUNT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항목의 개수를 조사한다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970806"/>
                  </a:ext>
                </a:extLst>
              </a:tr>
              <a:tr h="245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LB_SETCURSEL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wParam</a:t>
                      </a:r>
                      <a:r>
                        <a:rPr lang="ko-KR" altLang="en-US" sz="1400" dirty="0"/>
                        <a:t>이 지정한 항목을 선택하도록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8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63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리스트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리스트 박스</a:t>
            </a:r>
            <a:endParaRPr lang="en-US" altLang="ko-KR" sz="1800" dirty="0"/>
          </a:p>
          <a:p>
            <a:pPr lvl="1"/>
            <a:r>
              <a:rPr lang="ko-KR" altLang="en-US" sz="1400" dirty="0"/>
              <a:t>반대로 리스트 박스에서 어떤 사건이 발생했을 때 부모 윈도우로 통지 메시지를 보낸다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이제 리스트 박스를 사용하는 예제를 만들어보자</a:t>
            </a:r>
            <a:endParaRPr lang="en-US" altLang="ko-KR" sz="1400" dirty="0"/>
          </a:p>
          <a:p>
            <a:pPr lvl="1"/>
            <a:endParaRPr lang="en-US" altLang="ko-KR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69F9713-AA8A-4047-A586-61B0CF0FD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363458"/>
              </p:ext>
            </p:extLst>
          </p:nvPr>
        </p:nvGraphicFramePr>
        <p:xfrm>
          <a:off x="1524000" y="2348880"/>
          <a:ext cx="6096000" cy="2133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315098823"/>
                    </a:ext>
                  </a:extLst>
                </a:gridCol>
                <a:gridCol w="4128120">
                  <a:extLst>
                    <a:ext uri="{9D8B030D-6E8A-4147-A177-3AD203B41FA5}">
                      <a16:colId xmlns:a16="http://schemas.microsoft.com/office/drawing/2014/main" val="1466267682"/>
                    </a:ext>
                  </a:extLst>
                </a:gridCol>
              </a:tblGrid>
              <a:tr h="1851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008202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LBN_DBLCLK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리스트 박스를 더블클릭 하였다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12503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LBN_ERRSPACE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메모리가 부족하다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370996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LBN_KILLFOCUS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키보드 포커스를 잃었다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57757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LBN_SELCANCEL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사용자가 선택을 취소하였다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471690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LBN_SELCHANGE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사용자에 의해 선택이 변경되었다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28406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LBN_SETFOCUS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키보드 포커스를 얻었다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0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79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리스트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6"/>
            <a:ext cx="7772400" cy="515620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리스트 박스에 문자열을 나열해 두고 선택 시 이 항목을 읽어와 메인 윈도우의 타이틀 캡션을 변경하도록 하는 예제이다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D7A09B-82B2-4F54-B6A6-D8ADC2DC3A5E}"/>
              </a:ext>
            </a:extLst>
          </p:cNvPr>
          <p:cNvSpPr txBox="1"/>
          <p:nvPr/>
        </p:nvSpPr>
        <p:spPr>
          <a:xfrm>
            <a:off x="1128193" y="2204864"/>
            <a:ext cx="73448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#define </a:t>
            </a:r>
            <a:r>
              <a:rPr lang="en-US" altLang="ko-KR" sz="800" dirty="0" err="1"/>
              <a:t>ID_LISTBOX</a:t>
            </a:r>
            <a:r>
              <a:rPr lang="en-US" altLang="ko-KR" sz="800" dirty="0"/>
              <a:t> 100</a:t>
            </a:r>
          </a:p>
          <a:p>
            <a:r>
              <a:rPr lang="en-US" altLang="ko-KR" sz="800" dirty="0"/>
              <a:t>char Items[][15] = { "</a:t>
            </a:r>
            <a:r>
              <a:rPr lang="en-US" altLang="ko-KR" sz="800" dirty="0" err="1"/>
              <a:t>Apple","Orange","Melon","Graph","Strawberry</a:t>
            </a:r>
            <a:r>
              <a:rPr lang="en-US" altLang="ko-KR" sz="800" dirty="0"/>
              <a:t>" };</a:t>
            </a:r>
          </a:p>
          <a:p>
            <a:r>
              <a:rPr lang="en-US" altLang="ko-KR" sz="800" dirty="0"/>
              <a:t>char str[128];</a:t>
            </a:r>
          </a:p>
          <a:p>
            <a:r>
              <a:rPr lang="en-US" altLang="ko-KR" sz="800" dirty="0"/>
              <a:t>HWND </a:t>
            </a:r>
            <a:r>
              <a:rPr lang="en-US" altLang="ko-KR" sz="800" dirty="0" err="1"/>
              <a:t>hList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LRESULT CALLBACK WndProc(HWND hWnd, UINT iMessage, WPARAM wParam, LPARAM lParam)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int </a:t>
            </a:r>
            <a:r>
              <a:rPr lang="en-US" altLang="ko-KR" sz="800" dirty="0" err="1"/>
              <a:t>i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switch (iMessage) {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WM_CREATE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 err="1"/>
              <a:t>hList</a:t>
            </a:r>
            <a:r>
              <a:rPr lang="en-US" altLang="ko-KR" sz="800" dirty="0"/>
              <a:t> = CreateWindow("listbox", NULL, </a:t>
            </a:r>
            <a:r>
              <a:rPr lang="en-US" altLang="ko-KR" sz="800" dirty="0" err="1"/>
              <a:t>WS_CHILD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WS_VISIBLE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WS_BORDER</a:t>
            </a:r>
            <a:r>
              <a:rPr lang="en-US" altLang="ko-KR" sz="800" dirty="0"/>
              <a:t> |</a:t>
            </a:r>
          </a:p>
          <a:p>
            <a:r>
              <a:rPr lang="en-US" altLang="ko-KR" sz="800" dirty="0" err="1"/>
              <a:t>LBS_NOTIFY</a:t>
            </a:r>
            <a:r>
              <a:rPr lang="en-US" altLang="ko-KR" sz="800" dirty="0"/>
              <a:t>, 10, 10, 100, 200, hWnd, (HMENU)</a:t>
            </a:r>
            <a:r>
              <a:rPr lang="en-US" altLang="ko-KR" sz="800" dirty="0" err="1"/>
              <a:t>ID_LISTBOX</a:t>
            </a:r>
            <a:r>
              <a:rPr lang="en-US" altLang="ko-KR" sz="800" dirty="0"/>
              <a:t>, </a:t>
            </a:r>
            <a:r>
              <a:rPr lang="en-US" altLang="ko-KR" sz="800" dirty="0" err="1"/>
              <a:t>GetModuleHandle</a:t>
            </a:r>
            <a:r>
              <a:rPr lang="en-US" altLang="ko-KR" sz="800" dirty="0"/>
              <a:t>(NULL), NULL);</a:t>
            </a:r>
          </a:p>
          <a:p>
            <a:r>
              <a:rPr lang="nn-NO" altLang="ko-KR" sz="800" dirty="0"/>
              <a:t>for (i = 0; i &lt; 5; i++)</a:t>
            </a:r>
          </a:p>
          <a:p>
            <a:r>
              <a:rPr lang="en-US" altLang="ko-KR" sz="800" dirty="0" err="1"/>
              <a:t>SendMessage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hList</a:t>
            </a:r>
            <a:r>
              <a:rPr lang="en-US" altLang="ko-KR" sz="800" dirty="0"/>
              <a:t>, </a:t>
            </a:r>
            <a:r>
              <a:rPr lang="en-US" altLang="ko-KR" sz="800" dirty="0" err="1"/>
              <a:t>LB_ADDSTRING</a:t>
            </a:r>
            <a:r>
              <a:rPr lang="en-US" altLang="ko-KR" sz="800" dirty="0"/>
              <a:t>, 0, (LPARAM)Items[</a:t>
            </a:r>
            <a:r>
              <a:rPr lang="en-US" altLang="ko-KR" sz="800" dirty="0" err="1"/>
              <a:t>i</a:t>
            </a:r>
            <a:r>
              <a:rPr lang="en-US" altLang="ko-KR" sz="800" dirty="0"/>
              <a:t>]);</a:t>
            </a:r>
          </a:p>
          <a:p>
            <a:r>
              <a:rPr lang="en-US" altLang="ko-KR" sz="800" dirty="0"/>
              <a:t>return 0;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WM_COMMAND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/>
              <a:t>switch (LOWORD(wParam)) {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ID_LISTBOX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/>
              <a:t>switch (HIWORD(wParam)) {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LBN_SELCHANGE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 err="1"/>
              <a:t>i</a:t>
            </a:r>
            <a:r>
              <a:rPr lang="en-US" altLang="ko-KR" sz="800" dirty="0"/>
              <a:t> = </a:t>
            </a:r>
            <a:r>
              <a:rPr lang="en-US" altLang="ko-KR" sz="800" dirty="0" err="1"/>
              <a:t>SendMessage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hList</a:t>
            </a:r>
            <a:r>
              <a:rPr lang="en-US" altLang="ko-KR" sz="800" dirty="0"/>
              <a:t>, </a:t>
            </a:r>
            <a:r>
              <a:rPr lang="en-US" altLang="ko-KR" sz="800" dirty="0" err="1"/>
              <a:t>LB_GETCURSEL</a:t>
            </a:r>
            <a:r>
              <a:rPr lang="en-US" altLang="ko-KR" sz="800" dirty="0"/>
              <a:t>, 0, 0);</a:t>
            </a:r>
          </a:p>
          <a:p>
            <a:r>
              <a:rPr lang="en-US" altLang="ko-KR" sz="800" dirty="0" err="1"/>
              <a:t>SendMessage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hList</a:t>
            </a:r>
            <a:r>
              <a:rPr lang="en-US" altLang="ko-KR" sz="800" dirty="0"/>
              <a:t>, </a:t>
            </a:r>
            <a:r>
              <a:rPr lang="en-US" altLang="ko-KR" sz="800" dirty="0" err="1"/>
              <a:t>LB_GETTEXT</a:t>
            </a:r>
            <a:r>
              <a:rPr lang="en-US" altLang="ko-KR" sz="800" dirty="0"/>
              <a:t>, </a:t>
            </a:r>
            <a:r>
              <a:rPr lang="en-US" altLang="ko-KR" sz="800" dirty="0" err="1"/>
              <a:t>i</a:t>
            </a:r>
            <a:r>
              <a:rPr lang="en-US" altLang="ko-KR" sz="800" dirty="0"/>
              <a:t>, (LPARAM)str);</a:t>
            </a:r>
          </a:p>
          <a:p>
            <a:r>
              <a:rPr lang="en-US" altLang="ko-KR" sz="800" dirty="0" err="1"/>
              <a:t>SetWindowText</a:t>
            </a:r>
            <a:r>
              <a:rPr lang="en-US" altLang="ko-KR" sz="800" dirty="0"/>
              <a:t>(hWnd, str);</a:t>
            </a:r>
          </a:p>
          <a:p>
            <a:r>
              <a:rPr lang="en-US" altLang="ko-KR" sz="800" dirty="0"/>
              <a:t>break;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return 0;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WM_DESTROY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 err="1"/>
              <a:t>PostQuitMessage</a:t>
            </a:r>
            <a:r>
              <a:rPr lang="en-US" altLang="ko-KR" sz="800" dirty="0"/>
              <a:t>(0);</a:t>
            </a:r>
          </a:p>
          <a:p>
            <a:r>
              <a:rPr lang="en-US" altLang="ko-KR" sz="800" dirty="0"/>
              <a:t>return 0;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return(</a:t>
            </a:r>
            <a:r>
              <a:rPr lang="en-US" altLang="ko-KR" sz="800" dirty="0" err="1"/>
              <a:t>DefWindowProc</a:t>
            </a:r>
            <a:r>
              <a:rPr lang="en-US" altLang="ko-KR" sz="800" dirty="0"/>
              <a:t>(hWnd, iMessage, wParam, lParam));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8E72955-8BDB-4B6D-9DDC-F33C88BC3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3" y="2420887"/>
            <a:ext cx="3678240" cy="317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1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리스트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8229599" cy="446227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예제</a:t>
            </a:r>
            <a:endParaRPr lang="en-US" altLang="ko-KR" sz="18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이 상태에서 사용자가 리스트 박스의 항목을 선택하면 </a:t>
            </a:r>
            <a:r>
              <a:rPr lang="en-US" altLang="ko-KR" sz="1400" dirty="0" err="1"/>
              <a:t>LBN_SELCHANGE</a:t>
            </a:r>
            <a:r>
              <a:rPr lang="en-US" altLang="ko-KR" sz="1400" dirty="0"/>
              <a:t> </a:t>
            </a:r>
            <a:r>
              <a:rPr lang="ko-KR" altLang="en-US" sz="1400" dirty="0"/>
              <a:t>통지 메시지가 전달된다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이 때 </a:t>
            </a:r>
            <a:r>
              <a:rPr lang="en-US" altLang="ko-KR" sz="1400" dirty="0" err="1"/>
              <a:t>LB_GETCURSEL</a:t>
            </a:r>
            <a:r>
              <a:rPr lang="en-US" altLang="ko-KR" sz="1400" dirty="0"/>
              <a:t> </a:t>
            </a:r>
            <a:r>
              <a:rPr lang="ko-KR" altLang="en-US" sz="1400" dirty="0"/>
              <a:t>메시지로 현재 선택된 항목의 번호를 구한 후 </a:t>
            </a:r>
            <a:r>
              <a:rPr lang="en-US" altLang="ko-KR" sz="1400" dirty="0" err="1"/>
              <a:t>LB_GETTEXT</a:t>
            </a:r>
            <a:r>
              <a:rPr lang="en-US" altLang="ko-KR" sz="1400" dirty="0"/>
              <a:t> </a:t>
            </a:r>
            <a:r>
              <a:rPr lang="ko-KR" altLang="en-US" sz="1400" dirty="0"/>
              <a:t>메시지로 항목의 문자열을 </a:t>
            </a:r>
            <a:r>
              <a:rPr lang="en-US" altLang="ko-KR" sz="1400" dirty="0"/>
              <a:t>str</a:t>
            </a:r>
            <a:r>
              <a:rPr lang="ko-KR" altLang="en-US" sz="1400" dirty="0"/>
              <a:t>버퍼에 읽어 둔다</a:t>
            </a:r>
            <a:endParaRPr lang="en-US" altLang="ko-KR" sz="1400" dirty="0"/>
          </a:p>
          <a:p>
            <a:pPr lvl="1"/>
            <a:r>
              <a:rPr lang="ko-KR" altLang="en-US" sz="1400" dirty="0"/>
              <a:t>이렇게 읽어온 문자열을 </a:t>
            </a:r>
            <a:r>
              <a:rPr lang="en-US" altLang="ko-KR" sz="1400" dirty="0" err="1"/>
              <a:t>SetWindowText</a:t>
            </a:r>
            <a:r>
              <a:rPr lang="en-US" altLang="ko-KR" sz="1400" dirty="0"/>
              <a:t> </a:t>
            </a:r>
            <a:r>
              <a:rPr lang="ko-KR" altLang="en-US" sz="1400" dirty="0"/>
              <a:t>함수로 메인 윈도우의 타이틀 바에 출력하였다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CAF529-F8AC-44A2-87D1-1DD2DF07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628800"/>
            <a:ext cx="3625757" cy="12231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35D9DA-4DD4-4948-9120-4CB2D29AC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356992"/>
            <a:ext cx="5999858" cy="122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리스트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6"/>
            <a:ext cx="8050088" cy="515620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콤보 박스</a:t>
            </a:r>
            <a:endParaRPr lang="en-US" altLang="ko-KR" sz="1800" dirty="0"/>
          </a:p>
          <a:p>
            <a:pPr lvl="1"/>
            <a:r>
              <a:rPr lang="ko-KR" altLang="en-US" sz="1600" dirty="0"/>
              <a:t>에디트 컨트롤과 리스트박스를 결합시켜 놓은 컨트롤이다</a:t>
            </a:r>
            <a:endParaRPr lang="en-US" altLang="ko-KR" sz="1600" dirty="0"/>
          </a:p>
          <a:p>
            <a:pPr lvl="1"/>
            <a:r>
              <a:rPr lang="ko-KR" altLang="en-US" sz="1600" dirty="0"/>
              <a:t>목록에 있는 항목 중의 하나를 선택할 수 있고 원하는 항목이 없을 경우 </a:t>
            </a:r>
            <a:r>
              <a:rPr lang="ko-KR" altLang="en-US" sz="1600" dirty="0" err="1"/>
              <a:t>에디트에</a:t>
            </a:r>
            <a:r>
              <a:rPr lang="ko-KR" altLang="en-US" sz="1600" dirty="0"/>
              <a:t> 직접 항목을 입력해 넣을 수도 있다</a:t>
            </a:r>
            <a:endParaRPr lang="en-US" altLang="ko-KR" sz="1600" dirty="0"/>
          </a:p>
          <a:p>
            <a:pPr lvl="1"/>
            <a:r>
              <a:rPr lang="ko-KR" altLang="en-US" sz="1600" dirty="0"/>
              <a:t>또한 리스트 박스는 항상 열려 있는데 비해 콤보 박스는 필요할 경우만 목록을 열어 선택하므로 화면 공간을 적게 차지한다는 장점도 있다</a:t>
            </a:r>
            <a:endParaRPr lang="en-US" altLang="ko-KR" sz="1600" dirty="0"/>
          </a:p>
          <a:p>
            <a:pPr lvl="1"/>
            <a:r>
              <a:rPr lang="en-US" altLang="ko-KR" sz="1600" dirty="0"/>
              <a:t>“</a:t>
            </a:r>
            <a:r>
              <a:rPr lang="en-US" altLang="ko-KR" sz="1600" dirty="0" err="1"/>
              <a:t>combobox</a:t>
            </a:r>
            <a:r>
              <a:rPr lang="en-US" altLang="ko-KR" sz="1600" dirty="0"/>
              <a:t>”</a:t>
            </a:r>
            <a:r>
              <a:rPr lang="ko-KR" altLang="en-US" sz="1600" dirty="0"/>
              <a:t>윈도우 클래스를 사용하며 세가지 종류가 있는데 스타일로 원하는 종류를 선택한다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400" dirty="0"/>
              <a:t>이 외의 스타일이나 메시지들은 </a:t>
            </a:r>
            <a:r>
              <a:rPr lang="ko-KR" altLang="en-US" sz="1400" dirty="0" err="1"/>
              <a:t>에디트와</a:t>
            </a:r>
            <a:r>
              <a:rPr lang="ko-KR" altLang="en-US" sz="1400" dirty="0"/>
              <a:t> 리스트에 있는 것들과 거의 동일하며 </a:t>
            </a:r>
            <a:r>
              <a:rPr lang="ko-KR" altLang="en-US" sz="1400" dirty="0" err="1"/>
              <a:t>접두어만</a:t>
            </a:r>
            <a:r>
              <a:rPr lang="ko-KR" altLang="en-US" sz="1400" dirty="0"/>
              <a:t> 조금씩 다르다</a:t>
            </a:r>
            <a:endParaRPr lang="en-US" altLang="ko-KR" sz="1400" dirty="0"/>
          </a:p>
          <a:p>
            <a:pPr lvl="1"/>
            <a:r>
              <a:rPr lang="ko-KR" altLang="en-US" sz="1400" dirty="0"/>
              <a:t>예를 들어 리스트 박스의 </a:t>
            </a:r>
            <a:r>
              <a:rPr lang="en-US" altLang="ko-KR" sz="1400" dirty="0" err="1"/>
              <a:t>LB_ADDSTRING</a:t>
            </a:r>
            <a:r>
              <a:rPr lang="en-US" altLang="ko-KR" sz="1400" dirty="0"/>
              <a:t> </a:t>
            </a:r>
            <a:r>
              <a:rPr lang="ko-KR" altLang="en-US" sz="1400" dirty="0"/>
              <a:t>메시지가 콤보 박스에는 </a:t>
            </a:r>
            <a:r>
              <a:rPr lang="en-US" altLang="ko-KR" sz="1400" dirty="0" err="1"/>
              <a:t>CB_ADDSTRING</a:t>
            </a:r>
            <a:r>
              <a:rPr lang="ko-KR" altLang="en-US" sz="1400" dirty="0"/>
              <a:t>으로 되어 있다</a:t>
            </a:r>
            <a:endParaRPr lang="en-US" altLang="ko-KR" sz="1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2085F4B-F21A-488F-95D8-9EF8B8751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95196"/>
              </p:ext>
            </p:extLst>
          </p:nvPr>
        </p:nvGraphicFramePr>
        <p:xfrm>
          <a:off x="1458517" y="3932933"/>
          <a:ext cx="6684168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59632">
                  <a:extLst>
                    <a:ext uri="{9D8B030D-6E8A-4147-A177-3AD203B41FA5}">
                      <a16:colId xmlns:a16="http://schemas.microsoft.com/office/drawing/2014/main" val="874436579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4180560469"/>
                    </a:ext>
                  </a:extLst>
                </a:gridCol>
              </a:tblGrid>
              <a:tr h="195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스타일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3404"/>
                  </a:ext>
                </a:extLst>
              </a:tr>
              <a:tr h="195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CBS_SIMPLE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에디트만</a:t>
                      </a:r>
                      <a:r>
                        <a:rPr lang="ko-KR" altLang="en-US" sz="1400" dirty="0"/>
                        <a:t> 가진다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85882"/>
                  </a:ext>
                </a:extLst>
              </a:tr>
              <a:tr h="195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CBS_DROPDOWN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에디트와</a:t>
                      </a:r>
                      <a:r>
                        <a:rPr lang="ko-KR" altLang="en-US" sz="1400" dirty="0"/>
                        <a:t> 리스트 박스만 가진다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32687"/>
                  </a:ext>
                </a:extLst>
              </a:tr>
              <a:tr h="195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CBS_DROPDOWNLIST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리스트 박스만 가지며 </a:t>
                      </a:r>
                      <a:r>
                        <a:rPr lang="ko-KR" altLang="en-US" sz="1400" dirty="0" err="1"/>
                        <a:t>에디트에</a:t>
                      </a:r>
                      <a:r>
                        <a:rPr lang="ko-KR" altLang="en-US" sz="1400" dirty="0"/>
                        <a:t> 항목을 입력할 수는 없다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5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3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리스트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7772400" cy="1223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콤보 박스</a:t>
            </a:r>
            <a:endParaRPr lang="en-US" altLang="ko-KR" sz="1800" dirty="0"/>
          </a:p>
          <a:p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DAB81-F753-461D-ABCF-2669B1FE7673}"/>
              </a:ext>
            </a:extLst>
          </p:cNvPr>
          <p:cNvSpPr txBox="1"/>
          <p:nvPr/>
        </p:nvSpPr>
        <p:spPr>
          <a:xfrm>
            <a:off x="933065" y="2351605"/>
            <a:ext cx="4287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#define </a:t>
            </a:r>
            <a:r>
              <a:rPr lang="en-US" altLang="ko-KR" sz="800" dirty="0" err="1"/>
              <a:t>ID_COMBOBOX</a:t>
            </a:r>
            <a:r>
              <a:rPr lang="en-US" altLang="ko-KR" sz="800" dirty="0"/>
              <a:t> 100</a:t>
            </a:r>
          </a:p>
          <a:p>
            <a:r>
              <a:rPr lang="en-US" altLang="ko-KR" sz="800" dirty="0"/>
              <a:t>char Items[][15] = { "</a:t>
            </a:r>
            <a:r>
              <a:rPr lang="en-US" altLang="ko-KR" sz="800" dirty="0" err="1"/>
              <a:t>Apple","Orange","Melon","Graph","Strawberry</a:t>
            </a:r>
            <a:r>
              <a:rPr lang="en-US" altLang="ko-KR" sz="800" dirty="0"/>
              <a:t>" };</a:t>
            </a:r>
          </a:p>
          <a:p>
            <a:r>
              <a:rPr lang="en-US" altLang="ko-KR" sz="800" dirty="0"/>
              <a:t>char str[128];</a:t>
            </a:r>
          </a:p>
          <a:p>
            <a:r>
              <a:rPr lang="en-US" altLang="ko-KR" sz="800" dirty="0"/>
              <a:t>HWND </a:t>
            </a:r>
            <a:r>
              <a:rPr lang="en-US" altLang="ko-KR" sz="800" dirty="0" err="1"/>
              <a:t>hCombo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LRESULT CALLBACK WndProc(HWND hWnd, UINT iMessage, WPARAM wParam, LPARAM lParam)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int </a:t>
            </a:r>
            <a:r>
              <a:rPr lang="en-US" altLang="ko-KR" sz="800" dirty="0" err="1"/>
              <a:t>i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switch (iMessage) {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WM_CREATE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 err="1"/>
              <a:t>hCombo</a:t>
            </a:r>
            <a:r>
              <a:rPr lang="en-US" altLang="ko-KR" sz="800" dirty="0"/>
              <a:t> = CreateWindow("</a:t>
            </a:r>
            <a:r>
              <a:rPr lang="en-US" altLang="ko-KR" sz="800" dirty="0" err="1"/>
              <a:t>combobox</a:t>
            </a:r>
            <a:r>
              <a:rPr lang="en-US" altLang="ko-KR" sz="800" dirty="0"/>
              <a:t>", NULL, </a:t>
            </a:r>
            <a:r>
              <a:rPr lang="en-US" altLang="ko-KR" sz="800" dirty="0" err="1"/>
              <a:t>WS_CHILD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WS_VISIBLE</a:t>
            </a:r>
            <a:r>
              <a:rPr lang="en-US" altLang="ko-KR" sz="800" dirty="0"/>
              <a:t> | </a:t>
            </a:r>
            <a:r>
              <a:rPr lang="en-US" altLang="ko-KR" sz="800" dirty="0" err="1"/>
              <a:t>CBS_DROPDOWN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/>
              <a:t>10, 10, 100, 200, hWnd, (HMENU)</a:t>
            </a:r>
            <a:r>
              <a:rPr lang="en-US" altLang="ko-KR" sz="800" dirty="0" err="1"/>
              <a:t>ID_COMBOBOX</a:t>
            </a:r>
            <a:r>
              <a:rPr lang="en-US" altLang="ko-KR" sz="800" dirty="0"/>
              <a:t>, </a:t>
            </a:r>
            <a:r>
              <a:rPr lang="en-US" altLang="ko-KR" sz="800" dirty="0" err="1"/>
              <a:t>GetModuleHandle</a:t>
            </a:r>
            <a:r>
              <a:rPr lang="en-US" altLang="ko-KR" sz="800" dirty="0"/>
              <a:t>(NULL), NULL);</a:t>
            </a:r>
          </a:p>
          <a:p>
            <a:r>
              <a:rPr lang="nn-NO" altLang="ko-KR" sz="800" dirty="0"/>
              <a:t>for (i = 0; i &lt; 5; i++)</a:t>
            </a:r>
          </a:p>
          <a:p>
            <a:r>
              <a:rPr lang="en-US" altLang="ko-KR" sz="800" dirty="0" err="1"/>
              <a:t>SendMessage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hCombo</a:t>
            </a:r>
            <a:r>
              <a:rPr lang="en-US" altLang="ko-KR" sz="800" dirty="0"/>
              <a:t>, </a:t>
            </a:r>
            <a:r>
              <a:rPr lang="en-US" altLang="ko-KR" sz="800" dirty="0" err="1"/>
              <a:t>CB_ADDSTRING</a:t>
            </a:r>
            <a:r>
              <a:rPr lang="en-US" altLang="ko-KR" sz="800" dirty="0"/>
              <a:t>, 0, (LPARAM)Items[</a:t>
            </a:r>
            <a:r>
              <a:rPr lang="en-US" altLang="ko-KR" sz="800" dirty="0" err="1"/>
              <a:t>i</a:t>
            </a:r>
            <a:r>
              <a:rPr lang="en-US" altLang="ko-KR" sz="800" dirty="0"/>
              <a:t>]);</a:t>
            </a:r>
          </a:p>
          <a:p>
            <a:r>
              <a:rPr lang="en-US" altLang="ko-KR" sz="800" dirty="0"/>
              <a:t>return 0;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WM_COMMAND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/>
              <a:t>switch (LOWORD(wParam)) {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ID_COMBOBOX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/>
              <a:t>switch (HIWORD(wParam)) {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CBN_SELCHANGE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 err="1"/>
              <a:t>i</a:t>
            </a:r>
            <a:r>
              <a:rPr lang="en-US" altLang="ko-KR" sz="800" dirty="0"/>
              <a:t> = </a:t>
            </a:r>
            <a:r>
              <a:rPr lang="en-US" altLang="ko-KR" sz="800" dirty="0" err="1"/>
              <a:t>SendMessage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hCombo</a:t>
            </a:r>
            <a:r>
              <a:rPr lang="en-US" altLang="ko-KR" sz="800" dirty="0"/>
              <a:t>, </a:t>
            </a:r>
            <a:r>
              <a:rPr lang="en-US" altLang="ko-KR" sz="800" dirty="0" err="1"/>
              <a:t>CB_GETCURSEL</a:t>
            </a:r>
            <a:r>
              <a:rPr lang="en-US" altLang="ko-KR" sz="800" dirty="0"/>
              <a:t>, 0, 0);</a:t>
            </a:r>
          </a:p>
          <a:p>
            <a:r>
              <a:rPr lang="en-US" altLang="ko-KR" sz="800" dirty="0" err="1"/>
              <a:t>SendMessage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hCombo</a:t>
            </a:r>
            <a:r>
              <a:rPr lang="en-US" altLang="ko-KR" sz="800" dirty="0"/>
              <a:t>, </a:t>
            </a:r>
            <a:r>
              <a:rPr lang="en-US" altLang="ko-KR" sz="800" dirty="0" err="1"/>
              <a:t>CB_GETLBTEXT</a:t>
            </a:r>
            <a:r>
              <a:rPr lang="en-US" altLang="ko-KR" sz="800" dirty="0"/>
              <a:t>, </a:t>
            </a:r>
            <a:r>
              <a:rPr lang="en-US" altLang="ko-KR" sz="800" dirty="0" err="1"/>
              <a:t>i</a:t>
            </a:r>
            <a:r>
              <a:rPr lang="en-US" altLang="ko-KR" sz="800" dirty="0"/>
              <a:t>, (LPARAM)str);</a:t>
            </a:r>
          </a:p>
          <a:p>
            <a:r>
              <a:rPr lang="en-US" altLang="ko-KR" sz="800" dirty="0" err="1"/>
              <a:t>SetWindowText</a:t>
            </a:r>
            <a:r>
              <a:rPr lang="en-US" altLang="ko-KR" sz="800" dirty="0"/>
              <a:t>(hWnd, str);</a:t>
            </a:r>
          </a:p>
          <a:p>
            <a:r>
              <a:rPr lang="en-US" altLang="ko-KR" sz="800" dirty="0"/>
              <a:t>break;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CBN_EDITCHANGE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 err="1"/>
              <a:t>GetWindowText</a:t>
            </a:r>
            <a:r>
              <a:rPr lang="en-US" altLang="ko-KR" sz="800" dirty="0"/>
              <a:t>(</a:t>
            </a:r>
            <a:r>
              <a:rPr lang="en-US" altLang="ko-KR" sz="800" dirty="0" err="1"/>
              <a:t>hCombo</a:t>
            </a:r>
            <a:r>
              <a:rPr lang="en-US" altLang="ko-KR" sz="800" dirty="0"/>
              <a:t>, str, 128);</a:t>
            </a:r>
          </a:p>
          <a:p>
            <a:r>
              <a:rPr lang="en-US" altLang="ko-KR" sz="800" dirty="0" err="1"/>
              <a:t>SetWindowText</a:t>
            </a:r>
            <a:r>
              <a:rPr lang="en-US" altLang="ko-KR" sz="800" dirty="0"/>
              <a:t>(hWnd, str);</a:t>
            </a:r>
          </a:p>
          <a:p>
            <a:r>
              <a:rPr lang="en-US" altLang="ko-KR" sz="800" dirty="0"/>
              <a:t>break;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return 0;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WM_DESTROY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 err="1"/>
              <a:t>PostQuitMessage</a:t>
            </a:r>
            <a:r>
              <a:rPr lang="en-US" altLang="ko-KR" sz="800" dirty="0"/>
              <a:t>(0);</a:t>
            </a:r>
          </a:p>
          <a:p>
            <a:r>
              <a:rPr lang="en-US" altLang="ko-KR" sz="800" dirty="0"/>
              <a:t>return 0;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return(</a:t>
            </a:r>
            <a:r>
              <a:rPr lang="en-US" altLang="ko-KR" sz="800" dirty="0" err="1"/>
              <a:t>DefWindowProc</a:t>
            </a:r>
            <a:r>
              <a:rPr lang="en-US" altLang="ko-KR" sz="800" dirty="0"/>
              <a:t>(hWnd, iMessage, wParam, lParam));</a:t>
            </a:r>
          </a:p>
          <a:p>
            <a:r>
              <a:rPr lang="en-US" altLang="ko-KR" sz="800" dirty="0"/>
              <a:t>}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0922F6C3-FF00-4A6C-890D-646437AFB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173338"/>
            <a:ext cx="3739507" cy="241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3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스크롤 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8229600" cy="446227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스크롤 바</a:t>
            </a:r>
            <a:endParaRPr lang="en-US" altLang="ko-KR" sz="1800" dirty="0"/>
          </a:p>
          <a:p>
            <a:pPr lvl="1"/>
            <a:r>
              <a:rPr lang="ko-KR" altLang="en-US" sz="1400" dirty="0"/>
              <a:t>스크롤 바는 지금까지 논한 컨트롤들에 비해서는 비교적 복잡한 컨트롤이다</a:t>
            </a:r>
            <a:endParaRPr lang="en-US" altLang="ko-KR" sz="1400" dirty="0"/>
          </a:p>
          <a:p>
            <a:pPr lvl="1"/>
            <a:r>
              <a:rPr lang="en-US" altLang="ko-KR" sz="1400" dirty="0"/>
              <a:t>“scrollbar”</a:t>
            </a:r>
            <a:r>
              <a:rPr lang="ko-KR" altLang="en-US" sz="1400" dirty="0"/>
              <a:t>윈도우 클래스로 생성하며 수평 스크롤 바일 경우 </a:t>
            </a:r>
            <a:r>
              <a:rPr lang="en-US" altLang="ko-KR" sz="1400" dirty="0" err="1"/>
              <a:t>SBS_HORZ</a:t>
            </a:r>
            <a:r>
              <a:rPr lang="en-US" altLang="ko-KR" sz="1400" dirty="0"/>
              <a:t> </a:t>
            </a:r>
            <a:r>
              <a:rPr lang="ko-KR" altLang="en-US" sz="1400" dirty="0"/>
              <a:t>스타일을 수직 스크롤 바일 경우는 </a:t>
            </a:r>
            <a:r>
              <a:rPr lang="en-US" altLang="ko-KR" sz="1400" dirty="0" err="1"/>
              <a:t>SBS_VERT</a:t>
            </a:r>
            <a:r>
              <a:rPr lang="en-US" altLang="ko-KR" sz="1400" dirty="0"/>
              <a:t> </a:t>
            </a:r>
            <a:r>
              <a:rPr lang="ko-KR" altLang="en-US" sz="1400" dirty="0"/>
              <a:t>스타일을 지정한다 다행히 스타일은 두 가지 종류 밖에 없다</a:t>
            </a:r>
            <a:endParaRPr lang="en-US" altLang="ko-KR" sz="1400" dirty="0"/>
          </a:p>
          <a:p>
            <a:pPr lvl="1"/>
            <a:r>
              <a:rPr lang="ko-KR" altLang="en-US" sz="1400" dirty="0"/>
              <a:t>스크롤 바는 범위와 현재 위치 값을 가지는데 다음 두 함수로 이 값을 지정한다</a:t>
            </a:r>
            <a:endParaRPr lang="en-US" altLang="ko-KR" sz="1400" dirty="0"/>
          </a:p>
          <a:p>
            <a:pPr lvl="1"/>
            <a:r>
              <a:rPr lang="en-US" altLang="ko-KR" sz="1400" dirty="0"/>
              <a:t>BOOL </a:t>
            </a:r>
            <a:r>
              <a:rPr lang="en-US" altLang="ko-KR" sz="1400" dirty="0" err="1"/>
              <a:t>SetScrollRange</a:t>
            </a:r>
            <a:r>
              <a:rPr lang="en-US" altLang="ko-KR" sz="1400" dirty="0"/>
              <a:t>( HWND hWnd, int </a:t>
            </a:r>
            <a:r>
              <a:rPr lang="en-US" altLang="ko-KR" sz="1400" dirty="0" err="1"/>
              <a:t>nBar</a:t>
            </a:r>
            <a:r>
              <a:rPr lang="en-US" altLang="ko-KR" sz="1400" dirty="0"/>
              <a:t>, int </a:t>
            </a:r>
            <a:r>
              <a:rPr lang="en-US" altLang="ko-KR" sz="1400" dirty="0" err="1"/>
              <a:t>nMinPos</a:t>
            </a:r>
            <a:r>
              <a:rPr lang="en-US" altLang="ko-KR" sz="1400" dirty="0"/>
              <a:t>, int </a:t>
            </a:r>
            <a:r>
              <a:rPr lang="en-US" altLang="ko-KR" sz="1400" dirty="0" err="1"/>
              <a:t>nMaxPos</a:t>
            </a:r>
            <a:r>
              <a:rPr lang="en-US" altLang="ko-KR" sz="1400" dirty="0"/>
              <a:t>, BOOL </a:t>
            </a:r>
            <a:r>
              <a:rPr lang="en-US" altLang="ko-KR" sz="1400" dirty="0" err="1"/>
              <a:t>bRedraw</a:t>
            </a:r>
            <a:r>
              <a:rPr lang="en-US" altLang="ko-KR" sz="1400" dirty="0"/>
              <a:t> )</a:t>
            </a:r>
            <a:br>
              <a:rPr lang="en-US" altLang="ko-KR" sz="1400" dirty="0"/>
            </a:br>
            <a:r>
              <a:rPr lang="en-US" altLang="ko-KR" sz="1400" dirty="0"/>
              <a:t>int </a:t>
            </a:r>
            <a:r>
              <a:rPr lang="en-US" altLang="ko-KR" sz="1400" dirty="0" err="1"/>
              <a:t>SetScrollPos</a:t>
            </a:r>
            <a:r>
              <a:rPr lang="en-US" altLang="ko-KR" sz="1400" dirty="0"/>
              <a:t>( HWND hWnd, int </a:t>
            </a:r>
            <a:r>
              <a:rPr lang="en-US" altLang="ko-KR" sz="1400" dirty="0" err="1"/>
              <a:t>nBar</a:t>
            </a:r>
            <a:r>
              <a:rPr lang="en-US" altLang="ko-KR" sz="1400" dirty="0"/>
              <a:t>, int </a:t>
            </a:r>
            <a:r>
              <a:rPr lang="en-US" altLang="ko-KR" sz="1400" dirty="0" err="1"/>
              <a:t>nPos</a:t>
            </a:r>
            <a:r>
              <a:rPr lang="en-US" altLang="ko-KR" sz="1400" dirty="0"/>
              <a:t>, BOOL </a:t>
            </a:r>
            <a:r>
              <a:rPr lang="en-US" altLang="ko-KR" sz="1400" dirty="0" err="1"/>
              <a:t>bRedraw</a:t>
            </a:r>
            <a:r>
              <a:rPr lang="en-US" altLang="ko-KR" sz="1400" dirty="0"/>
              <a:t> )</a:t>
            </a:r>
          </a:p>
          <a:p>
            <a:pPr lvl="1"/>
            <a:r>
              <a:rPr lang="en-US" altLang="ko-KR" sz="1400" dirty="0" err="1"/>
              <a:t>SetScrollRange</a:t>
            </a:r>
            <a:r>
              <a:rPr lang="ko-KR" altLang="en-US" sz="1400" dirty="0"/>
              <a:t>함수로 최대값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nMaxPos</a:t>
            </a:r>
            <a:r>
              <a:rPr lang="en-US" altLang="ko-KR" sz="1400" dirty="0"/>
              <a:t>), </a:t>
            </a:r>
            <a:r>
              <a:rPr lang="ko-KR" altLang="en-US" sz="1400" dirty="0"/>
              <a:t>최소값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nMinPos</a:t>
            </a:r>
            <a:r>
              <a:rPr lang="en-US" altLang="ko-KR" sz="1400" dirty="0"/>
              <a:t>)</a:t>
            </a:r>
            <a:r>
              <a:rPr lang="ko-KR" altLang="en-US" sz="1400" dirty="0"/>
              <a:t>을 지정하되 첫번째 인수</a:t>
            </a:r>
            <a:r>
              <a:rPr lang="en-US" altLang="ko-KR" sz="1400" dirty="0"/>
              <a:t>(hWnd)</a:t>
            </a:r>
            <a:r>
              <a:rPr lang="ko-KR" altLang="en-US" sz="1400" dirty="0"/>
              <a:t>가 스크롤 바의 윈도우 핸들이다</a:t>
            </a:r>
            <a:endParaRPr lang="en-US" altLang="ko-KR" sz="1400" dirty="0"/>
          </a:p>
          <a:p>
            <a:pPr lvl="1"/>
            <a:r>
              <a:rPr lang="ko-KR" altLang="en-US" sz="1400" dirty="0"/>
              <a:t>두번째 인수 </a:t>
            </a:r>
            <a:r>
              <a:rPr lang="en-US" altLang="ko-KR" sz="1400" dirty="0" err="1"/>
              <a:t>nBar</a:t>
            </a:r>
            <a:r>
              <a:rPr lang="ko-KR" altLang="en-US" sz="1400" dirty="0"/>
              <a:t>는 메인 윈도우에 부착된 스크롤 바 또는 별도의 스크롤 바 컨트롤을 지정하는데 이 값이 </a:t>
            </a:r>
            <a:r>
              <a:rPr lang="en-US" altLang="ko-KR" sz="1400" dirty="0" err="1"/>
              <a:t>SBS_CTL</a:t>
            </a:r>
            <a:r>
              <a:rPr lang="ko-KR" altLang="en-US" sz="1400" dirty="0"/>
              <a:t>이면 별도의 컨트롤을 지정한다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SetScrollPos</a:t>
            </a:r>
            <a:r>
              <a:rPr lang="ko-KR" altLang="en-US" sz="1400" dirty="0"/>
              <a:t>는 스크롤 바의 현재 위치를 세번째 인수 </a:t>
            </a:r>
            <a:r>
              <a:rPr lang="en-US" altLang="ko-KR" sz="1400" dirty="0" err="1"/>
              <a:t>nPos</a:t>
            </a:r>
            <a:r>
              <a:rPr lang="ko-KR" altLang="en-US" sz="1400" dirty="0"/>
              <a:t>로 지정한다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109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스크롤 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8229600" cy="44622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스크롤 바</a:t>
            </a:r>
            <a:endParaRPr lang="en-US" altLang="ko-KR" sz="1499" dirty="0"/>
          </a:p>
          <a:p>
            <a:pPr lvl="1">
              <a:lnSpc>
                <a:spcPct val="100000"/>
              </a:lnSpc>
            </a:pPr>
            <a:r>
              <a:rPr lang="ko-KR" altLang="en-US" sz="1400" dirty="0"/>
              <a:t>다른 컨트롤들은 자신에게 변화가 있을 때 부모 윈도우로 통지 메시지를 보내는데 비해 스크롤 바는 </a:t>
            </a:r>
            <a:r>
              <a:rPr lang="en-US" altLang="ko-KR" sz="1400" dirty="0" err="1"/>
              <a:t>WM_HSCROLL</a:t>
            </a:r>
            <a:r>
              <a:rPr lang="en-US" altLang="ko-KR" sz="1400" dirty="0"/>
              <a:t>(</a:t>
            </a:r>
            <a:r>
              <a:rPr lang="ko-KR" altLang="en-US" sz="1400" dirty="0"/>
              <a:t>수평일 경우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WM_VSCROLL</a:t>
            </a:r>
            <a:r>
              <a:rPr lang="en-US" altLang="ko-KR" sz="1400" dirty="0"/>
              <a:t>(</a:t>
            </a:r>
            <a:r>
              <a:rPr lang="ko-KR" altLang="en-US" sz="1400" dirty="0"/>
              <a:t>수직일 경우</a:t>
            </a:r>
            <a:r>
              <a:rPr lang="en-US" altLang="ko-KR" sz="1400" dirty="0"/>
              <a:t>)</a:t>
            </a:r>
            <a:r>
              <a:rPr lang="ko-KR" altLang="en-US" sz="1400" dirty="0"/>
              <a:t>이라는 별도의 메시지를 부모 윈도우로 보내며 추가 정보는 다음과 같다</a:t>
            </a:r>
            <a:endParaRPr lang="en-US" altLang="ko-KR" sz="1400" dirty="0"/>
          </a:p>
          <a:p>
            <a:pPr lvl="1">
              <a:lnSpc>
                <a:spcPct val="100000"/>
              </a:lnSpc>
            </a:pPr>
            <a:endParaRPr lang="en-US" altLang="ko-KR" sz="1400" dirty="0"/>
          </a:p>
          <a:p>
            <a:pPr lvl="1">
              <a:lnSpc>
                <a:spcPct val="100000"/>
              </a:lnSpc>
            </a:pPr>
            <a:endParaRPr lang="en-US" altLang="ko-KR" sz="1400" dirty="0"/>
          </a:p>
          <a:p>
            <a:pPr lvl="1">
              <a:lnSpc>
                <a:spcPct val="100000"/>
              </a:lnSpc>
            </a:pPr>
            <a:endParaRPr lang="en-US" altLang="ko-KR" sz="1400" dirty="0"/>
          </a:p>
          <a:p>
            <a:pPr marL="283490" lvl="1" indent="0">
              <a:lnSpc>
                <a:spcPct val="100000"/>
              </a:lnSpc>
              <a:buNone/>
            </a:pPr>
            <a:endParaRPr lang="en-US" altLang="ko-KR" sz="1600" dirty="0"/>
          </a:p>
          <a:p>
            <a:pPr lvl="1">
              <a:lnSpc>
                <a:spcPct val="100000"/>
              </a:lnSpc>
            </a:pPr>
            <a:endParaRPr lang="en-US" altLang="ko-KR" sz="1400" dirty="0"/>
          </a:p>
          <a:p>
            <a:pPr lvl="1">
              <a:lnSpc>
                <a:spcPct val="100000"/>
              </a:lnSpc>
            </a:pPr>
            <a:endParaRPr lang="en-US" altLang="ko-KR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A77F6C8-5F45-42A2-8504-6D9C855AC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90923"/>
              </p:ext>
            </p:extLst>
          </p:nvPr>
        </p:nvGraphicFramePr>
        <p:xfrm>
          <a:off x="1752601" y="2924944"/>
          <a:ext cx="6096000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43335">
                  <a:extLst>
                    <a:ext uri="{9D8B030D-6E8A-4147-A177-3AD203B41FA5}">
                      <a16:colId xmlns:a16="http://schemas.microsoft.com/office/drawing/2014/main" val="742671983"/>
                    </a:ext>
                  </a:extLst>
                </a:gridCol>
                <a:gridCol w="3852665">
                  <a:extLst>
                    <a:ext uri="{9D8B030D-6E8A-4147-A177-3AD203B41FA5}">
                      <a16:colId xmlns:a16="http://schemas.microsoft.com/office/drawing/2014/main" val="1094631445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2252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LOWORD(wParam)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스크롤 바 내의 어디를 눌렀는가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40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HIWORD(wParam)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현재 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2524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lParam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스크롤 바의 윈도우 핸들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57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4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스크롤 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8229600" cy="446227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스크롤 바</a:t>
            </a:r>
            <a:endParaRPr lang="en-US" altLang="ko-KR" sz="1800" dirty="0"/>
          </a:p>
          <a:p>
            <a:pPr lvl="1"/>
            <a:r>
              <a:rPr lang="en-US" altLang="ko-KR" sz="1600" dirty="0"/>
              <a:t>LOWORD(wParam)</a:t>
            </a:r>
            <a:r>
              <a:rPr lang="ko-KR" altLang="en-US" sz="1600" dirty="0"/>
              <a:t>으로 전달되는 값은 사용자의 스크롤 요구사항을 나타내며 가능한 값의 종류는 다음과 같다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83B038-92AD-44FA-8AD0-4D05250F3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548857"/>
              </p:ext>
            </p:extLst>
          </p:nvPr>
        </p:nvGraphicFramePr>
        <p:xfrm>
          <a:off x="1175792" y="2634991"/>
          <a:ext cx="6924600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773886">
                  <a:extLst>
                    <a:ext uri="{9D8B030D-6E8A-4147-A177-3AD203B41FA5}">
                      <a16:colId xmlns:a16="http://schemas.microsoft.com/office/drawing/2014/main" val="3148943990"/>
                    </a:ext>
                  </a:extLst>
                </a:gridCol>
                <a:gridCol w="5150714">
                  <a:extLst>
                    <a:ext uri="{9D8B030D-6E8A-4147-A177-3AD203B41FA5}">
                      <a16:colId xmlns:a16="http://schemas.microsoft.com/office/drawing/2014/main" val="3521405567"/>
                    </a:ext>
                  </a:extLst>
                </a:gridCol>
              </a:tblGrid>
              <a:tr h="289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83980"/>
                  </a:ext>
                </a:extLst>
              </a:tr>
              <a:tr h="504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SB_LINELEFT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또는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 err="1"/>
                        <a:t>SB_LINEUP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사용자가 왼쪽 화살표 버튼을 눌렀다는 뜻이며 이때는 왼쪽으로 한 단위 </a:t>
                      </a:r>
                      <a:r>
                        <a:rPr lang="ko-KR" altLang="en-US" sz="1400" dirty="0" err="1"/>
                        <a:t>스크롤시킨다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7734"/>
                  </a:ext>
                </a:extLst>
              </a:tr>
              <a:tr h="504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SB_LINERIGHT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또는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 err="1"/>
                        <a:t>SB_LINEDOWN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사용자가 오른쪽 화살표 버튼을 눌렀다는 뜻이며 이때는 오른쪽으로 한 단위 </a:t>
                      </a:r>
                      <a:r>
                        <a:rPr lang="ko-KR" altLang="en-US" sz="1400" dirty="0" err="1"/>
                        <a:t>스크롤시킨다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23476"/>
                  </a:ext>
                </a:extLst>
              </a:tr>
              <a:tr h="504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SB_PAGELEFT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또는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 err="1"/>
                        <a:t>SB_PAGEUP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사용자가 왼쪽 몸통 부분을 눌렀다는 뜻이며 이때는 한페이지 왼쪽으로 </a:t>
                      </a:r>
                      <a:r>
                        <a:rPr lang="ko-KR" altLang="en-US" sz="1400" dirty="0" err="1"/>
                        <a:t>스크롤시킨다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23822"/>
                  </a:ext>
                </a:extLst>
              </a:tr>
              <a:tr h="504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SB_PAGERIGHT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또는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 err="1"/>
                        <a:t>SB_PAGEDOWN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사용자가 오른쪽 몸통 부분을 눌렀다는 뜻이며 이때는 한페이지 오른쪽으로 </a:t>
                      </a:r>
                      <a:r>
                        <a:rPr lang="ko-KR" altLang="en-US" sz="1400" dirty="0" err="1"/>
                        <a:t>스크롤시킨다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31584"/>
                  </a:ext>
                </a:extLst>
              </a:tr>
              <a:tr h="28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SB_THUMBPOSITION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스크롤 박스를 드래그한 후 마우스 버튼을 놓았다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040492"/>
                  </a:ext>
                </a:extLst>
              </a:tr>
              <a:tr h="504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SB_THUMBTRACK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스크롤 박스를 드래그하고 있는 중이다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이 메시지는 마우스 버튼을 놓을 때까지 계속 전달된다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32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9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컨트롤</a:t>
            </a:r>
            <a:endParaRPr lang="en-US" altLang="ko-KR" sz="1800" dirty="0"/>
          </a:p>
          <a:p>
            <a:pPr lvl="1"/>
            <a:r>
              <a:rPr lang="ko-KR" altLang="en-US" sz="1600" dirty="0"/>
              <a:t>확인</a:t>
            </a:r>
            <a:r>
              <a:rPr lang="en-US" altLang="ko-KR" sz="1600" dirty="0"/>
              <a:t>, </a:t>
            </a:r>
            <a:r>
              <a:rPr lang="ko-KR" altLang="en-US" sz="1600" dirty="0"/>
              <a:t>취소 등의 버튼이 있고 파일 이름을 입력하는 에디터</a:t>
            </a:r>
            <a:r>
              <a:rPr lang="en-US" altLang="ko-KR" sz="1600" dirty="0"/>
              <a:t>, </a:t>
            </a:r>
            <a:r>
              <a:rPr lang="ko-KR" altLang="en-US" sz="1600" dirty="0"/>
              <a:t>디렉토리 구조나 바로가기를 보여주는 리스트 박스</a:t>
            </a:r>
            <a:r>
              <a:rPr lang="en-US" altLang="ko-KR" sz="1600" dirty="0"/>
              <a:t>, </a:t>
            </a:r>
            <a:r>
              <a:rPr lang="ko-KR" altLang="en-US" sz="1600" dirty="0"/>
              <a:t>옵션을 선택하는 체크 박스 등의 컨트롤들이 배치되어 있다</a:t>
            </a:r>
            <a:endParaRPr lang="en-US" altLang="ko-KR" sz="1600" dirty="0"/>
          </a:p>
          <a:p>
            <a:pPr lvl="1"/>
            <a:r>
              <a:rPr lang="ko-KR" altLang="en-US" sz="1600" dirty="0"/>
              <a:t>사용자는 이 대화상자의 컨트롤들을 통해 프로그램과 정보를 주고 받고 명령을 내린다</a:t>
            </a:r>
            <a:endParaRPr lang="en-US" altLang="ko-KR" sz="1600" dirty="0"/>
          </a:p>
          <a:p>
            <a:pPr lvl="1"/>
            <a:r>
              <a:rPr lang="ko-KR" altLang="en-US" sz="1600" dirty="0"/>
              <a:t>리스트 박스에서 디렉토리를 선택하고 파일을 선택하거나 에디터에서 파일 이름을 직접 입력하고 푸시 버튼을 눌러 명령을 내린다</a:t>
            </a:r>
            <a:endParaRPr lang="en-US" altLang="ko-KR" sz="1600" dirty="0"/>
          </a:p>
          <a:p>
            <a:pPr lvl="1"/>
            <a:r>
              <a:rPr lang="ko-KR" altLang="en-US" sz="1600" dirty="0"/>
              <a:t>만약 컨트롤이 없다면 사용자에게 현재 설정된 옵션을 보여줄 방법도</a:t>
            </a:r>
            <a:r>
              <a:rPr lang="en-US" altLang="ko-KR" sz="1600" dirty="0"/>
              <a:t>, </a:t>
            </a:r>
            <a:r>
              <a:rPr lang="ko-KR" altLang="en-US" sz="1600" dirty="0"/>
              <a:t>옵션을 바꾸도록 하지도 못할 것이다</a:t>
            </a:r>
            <a:endParaRPr lang="en-US" altLang="ko-KR" sz="1600" dirty="0"/>
          </a:p>
          <a:p>
            <a:pPr lvl="1"/>
            <a:r>
              <a:rPr lang="ko-KR" altLang="en-US" sz="1600" dirty="0"/>
              <a:t>버튼</a:t>
            </a:r>
            <a:r>
              <a:rPr lang="en-US" altLang="ko-KR" sz="1600" dirty="0"/>
              <a:t>, </a:t>
            </a:r>
            <a:r>
              <a:rPr lang="ko-KR" altLang="en-US" sz="1600" dirty="0"/>
              <a:t>에디트</a:t>
            </a:r>
            <a:r>
              <a:rPr lang="en-US" altLang="ko-KR" sz="1600" dirty="0"/>
              <a:t>, </a:t>
            </a:r>
            <a:r>
              <a:rPr lang="ko-KR" altLang="en-US" sz="1600" dirty="0"/>
              <a:t>리스트</a:t>
            </a:r>
            <a:r>
              <a:rPr lang="en-US" altLang="ko-KR" sz="1600" dirty="0"/>
              <a:t>, </a:t>
            </a:r>
            <a:r>
              <a:rPr lang="ko-KR" altLang="en-US" sz="1600" dirty="0"/>
              <a:t>스크롤 바 등을 모두 컨트롤이라고 한다</a:t>
            </a:r>
            <a:endParaRPr lang="en-US" altLang="ko-KR" sz="1600" dirty="0"/>
          </a:p>
          <a:p>
            <a:pPr lvl="1"/>
            <a:r>
              <a:rPr lang="ko-KR" altLang="en-US" sz="1600" dirty="0"/>
              <a:t>앞서 말한 것들 말고도 컨트롤의 종류가 굉장히 많은데 전부 알아 둘 필요는 없고 그 중에서 사용목적에 부합되는 컨트롤을 공부해서 사용하면 된다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4766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스크롤 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8229600" cy="446227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스크롤 바</a:t>
            </a:r>
            <a:endParaRPr lang="en-US" altLang="ko-KR" sz="1800" dirty="0"/>
          </a:p>
          <a:p>
            <a:pPr lvl="1"/>
            <a:r>
              <a:rPr lang="ko-KR" altLang="en-US" sz="1600" dirty="0"/>
              <a:t>수평 스크롤 바를 예로 들어 사용자가 클릭한 부분과 이때 전달되는 메시지를 보면 다음과 같다</a:t>
            </a:r>
            <a:endParaRPr lang="en-US" altLang="ko-KR" sz="1600" dirty="0"/>
          </a:p>
          <a:p>
            <a:pPr lvl="1"/>
            <a:r>
              <a:rPr lang="ko-KR" altLang="en-US" sz="1600" dirty="0"/>
              <a:t>양끝의 버튼을 누르는 것은 비교적 작은 단위</a:t>
            </a:r>
            <a:r>
              <a:rPr lang="en-US" altLang="ko-KR" sz="1600" dirty="0"/>
              <a:t>(</a:t>
            </a:r>
            <a:r>
              <a:rPr lang="ko-KR" altLang="en-US" sz="1600" dirty="0"/>
              <a:t>예를 들어 한 줄 씩</a:t>
            </a:r>
            <a:r>
              <a:rPr lang="en-US" altLang="ko-KR" sz="1600" dirty="0"/>
              <a:t>)</a:t>
            </a:r>
            <a:r>
              <a:rPr lang="ko-KR" altLang="en-US" sz="1600" dirty="0"/>
              <a:t>로 섬세하게 이동하라는 뜻이며 몸통부분을 클릭하는 것은 비교적 큰 단위</a:t>
            </a:r>
            <a:r>
              <a:rPr lang="en-US" altLang="ko-KR" sz="1600" dirty="0"/>
              <a:t>(</a:t>
            </a:r>
            <a:r>
              <a:rPr lang="ko-KR" altLang="en-US" sz="1600" dirty="0"/>
              <a:t>예를 들어 한 페이지 씩</a:t>
            </a:r>
            <a:r>
              <a:rPr lang="en-US" altLang="ko-KR" sz="1600" dirty="0"/>
              <a:t>)</a:t>
            </a:r>
            <a:r>
              <a:rPr lang="ko-KR" altLang="en-US" sz="1600" dirty="0"/>
              <a:t>로 이동하라는 뜻이다</a:t>
            </a:r>
            <a:endParaRPr lang="en-US" altLang="ko-KR" sz="1600" dirty="0"/>
          </a:p>
          <a:p>
            <a:pPr lvl="1"/>
            <a:r>
              <a:rPr lang="ko-KR" altLang="en-US" sz="1600" dirty="0"/>
              <a:t>또한 수평 스크롤 바는 왼쪽</a:t>
            </a:r>
            <a:r>
              <a:rPr lang="en-US" altLang="ko-KR" sz="1600" dirty="0"/>
              <a:t>, </a:t>
            </a:r>
            <a:r>
              <a:rPr lang="ko-KR" altLang="en-US" sz="1600" dirty="0"/>
              <a:t>오른쪽으로 스크롤되지만 수직 스크롤 바는 위</a:t>
            </a:r>
            <a:r>
              <a:rPr lang="en-US" altLang="ko-KR" sz="1600" dirty="0"/>
              <a:t>, </a:t>
            </a:r>
            <a:r>
              <a:rPr lang="ko-KR" altLang="en-US" sz="1600" dirty="0"/>
              <a:t>아래로 스크롤되는데 이때 수평의 왼쪽 이동과 수직의 위쪽 이동은 둘 다 값을 감소시키는 점에서 동일하다</a:t>
            </a:r>
            <a:endParaRPr lang="en-US" altLang="ko-KR" sz="1600" dirty="0"/>
          </a:p>
          <a:p>
            <a:pPr lvl="1"/>
            <a:r>
              <a:rPr lang="ko-KR" altLang="en-US" sz="1600" dirty="0"/>
              <a:t>그래서 </a:t>
            </a:r>
            <a:r>
              <a:rPr lang="en-US" altLang="ko-KR" sz="1600" dirty="0" err="1"/>
              <a:t>SB_LINELEFT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SB_LINEUP</a:t>
            </a:r>
            <a:r>
              <a:rPr lang="ko-KR" altLang="en-US" sz="1600" dirty="0"/>
              <a:t>은 같은 의미라고 할 수 있다</a:t>
            </a:r>
            <a:endParaRPr lang="en-US" altLang="ko-KR" sz="1600" dirty="0"/>
          </a:p>
        </p:txBody>
      </p:sp>
      <p:pic>
        <p:nvPicPr>
          <p:cNvPr id="3074" name="Picture 2" descr="http://www.soen.kr/lecture/win32api/lec7/Image117.gif">
            <a:extLst>
              <a:ext uri="{FF2B5EF4-FFF2-40B4-BE49-F238E27FC236}">
                <a16:creationId xmlns:a16="http://schemas.microsoft.com/office/drawing/2014/main" id="{661771C9-719F-4F2B-B2CE-11E949C7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387" y="4869160"/>
            <a:ext cx="3064214" cy="114418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0BA5B3-9418-4D70-8595-180E18FC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669697" y="4480629"/>
            <a:ext cx="3119806" cy="17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1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스크롤 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8229600" cy="86310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스크롤 바 예제</a:t>
            </a: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D07EF-8BEF-4925-8150-D7EBB3B3EB47}"/>
              </a:ext>
            </a:extLst>
          </p:cNvPr>
          <p:cNvSpPr txBox="1"/>
          <p:nvPr/>
        </p:nvSpPr>
        <p:spPr>
          <a:xfrm>
            <a:off x="683568" y="2204864"/>
            <a:ext cx="36724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LRESULT CALLBACK WndProc(HWND hWnd, UINT iMessage, WPARAM wParam, LPARAM lParam)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HDC hdc;</a:t>
            </a:r>
          </a:p>
          <a:p>
            <a:r>
              <a:rPr lang="en-US" altLang="ko-KR" sz="800" dirty="0"/>
              <a:t>PAINTSTRUCT </a:t>
            </a:r>
            <a:r>
              <a:rPr lang="en-US" altLang="ko-KR" sz="800" dirty="0" err="1"/>
              <a:t>ps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HBRUSH</a:t>
            </a:r>
            <a:r>
              <a:rPr lang="en-US" altLang="ko-KR" sz="800" dirty="0"/>
              <a:t> </a:t>
            </a:r>
            <a:r>
              <a:rPr lang="en-US" altLang="ko-KR" sz="800" dirty="0" err="1"/>
              <a:t>MyBrush</a:t>
            </a:r>
            <a:r>
              <a:rPr lang="en-US" altLang="ko-KR" sz="800" dirty="0"/>
              <a:t>, </a:t>
            </a:r>
            <a:r>
              <a:rPr lang="en-US" altLang="ko-KR" sz="800" dirty="0" err="1"/>
              <a:t>OldBrush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int </a:t>
            </a:r>
            <a:r>
              <a:rPr lang="en-US" altLang="ko-KR" sz="800" dirty="0" err="1"/>
              <a:t>TempPos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switch (iMessage) {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WM_CREATE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 err="1"/>
              <a:t>hRed</a:t>
            </a:r>
            <a:r>
              <a:rPr lang="en-US" altLang="ko-KR" sz="800" dirty="0"/>
              <a:t> = CreateWindow("scrollbar", NULL, </a:t>
            </a:r>
            <a:r>
              <a:rPr lang="en-US" altLang="ko-KR" sz="800" dirty="0" err="1"/>
              <a:t>WS_CHILD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WS_VISIBLE</a:t>
            </a:r>
            <a:r>
              <a:rPr lang="en-US" altLang="ko-KR" sz="800" dirty="0"/>
              <a:t> | </a:t>
            </a:r>
            <a:r>
              <a:rPr lang="en-US" altLang="ko-KR" sz="800" dirty="0" err="1"/>
              <a:t>SBS_HORZ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/>
              <a:t>10, 10, 200, 20, hWnd, (HMENU)</a:t>
            </a:r>
            <a:r>
              <a:rPr lang="en-US" altLang="ko-KR" sz="800" dirty="0" err="1"/>
              <a:t>ID_SCRRED</a:t>
            </a:r>
            <a:r>
              <a:rPr lang="en-US" altLang="ko-KR" sz="800" dirty="0"/>
              <a:t>, </a:t>
            </a:r>
            <a:r>
              <a:rPr lang="en-US" altLang="ko-KR" sz="800" dirty="0" err="1"/>
              <a:t>GetModuleHandle</a:t>
            </a:r>
            <a:r>
              <a:rPr lang="en-US" altLang="ko-KR" sz="800" dirty="0"/>
              <a:t>(NULL), NULL);</a:t>
            </a:r>
          </a:p>
          <a:p>
            <a:r>
              <a:rPr lang="en-US" altLang="ko-KR" sz="800" dirty="0" err="1"/>
              <a:t>hGreen</a:t>
            </a:r>
            <a:r>
              <a:rPr lang="en-US" altLang="ko-KR" sz="800" dirty="0"/>
              <a:t> = CreateWindow("scrollbar", NULL, </a:t>
            </a:r>
            <a:r>
              <a:rPr lang="en-US" altLang="ko-KR" sz="800" dirty="0" err="1"/>
              <a:t>WS_CHILD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WS_VISIBLE</a:t>
            </a:r>
            <a:r>
              <a:rPr lang="en-US" altLang="ko-KR" sz="800" dirty="0"/>
              <a:t> | </a:t>
            </a:r>
            <a:r>
              <a:rPr lang="en-US" altLang="ko-KR" sz="800" dirty="0" err="1"/>
              <a:t>SBS_HORZ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/>
              <a:t>10, 40, 200, 20, hWnd, (HMENU)</a:t>
            </a:r>
            <a:r>
              <a:rPr lang="en-US" altLang="ko-KR" sz="800" dirty="0" err="1"/>
              <a:t>ID_SCRGREEN</a:t>
            </a:r>
            <a:r>
              <a:rPr lang="en-US" altLang="ko-KR" sz="800" dirty="0"/>
              <a:t>, </a:t>
            </a:r>
            <a:r>
              <a:rPr lang="en-US" altLang="ko-KR" sz="800" dirty="0" err="1"/>
              <a:t>GetModuleHandle</a:t>
            </a:r>
            <a:r>
              <a:rPr lang="en-US" altLang="ko-KR" sz="800" dirty="0"/>
              <a:t>(NULL), NULL);</a:t>
            </a:r>
          </a:p>
          <a:p>
            <a:r>
              <a:rPr lang="en-US" altLang="ko-KR" sz="800" dirty="0" err="1"/>
              <a:t>hBlue</a:t>
            </a:r>
            <a:r>
              <a:rPr lang="en-US" altLang="ko-KR" sz="800" dirty="0"/>
              <a:t> = CreateWindow("scrollbar", NULL, </a:t>
            </a:r>
            <a:r>
              <a:rPr lang="en-US" altLang="ko-KR" sz="800" dirty="0" err="1"/>
              <a:t>WS_CHILD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WS_VISIBLE</a:t>
            </a:r>
            <a:r>
              <a:rPr lang="en-US" altLang="ko-KR" sz="800" dirty="0"/>
              <a:t> | </a:t>
            </a:r>
            <a:r>
              <a:rPr lang="en-US" altLang="ko-KR" sz="800" dirty="0" err="1"/>
              <a:t>SBS_HORZ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/>
              <a:t>10, 70, 200, 20, hWnd, (HMENU)</a:t>
            </a:r>
            <a:r>
              <a:rPr lang="en-US" altLang="ko-KR" sz="800" dirty="0" err="1"/>
              <a:t>ID_SCRBLUE</a:t>
            </a:r>
            <a:r>
              <a:rPr lang="en-US" altLang="ko-KR" sz="800" dirty="0"/>
              <a:t>, </a:t>
            </a:r>
            <a:r>
              <a:rPr lang="en-US" altLang="ko-KR" sz="800" dirty="0" err="1"/>
              <a:t>GetModuleHandle</a:t>
            </a:r>
            <a:r>
              <a:rPr lang="en-US" altLang="ko-KR" sz="800" dirty="0"/>
              <a:t>(NULL), NULL);</a:t>
            </a:r>
          </a:p>
          <a:p>
            <a:r>
              <a:rPr lang="en-US" altLang="ko-KR" sz="800" dirty="0" err="1"/>
              <a:t>SetScrollRange</a:t>
            </a:r>
            <a:r>
              <a:rPr lang="en-US" altLang="ko-KR" sz="800" dirty="0"/>
              <a:t>(</a:t>
            </a:r>
            <a:r>
              <a:rPr lang="en-US" altLang="ko-KR" sz="800" dirty="0" err="1"/>
              <a:t>hRed</a:t>
            </a:r>
            <a:r>
              <a:rPr lang="en-US" altLang="ko-KR" sz="800" dirty="0"/>
              <a:t>, </a:t>
            </a:r>
            <a:r>
              <a:rPr lang="en-US" altLang="ko-KR" sz="800" dirty="0" err="1"/>
              <a:t>SB_CTL</a:t>
            </a:r>
            <a:r>
              <a:rPr lang="en-US" altLang="ko-KR" sz="800" dirty="0"/>
              <a:t>, 0, 255, TRUE);</a:t>
            </a:r>
          </a:p>
          <a:p>
            <a:r>
              <a:rPr lang="en-US" altLang="ko-KR" sz="800" dirty="0" err="1"/>
              <a:t>SetScrollPos</a:t>
            </a:r>
            <a:r>
              <a:rPr lang="en-US" altLang="ko-KR" sz="800" dirty="0"/>
              <a:t>(</a:t>
            </a:r>
            <a:r>
              <a:rPr lang="en-US" altLang="ko-KR" sz="800" dirty="0" err="1"/>
              <a:t>hRed</a:t>
            </a:r>
            <a:r>
              <a:rPr lang="en-US" altLang="ko-KR" sz="800" dirty="0"/>
              <a:t>, </a:t>
            </a:r>
            <a:r>
              <a:rPr lang="en-US" altLang="ko-KR" sz="800" dirty="0" err="1"/>
              <a:t>SB_CTL</a:t>
            </a:r>
            <a:r>
              <a:rPr lang="en-US" altLang="ko-KR" sz="800" dirty="0"/>
              <a:t>, 0, TRUE);</a:t>
            </a:r>
          </a:p>
          <a:p>
            <a:r>
              <a:rPr lang="en-US" altLang="ko-KR" sz="800" dirty="0" err="1"/>
              <a:t>SetScrollRange</a:t>
            </a:r>
            <a:r>
              <a:rPr lang="en-US" altLang="ko-KR" sz="800" dirty="0"/>
              <a:t>(</a:t>
            </a:r>
            <a:r>
              <a:rPr lang="en-US" altLang="ko-KR" sz="800" dirty="0" err="1"/>
              <a:t>hGreen</a:t>
            </a:r>
            <a:r>
              <a:rPr lang="en-US" altLang="ko-KR" sz="800" dirty="0"/>
              <a:t>, </a:t>
            </a:r>
            <a:r>
              <a:rPr lang="en-US" altLang="ko-KR" sz="800" dirty="0" err="1"/>
              <a:t>SB_CTL</a:t>
            </a:r>
            <a:r>
              <a:rPr lang="en-US" altLang="ko-KR" sz="800" dirty="0"/>
              <a:t>, 0, 255, TRUE);</a:t>
            </a:r>
          </a:p>
          <a:p>
            <a:r>
              <a:rPr lang="en-US" altLang="ko-KR" sz="800" dirty="0" err="1"/>
              <a:t>SetScrollPos</a:t>
            </a:r>
            <a:r>
              <a:rPr lang="en-US" altLang="ko-KR" sz="800" dirty="0"/>
              <a:t>(</a:t>
            </a:r>
            <a:r>
              <a:rPr lang="en-US" altLang="ko-KR" sz="800" dirty="0" err="1"/>
              <a:t>hGreen</a:t>
            </a:r>
            <a:r>
              <a:rPr lang="en-US" altLang="ko-KR" sz="800" dirty="0"/>
              <a:t>, </a:t>
            </a:r>
            <a:r>
              <a:rPr lang="en-US" altLang="ko-KR" sz="800" dirty="0" err="1"/>
              <a:t>SB_CTL</a:t>
            </a:r>
            <a:r>
              <a:rPr lang="en-US" altLang="ko-KR" sz="800" dirty="0"/>
              <a:t>, 0, TRUE);</a:t>
            </a:r>
          </a:p>
          <a:p>
            <a:r>
              <a:rPr lang="en-US" altLang="ko-KR" sz="800" dirty="0" err="1"/>
              <a:t>SetScrollRange</a:t>
            </a:r>
            <a:r>
              <a:rPr lang="en-US" altLang="ko-KR" sz="800" dirty="0"/>
              <a:t>(</a:t>
            </a:r>
            <a:r>
              <a:rPr lang="en-US" altLang="ko-KR" sz="800" dirty="0" err="1"/>
              <a:t>hBlue</a:t>
            </a:r>
            <a:r>
              <a:rPr lang="en-US" altLang="ko-KR" sz="800" dirty="0"/>
              <a:t>, </a:t>
            </a:r>
            <a:r>
              <a:rPr lang="en-US" altLang="ko-KR" sz="800" dirty="0" err="1"/>
              <a:t>SB_CTL</a:t>
            </a:r>
            <a:r>
              <a:rPr lang="en-US" altLang="ko-KR" sz="800" dirty="0"/>
              <a:t>, 0, 255, TRUE);</a:t>
            </a:r>
          </a:p>
          <a:p>
            <a:r>
              <a:rPr lang="en-US" altLang="ko-KR" sz="800" dirty="0" err="1"/>
              <a:t>SetScrollPos</a:t>
            </a:r>
            <a:r>
              <a:rPr lang="en-US" altLang="ko-KR" sz="800" dirty="0"/>
              <a:t>(</a:t>
            </a:r>
            <a:r>
              <a:rPr lang="en-US" altLang="ko-KR" sz="800" dirty="0" err="1"/>
              <a:t>hBlue</a:t>
            </a:r>
            <a:r>
              <a:rPr lang="en-US" altLang="ko-KR" sz="800" dirty="0"/>
              <a:t>, </a:t>
            </a:r>
            <a:r>
              <a:rPr lang="en-US" altLang="ko-KR" sz="800" dirty="0" err="1"/>
              <a:t>SB_CTL</a:t>
            </a:r>
            <a:r>
              <a:rPr lang="en-US" altLang="ko-KR" sz="800" dirty="0"/>
              <a:t>, 0, TRUE);</a:t>
            </a:r>
          </a:p>
          <a:p>
            <a:r>
              <a:rPr lang="en-US" altLang="ko-KR" sz="800" dirty="0"/>
              <a:t>return 0;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WM_HSCROLL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/>
              <a:t>if ((HWND)lParam == </a:t>
            </a:r>
            <a:r>
              <a:rPr lang="en-US" altLang="ko-KR" sz="800" dirty="0" err="1"/>
              <a:t>hRed</a:t>
            </a:r>
            <a:r>
              <a:rPr lang="en-US" altLang="ko-KR" sz="800" dirty="0"/>
              <a:t>) </a:t>
            </a:r>
            <a:r>
              <a:rPr lang="en-US" altLang="ko-KR" sz="800" dirty="0" err="1"/>
              <a:t>TempPos</a:t>
            </a:r>
            <a:r>
              <a:rPr lang="en-US" altLang="ko-KR" sz="800" dirty="0"/>
              <a:t> = Red;</a:t>
            </a:r>
          </a:p>
          <a:p>
            <a:r>
              <a:rPr lang="en-US" altLang="ko-KR" sz="800" dirty="0"/>
              <a:t>if ((HWND)lParam == </a:t>
            </a:r>
            <a:r>
              <a:rPr lang="en-US" altLang="ko-KR" sz="800" dirty="0" err="1"/>
              <a:t>hGreen</a:t>
            </a:r>
            <a:r>
              <a:rPr lang="en-US" altLang="ko-KR" sz="800" dirty="0"/>
              <a:t>) </a:t>
            </a:r>
            <a:r>
              <a:rPr lang="en-US" altLang="ko-KR" sz="800" dirty="0" err="1"/>
              <a:t>TempPos</a:t>
            </a:r>
            <a:r>
              <a:rPr lang="en-US" altLang="ko-KR" sz="800" dirty="0"/>
              <a:t> = Green;</a:t>
            </a:r>
          </a:p>
          <a:p>
            <a:r>
              <a:rPr lang="en-US" altLang="ko-KR" sz="800" dirty="0"/>
              <a:t>if ((HWND)lParam == </a:t>
            </a:r>
            <a:r>
              <a:rPr lang="en-US" altLang="ko-KR" sz="800" dirty="0" err="1"/>
              <a:t>hBlue</a:t>
            </a:r>
            <a:r>
              <a:rPr lang="en-US" altLang="ko-KR" sz="800" dirty="0"/>
              <a:t>) </a:t>
            </a:r>
            <a:r>
              <a:rPr lang="en-US" altLang="ko-KR" sz="800" dirty="0" err="1"/>
              <a:t>TempPos</a:t>
            </a:r>
            <a:r>
              <a:rPr lang="en-US" altLang="ko-KR" sz="800" dirty="0"/>
              <a:t> = Blue;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979D1-48B6-4294-8389-10973CB72317}"/>
              </a:ext>
            </a:extLst>
          </p:cNvPr>
          <p:cNvSpPr txBox="1"/>
          <p:nvPr/>
        </p:nvSpPr>
        <p:spPr>
          <a:xfrm>
            <a:off x="4355976" y="2204864"/>
            <a:ext cx="478802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switch (LOWORD(wParam)) {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SB_LINELEFT</a:t>
            </a:r>
            <a:r>
              <a:rPr lang="en-US" altLang="ko-KR" sz="800" dirty="0"/>
              <a:t>:</a:t>
            </a:r>
          </a:p>
          <a:p>
            <a:r>
              <a:rPr lang="fr-FR" altLang="ko-KR" sz="800" dirty="0"/>
              <a:t>TempPos = max(0, TempPos - 1);</a:t>
            </a:r>
          </a:p>
          <a:p>
            <a:r>
              <a:rPr lang="en-US" altLang="ko-KR" sz="800" dirty="0"/>
              <a:t>break;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SB_LINERIGHT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 err="1"/>
              <a:t>TempPos</a:t>
            </a:r>
            <a:r>
              <a:rPr lang="en-US" altLang="ko-KR" sz="800" dirty="0"/>
              <a:t> = min(255, </a:t>
            </a:r>
            <a:r>
              <a:rPr lang="en-US" altLang="ko-KR" sz="800" dirty="0" err="1"/>
              <a:t>TempPos</a:t>
            </a:r>
            <a:r>
              <a:rPr lang="en-US" altLang="ko-KR" sz="800" dirty="0"/>
              <a:t> + 1);</a:t>
            </a:r>
          </a:p>
          <a:p>
            <a:r>
              <a:rPr lang="en-US" altLang="ko-KR" sz="800" dirty="0"/>
              <a:t>break;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SB_PAGELEFT</a:t>
            </a:r>
            <a:r>
              <a:rPr lang="en-US" altLang="ko-KR" sz="800" dirty="0"/>
              <a:t>:</a:t>
            </a:r>
          </a:p>
          <a:p>
            <a:r>
              <a:rPr lang="fr-FR" altLang="ko-KR" sz="800" dirty="0"/>
              <a:t>TempPos = max(0, TempPos - 10);</a:t>
            </a:r>
          </a:p>
          <a:p>
            <a:r>
              <a:rPr lang="en-US" altLang="ko-KR" sz="800" dirty="0"/>
              <a:t>break;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SB_PAGERIGHT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 err="1"/>
              <a:t>TempPos</a:t>
            </a:r>
            <a:r>
              <a:rPr lang="en-US" altLang="ko-KR" sz="800" dirty="0"/>
              <a:t> = min(255, </a:t>
            </a:r>
            <a:r>
              <a:rPr lang="en-US" altLang="ko-KR" sz="800" dirty="0" err="1"/>
              <a:t>TempPos</a:t>
            </a:r>
            <a:r>
              <a:rPr lang="en-US" altLang="ko-KR" sz="800" dirty="0"/>
              <a:t> + 10);</a:t>
            </a:r>
          </a:p>
          <a:p>
            <a:r>
              <a:rPr lang="en-US" altLang="ko-KR" sz="800" dirty="0"/>
              <a:t>break;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SB_THUMBTRACK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 err="1"/>
              <a:t>TempPos</a:t>
            </a:r>
            <a:r>
              <a:rPr lang="en-US" altLang="ko-KR" sz="800" dirty="0"/>
              <a:t> = HIWORD(wParam);</a:t>
            </a:r>
          </a:p>
          <a:p>
            <a:r>
              <a:rPr lang="en-US" altLang="ko-KR" sz="800" dirty="0"/>
              <a:t>break;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if ((HWND)lParam == </a:t>
            </a:r>
            <a:r>
              <a:rPr lang="en-US" altLang="ko-KR" sz="800" dirty="0" err="1"/>
              <a:t>hRed</a:t>
            </a:r>
            <a:r>
              <a:rPr lang="en-US" altLang="ko-KR" sz="800" dirty="0"/>
              <a:t>) Red = </a:t>
            </a:r>
            <a:r>
              <a:rPr lang="en-US" altLang="ko-KR" sz="800" dirty="0" err="1"/>
              <a:t>TempPos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if ((HWND)lParam == </a:t>
            </a:r>
            <a:r>
              <a:rPr lang="en-US" altLang="ko-KR" sz="800" dirty="0" err="1"/>
              <a:t>hGreen</a:t>
            </a:r>
            <a:r>
              <a:rPr lang="en-US" altLang="ko-KR" sz="800" dirty="0"/>
              <a:t>) Green = </a:t>
            </a:r>
            <a:r>
              <a:rPr lang="en-US" altLang="ko-KR" sz="800" dirty="0" err="1"/>
              <a:t>TempPos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if ((HWND)lParam == </a:t>
            </a:r>
            <a:r>
              <a:rPr lang="en-US" altLang="ko-KR" sz="800" dirty="0" err="1"/>
              <a:t>hBlue</a:t>
            </a:r>
            <a:r>
              <a:rPr lang="en-US" altLang="ko-KR" sz="800" dirty="0"/>
              <a:t>) Blue = </a:t>
            </a:r>
            <a:r>
              <a:rPr lang="en-US" altLang="ko-KR" sz="800" dirty="0" err="1"/>
              <a:t>TempPos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SetScrollPos</a:t>
            </a:r>
            <a:r>
              <a:rPr lang="en-US" altLang="ko-KR" sz="800" dirty="0"/>
              <a:t>((HWND)lParam, </a:t>
            </a:r>
            <a:r>
              <a:rPr lang="en-US" altLang="ko-KR" sz="800" dirty="0" err="1"/>
              <a:t>SB_CTL</a:t>
            </a:r>
            <a:r>
              <a:rPr lang="en-US" altLang="ko-KR" sz="800" dirty="0"/>
              <a:t>, </a:t>
            </a:r>
            <a:r>
              <a:rPr lang="en-US" altLang="ko-KR" sz="800" dirty="0" err="1"/>
              <a:t>TempPos</a:t>
            </a:r>
            <a:r>
              <a:rPr lang="en-US" altLang="ko-KR" sz="800" dirty="0"/>
              <a:t>, TRUE);</a:t>
            </a:r>
          </a:p>
          <a:p>
            <a:r>
              <a:rPr lang="en-US" altLang="ko-KR" sz="800" dirty="0" err="1"/>
              <a:t>InvalidateRect</a:t>
            </a:r>
            <a:r>
              <a:rPr lang="en-US" altLang="ko-KR" sz="800" dirty="0"/>
              <a:t>(hWnd, NULL, FALSE);</a:t>
            </a:r>
          </a:p>
          <a:p>
            <a:r>
              <a:rPr lang="en-US" altLang="ko-KR" sz="800" dirty="0"/>
              <a:t>return 0;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WM_PAINT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/>
              <a:t>hdc = </a:t>
            </a:r>
            <a:r>
              <a:rPr lang="en-US" altLang="ko-KR" sz="800" dirty="0" err="1"/>
              <a:t>BeginPaint</a:t>
            </a:r>
            <a:r>
              <a:rPr lang="en-US" altLang="ko-KR" sz="800" dirty="0"/>
              <a:t>(hWnd, &amp;</a:t>
            </a:r>
            <a:r>
              <a:rPr lang="en-US" altLang="ko-KR" sz="800" dirty="0" err="1"/>
              <a:t>ps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MyBrush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CreateSolidBrush</a:t>
            </a:r>
            <a:r>
              <a:rPr lang="en-US" altLang="ko-KR" sz="800" dirty="0"/>
              <a:t>(</a:t>
            </a:r>
            <a:r>
              <a:rPr lang="en-US" altLang="ko-KR" sz="800" dirty="0" err="1"/>
              <a:t>RGB</a:t>
            </a:r>
            <a:r>
              <a:rPr lang="en-US" altLang="ko-KR" sz="800" dirty="0"/>
              <a:t>(Red, Green, Blue));</a:t>
            </a:r>
          </a:p>
          <a:p>
            <a:r>
              <a:rPr lang="en-US" altLang="ko-KR" sz="800" dirty="0" err="1"/>
              <a:t>OldBrush</a:t>
            </a:r>
            <a:r>
              <a:rPr lang="en-US" altLang="ko-KR" sz="800" dirty="0"/>
              <a:t> = (</a:t>
            </a:r>
            <a:r>
              <a:rPr lang="en-US" altLang="ko-KR" sz="800" dirty="0" err="1"/>
              <a:t>HBRUSH</a:t>
            </a:r>
            <a:r>
              <a:rPr lang="en-US" altLang="ko-KR" sz="800" dirty="0"/>
              <a:t>)</a:t>
            </a:r>
            <a:r>
              <a:rPr lang="en-US" altLang="ko-KR" sz="800" dirty="0" err="1"/>
              <a:t>SelectObject</a:t>
            </a:r>
            <a:r>
              <a:rPr lang="en-US" altLang="ko-KR" sz="800" dirty="0"/>
              <a:t>(hdc, </a:t>
            </a:r>
            <a:r>
              <a:rPr lang="en-US" altLang="ko-KR" sz="800" dirty="0" err="1"/>
              <a:t>MyBrush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Rectangle(hdc, 10, 100, 210, 200);</a:t>
            </a:r>
          </a:p>
          <a:p>
            <a:r>
              <a:rPr lang="en-US" altLang="ko-KR" sz="800" dirty="0" err="1"/>
              <a:t>SelectObject</a:t>
            </a:r>
            <a:r>
              <a:rPr lang="en-US" altLang="ko-KR" sz="800" dirty="0"/>
              <a:t>(hdc, </a:t>
            </a:r>
            <a:r>
              <a:rPr lang="en-US" altLang="ko-KR" sz="800" dirty="0" err="1"/>
              <a:t>OldBrush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DeleteObject</a:t>
            </a:r>
            <a:r>
              <a:rPr lang="en-US" altLang="ko-KR" sz="800" dirty="0"/>
              <a:t>(</a:t>
            </a:r>
            <a:r>
              <a:rPr lang="en-US" altLang="ko-KR" sz="800" dirty="0" err="1"/>
              <a:t>MyBrush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EndPaint</a:t>
            </a:r>
            <a:r>
              <a:rPr lang="en-US" altLang="ko-KR" sz="800" dirty="0"/>
              <a:t>(hWnd, &amp;</a:t>
            </a:r>
            <a:r>
              <a:rPr lang="en-US" altLang="ko-KR" sz="800" dirty="0" err="1"/>
              <a:t>ps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return 0;</a:t>
            </a:r>
          </a:p>
          <a:p>
            <a:r>
              <a:rPr lang="en-US" altLang="ko-KR" sz="800" dirty="0"/>
              <a:t>case </a:t>
            </a:r>
            <a:r>
              <a:rPr lang="en-US" altLang="ko-KR" sz="800" dirty="0" err="1"/>
              <a:t>WM_DESTROY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 err="1"/>
              <a:t>PostQuitMessage</a:t>
            </a:r>
            <a:r>
              <a:rPr lang="en-US" altLang="ko-KR" sz="800" dirty="0"/>
              <a:t>(0);</a:t>
            </a:r>
          </a:p>
          <a:p>
            <a:r>
              <a:rPr lang="en-US" altLang="ko-KR" sz="800" dirty="0"/>
              <a:t>return 0;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return(</a:t>
            </a:r>
            <a:r>
              <a:rPr lang="en-US" altLang="ko-KR" sz="800" dirty="0" err="1"/>
              <a:t>DefWindowProc</a:t>
            </a:r>
            <a:r>
              <a:rPr lang="en-US" altLang="ko-KR" sz="800" dirty="0"/>
              <a:t>(hWnd, iMessage, wParam, lParam));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9C9600F-2B44-40AE-9192-A55F6551F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4" y="32040"/>
            <a:ext cx="3000376" cy="390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8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스크롤 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8229600" cy="446227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스크롤 바 예제</a:t>
            </a:r>
            <a:endParaRPr lang="en-US" altLang="ko-KR" sz="1800" dirty="0"/>
          </a:p>
          <a:p>
            <a:pPr lvl="1"/>
            <a:r>
              <a:rPr lang="en-US" altLang="ko-KR" sz="1400" dirty="0" err="1"/>
              <a:t>WM_CREATE</a:t>
            </a:r>
            <a:r>
              <a:rPr lang="ko-KR" altLang="en-US" sz="1400" dirty="0"/>
              <a:t>에서 세 개의 수평 스크롤 바를 만들고 범위를 각각 </a:t>
            </a:r>
            <a:r>
              <a:rPr lang="en-US" altLang="ko-KR" sz="1400" dirty="0"/>
              <a:t>0~255</a:t>
            </a:r>
            <a:r>
              <a:rPr lang="ko-KR" altLang="en-US" sz="1400" dirty="0"/>
              <a:t>까지 지정하였다</a:t>
            </a:r>
            <a:endParaRPr lang="en-US" altLang="ko-KR" sz="1400" dirty="0"/>
          </a:p>
          <a:p>
            <a:pPr lvl="1"/>
            <a:r>
              <a:rPr lang="ko-KR" altLang="en-US" sz="1400" dirty="0"/>
              <a:t>색상 값은 </a:t>
            </a:r>
            <a:r>
              <a:rPr lang="en-US" altLang="ko-KR" sz="1400" dirty="0"/>
              <a:t>1</a:t>
            </a:r>
            <a:r>
              <a:rPr lang="ko-KR" altLang="en-US" sz="1400" dirty="0"/>
              <a:t>바이트이기 때문에 최대값은 </a:t>
            </a:r>
            <a:r>
              <a:rPr lang="en-US" altLang="ko-KR" sz="1400" dirty="0"/>
              <a:t>255</a:t>
            </a:r>
            <a:r>
              <a:rPr lang="ko-KR" altLang="en-US" sz="1400" dirty="0"/>
              <a:t>이면 된다</a:t>
            </a:r>
            <a:endParaRPr lang="en-US" altLang="ko-KR" sz="1400" dirty="0"/>
          </a:p>
          <a:p>
            <a:pPr lvl="1"/>
            <a:r>
              <a:rPr lang="ko-KR" altLang="en-US" sz="1400" dirty="0"/>
              <a:t>이 수평 스크롤 바는 사용자가 자신을 클릭할 경우 부모 윈도우로 </a:t>
            </a:r>
            <a:r>
              <a:rPr lang="en-US" altLang="ko-KR" sz="1400" dirty="0" err="1"/>
              <a:t>WM_HSCROLL</a:t>
            </a:r>
            <a:r>
              <a:rPr lang="en-US" altLang="ko-KR" sz="1400" dirty="0"/>
              <a:t> </a:t>
            </a:r>
            <a:r>
              <a:rPr lang="ko-KR" altLang="en-US" sz="1400" dirty="0"/>
              <a:t>메시지를 보내줄 것이다</a:t>
            </a:r>
            <a:endParaRPr lang="en-US" altLang="ko-KR" sz="1400" dirty="0"/>
          </a:p>
          <a:p>
            <a:pPr lvl="1"/>
            <a:r>
              <a:rPr lang="ko-KR" altLang="en-US" sz="1400" dirty="0"/>
              <a:t>메인 윈도우는 스크롤 바가 </a:t>
            </a:r>
            <a:r>
              <a:rPr lang="en-US" altLang="ko-KR" sz="1400" dirty="0" err="1"/>
              <a:t>WM_HSCROLL</a:t>
            </a:r>
            <a:r>
              <a:rPr lang="en-US" altLang="ko-KR" sz="1400" dirty="0"/>
              <a:t> </a:t>
            </a:r>
            <a:r>
              <a:rPr lang="ko-KR" altLang="en-US" sz="1400" dirty="0"/>
              <a:t>메시지를 보내올 때 사용자가 스크롤 바의 어디를 눌렀는지 </a:t>
            </a:r>
            <a:r>
              <a:rPr lang="en-US" altLang="ko-KR" sz="1400" dirty="0"/>
              <a:t>LOWORD(wParam) </a:t>
            </a:r>
            <a:r>
              <a:rPr lang="ko-KR" altLang="en-US" sz="1400" dirty="0"/>
              <a:t>값에 따라 색상 값을 적당히 증감시키는데 </a:t>
            </a:r>
            <a:r>
              <a:rPr lang="en-US" altLang="ko-KR" sz="1400" dirty="0" err="1"/>
              <a:t>SB_LINE</a:t>
            </a:r>
            <a:r>
              <a:rPr lang="en-US" altLang="ko-KR" sz="1400" dirty="0"/>
              <a:t>* </a:t>
            </a:r>
            <a:r>
              <a:rPr lang="ko-KR" altLang="en-US" sz="1400" dirty="0"/>
              <a:t>메시지일 경우 </a:t>
            </a:r>
            <a:r>
              <a:rPr lang="en-US" altLang="ko-KR" sz="1400" dirty="0"/>
              <a:t>1</a:t>
            </a:r>
            <a:r>
              <a:rPr lang="ko-KR" altLang="en-US" sz="1400" dirty="0"/>
              <a:t>씩 증감시키고 </a:t>
            </a:r>
            <a:r>
              <a:rPr lang="en-US" altLang="ko-KR" sz="1400" dirty="0" err="1"/>
              <a:t>SB_PAGE</a:t>
            </a:r>
            <a:r>
              <a:rPr lang="en-US" altLang="ko-KR" sz="1400" dirty="0"/>
              <a:t>*</a:t>
            </a:r>
            <a:r>
              <a:rPr lang="ko-KR" altLang="en-US" sz="1400" dirty="0"/>
              <a:t>일 경우는 </a:t>
            </a:r>
            <a:r>
              <a:rPr lang="en-US" altLang="ko-KR" sz="1400" dirty="0"/>
              <a:t>10</a:t>
            </a:r>
            <a:r>
              <a:rPr lang="ko-KR" altLang="en-US" sz="1400" dirty="0"/>
              <a:t>씩 증감시켰다</a:t>
            </a:r>
            <a:endParaRPr lang="en-US" altLang="ko-KR" sz="1400" dirty="0"/>
          </a:p>
          <a:p>
            <a:pPr lvl="1"/>
            <a:r>
              <a:rPr lang="ko-KR" altLang="en-US" sz="1400" dirty="0"/>
              <a:t>증감된 값의 결과는 </a:t>
            </a:r>
            <a:r>
              <a:rPr lang="en-US" altLang="ko-KR" sz="1400" dirty="0"/>
              <a:t>Red, Green, Blue </a:t>
            </a:r>
            <a:r>
              <a:rPr lang="ko-KR" altLang="en-US" sz="1400" dirty="0"/>
              <a:t>전역 변수에 대입되며 이 값이 변경될 때마다 작업 영역을 무효화하여 다시 그리도록 하였다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 err="1"/>
              <a:t>WM_PAINT</a:t>
            </a:r>
            <a:r>
              <a:rPr lang="en-US" altLang="ko-KR" sz="1400" dirty="0"/>
              <a:t> </a:t>
            </a:r>
            <a:r>
              <a:rPr lang="ko-KR" altLang="en-US" sz="1400" dirty="0"/>
              <a:t>메시지에서는 전역 변수 </a:t>
            </a:r>
            <a:r>
              <a:rPr lang="en-US" altLang="ko-KR" sz="1400" dirty="0"/>
              <a:t>Red, Green, Blue </a:t>
            </a:r>
            <a:r>
              <a:rPr lang="ko-KR" altLang="en-US" sz="1400" dirty="0"/>
              <a:t>값을 혼합하여 단색의 브러시를 만들고 사각형을 그리면서 스크롤 바로 선택한 색상 값이 화면으로 출력되는 것이다</a:t>
            </a:r>
            <a:endParaRPr lang="en-US" altLang="ko-KR" sz="14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986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8229600" cy="4462272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스태틱</a:t>
            </a:r>
            <a:endParaRPr lang="en-US" altLang="ko-KR" sz="1800" dirty="0"/>
          </a:p>
          <a:p>
            <a:pPr lvl="1"/>
            <a:r>
              <a:rPr lang="en-US" altLang="ko-KR" sz="1600" dirty="0"/>
              <a:t>Windows 3.1</a:t>
            </a:r>
            <a:r>
              <a:rPr lang="ko-KR" altLang="en-US" sz="1600" dirty="0"/>
              <a:t>부터 지원해온 표준 컨트롤의 종류는 </a:t>
            </a:r>
            <a:r>
              <a:rPr lang="en-US" altLang="ko-KR" sz="1600" dirty="0"/>
              <a:t>6</a:t>
            </a:r>
            <a:r>
              <a:rPr lang="ko-KR" altLang="en-US" sz="1600" dirty="0"/>
              <a:t>가지이다</a:t>
            </a:r>
            <a:endParaRPr lang="en-US" altLang="ko-KR" sz="1600" dirty="0"/>
          </a:p>
          <a:p>
            <a:pPr lvl="1"/>
            <a:r>
              <a:rPr lang="ko-KR" altLang="en-US" sz="1600" dirty="0"/>
              <a:t>지금까지 </a:t>
            </a:r>
            <a:r>
              <a:rPr lang="en-US" altLang="ko-KR" sz="1600" dirty="0"/>
              <a:t>5</a:t>
            </a:r>
            <a:r>
              <a:rPr lang="ko-KR" altLang="en-US" sz="1600" dirty="0"/>
              <a:t>가지의 컨트롤을 소개하였는데 남은 하나의 표준 컨트롤이 지금 소개하고자 하는 </a:t>
            </a:r>
            <a:r>
              <a:rPr lang="ko-KR" altLang="en-US" sz="1600" dirty="0" err="1"/>
              <a:t>스태틱</a:t>
            </a:r>
            <a:r>
              <a:rPr lang="en-US" altLang="ko-KR" sz="1600" dirty="0"/>
              <a:t>(static)</a:t>
            </a:r>
            <a:r>
              <a:rPr lang="ko-KR" altLang="en-US" sz="1600" dirty="0"/>
              <a:t>이다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err="1"/>
              <a:t>스태틱은</a:t>
            </a:r>
            <a:r>
              <a:rPr lang="ko-KR" altLang="en-US" sz="1600" dirty="0"/>
              <a:t> 모든 컨트롤을 통틀어 제일 간단한 컨트롤이다</a:t>
            </a:r>
            <a:endParaRPr lang="en-US" altLang="ko-KR" sz="1600" dirty="0"/>
          </a:p>
          <a:p>
            <a:pPr lvl="1"/>
            <a:r>
              <a:rPr lang="ko-KR" altLang="en-US" sz="1600" dirty="0"/>
              <a:t>사용자로부터 입력을 받아 들이는 기능은 없고 오로지 문자열을 보여주는 것이 기능의 전부이기 때문이다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31C7C2-D05B-42FF-9CFE-1D143F9D4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82" y="5650351"/>
            <a:ext cx="4552950" cy="838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884388-8001-4833-B223-720CA8C63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377" y="3940042"/>
            <a:ext cx="2734225" cy="30424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1219E3-8E46-40EB-979A-8EB978A45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002" y="4041127"/>
            <a:ext cx="3893790" cy="284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8229600" cy="4462272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스태틱</a:t>
            </a:r>
            <a:endParaRPr lang="en-US" altLang="ko-KR" sz="1800" dirty="0"/>
          </a:p>
          <a:p>
            <a:pPr lvl="1"/>
            <a:r>
              <a:rPr lang="ko-KR" altLang="en-US" sz="1600" dirty="0"/>
              <a:t>주로 다른 컨트롤 옆에 위치하며 컨트롤의 용도를 설명해 주는 역할을 한다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스태틱</a:t>
            </a:r>
            <a:r>
              <a:rPr lang="ko-KR" altLang="en-US" sz="1600" dirty="0"/>
              <a:t> 컨트롤을 만들 때는 윈도우 클래스를 </a:t>
            </a:r>
            <a:r>
              <a:rPr lang="en-US" altLang="ko-KR" sz="1600" dirty="0"/>
              <a:t>“static”</a:t>
            </a:r>
            <a:r>
              <a:rPr lang="ko-KR" altLang="en-US" sz="1600" dirty="0"/>
              <a:t>으로 설정해 주면 된다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err="1"/>
              <a:t>WM_CREATE</a:t>
            </a:r>
            <a:r>
              <a:rPr lang="ko-KR" altLang="en-US" sz="1600" dirty="0"/>
              <a:t>에서 </a:t>
            </a:r>
            <a:r>
              <a:rPr lang="ko-KR" altLang="en-US" sz="1600" dirty="0" err="1"/>
              <a:t>스태틱</a:t>
            </a:r>
            <a:r>
              <a:rPr lang="ko-KR" altLang="en-US" sz="1600" dirty="0"/>
              <a:t> 컨트롤을 만들기만 할 뿐 그 외의 코드는 작성할 필요가 없다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스태틱</a:t>
            </a:r>
            <a:r>
              <a:rPr lang="ko-KR" altLang="en-US" sz="1600" dirty="0"/>
              <a:t> 컨트롤은 실행 중에 부모 윈도우로 통지 메시지를 보낼 필요가 없기 때문에 </a:t>
            </a:r>
            <a:r>
              <a:rPr lang="en-US" altLang="ko-KR" sz="1600" dirty="0"/>
              <a:t>ID</a:t>
            </a:r>
            <a:r>
              <a:rPr lang="ko-KR" altLang="en-US" sz="1600" dirty="0"/>
              <a:t>를 </a:t>
            </a:r>
            <a:r>
              <a:rPr lang="en-US" altLang="ko-KR" sz="1600" dirty="0"/>
              <a:t>-1</a:t>
            </a:r>
            <a:r>
              <a:rPr lang="ko-KR" altLang="en-US" sz="1600" dirty="0"/>
              <a:t>로 지정해도 되며 여러 개의 </a:t>
            </a:r>
            <a:r>
              <a:rPr lang="ko-KR" altLang="en-US" sz="1600" dirty="0" err="1"/>
              <a:t>스태택</a:t>
            </a:r>
            <a:r>
              <a:rPr lang="ko-KR" altLang="en-US" sz="1600" dirty="0"/>
              <a:t> 컨트롤이 있을 경우에도 모두 </a:t>
            </a:r>
            <a:r>
              <a:rPr lang="en-US" altLang="ko-KR" sz="1600" dirty="0"/>
              <a:t>-1</a:t>
            </a:r>
            <a:r>
              <a:rPr lang="ko-KR" altLang="en-US" sz="1600" dirty="0"/>
              <a:t>의 같은 </a:t>
            </a:r>
            <a:r>
              <a:rPr lang="en-US" altLang="ko-KR" sz="1600" dirty="0"/>
              <a:t>ID</a:t>
            </a:r>
            <a:r>
              <a:rPr lang="ko-KR" altLang="en-US" sz="1600" dirty="0"/>
              <a:t>를 사용해도 상관없다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스태틱은</a:t>
            </a:r>
            <a:r>
              <a:rPr lang="ko-KR" altLang="en-US" sz="1600" dirty="0"/>
              <a:t> 그 자리에 있는 자체가 존재의 의미이며 다른 컨트롤과 구분할 필요조차도 없기 때문이다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6728D6-076D-4CDC-B9C7-6F884F07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38718"/>
            <a:ext cx="3168352" cy="1878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6E5DA5-F224-4C9E-B320-203438402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720249"/>
            <a:ext cx="65817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8229600" cy="4462272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스태틱</a:t>
            </a:r>
            <a:endParaRPr lang="en-US" altLang="ko-KR" sz="1800" dirty="0"/>
          </a:p>
          <a:p>
            <a:pPr lvl="1"/>
            <a:r>
              <a:rPr lang="ko-KR" altLang="en-US" sz="1600" dirty="0"/>
              <a:t>문자열 하나만 출력되어 있으며 아무런 기능도 없다</a:t>
            </a:r>
            <a:endParaRPr lang="en-US" altLang="ko-KR" sz="1600" dirty="0"/>
          </a:p>
          <a:p>
            <a:pPr lvl="1"/>
            <a:r>
              <a:rPr lang="ko-KR" altLang="en-US" sz="1600" dirty="0"/>
              <a:t>그럼 </a:t>
            </a:r>
            <a:r>
              <a:rPr lang="ko-KR" altLang="en-US" sz="1600" dirty="0" err="1"/>
              <a:t>스태틱</a:t>
            </a:r>
            <a:r>
              <a:rPr lang="ko-KR" altLang="en-US" sz="1600" dirty="0"/>
              <a:t> 컨트롤로 출력한 문자열은 </a:t>
            </a:r>
            <a:r>
              <a:rPr lang="en-US" altLang="ko-KR" sz="1600" dirty="0" err="1"/>
              <a:t>TextOut</a:t>
            </a:r>
            <a:r>
              <a:rPr lang="ko-KR" altLang="en-US" sz="1600" dirty="0"/>
              <a:t>로 출력한 문자열과는 어떻게 다를까 하는 의문이 생길 것이다</a:t>
            </a:r>
            <a:endParaRPr lang="en-US" altLang="ko-KR" sz="1600" dirty="0"/>
          </a:p>
          <a:p>
            <a:pPr lvl="1"/>
            <a:r>
              <a:rPr lang="en-US" altLang="ko-KR" sz="1600" b="1" dirty="0" err="1"/>
              <a:t>TextOut</a:t>
            </a:r>
            <a:r>
              <a:rPr lang="ko-KR" altLang="en-US" sz="1600" b="1" dirty="0"/>
              <a:t>로 출력한 문자열은 그냥 문자열일 뿐이므로 언제든지 지워질 수가 있고</a:t>
            </a:r>
            <a:r>
              <a:rPr lang="ko-KR" altLang="en-US" sz="1600" dirty="0"/>
              <a:t> 그래서 </a:t>
            </a:r>
            <a:r>
              <a:rPr lang="en-US" altLang="ko-KR" sz="1600" b="1" dirty="0" err="1"/>
              <a:t>WM_PAINT</a:t>
            </a:r>
            <a:r>
              <a:rPr lang="ko-KR" altLang="en-US" sz="1600" b="1" dirty="0"/>
              <a:t>에서 계속 출력</a:t>
            </a:r>
            <a:r>
              <a:rPr lang="ko-KR" altLang="en-US" sz="1600" dirty="0"/>
              <a:t>해주어야 한다</a:t>
            </a:r>
            <a:endParaRPr lang="en-US" altLang="ko-KR" sz="1600" dirty="0"/>
          </a:p>
          <a:p>
            <a:pPr lvl="1"/>
            <a:r>
              <a:rPr lang="ko-KR" altLang="en-US" sz="1600" dirty="0"/>
              <a:t>반면 </a:t>
            </a:r>
            <a:r>
              <a:rPr lang="ko-KR" altLang="en-US" sz="1600" b="1" dirty="0" err="1"/>
              <a:t>스태틱</a:t>
            </a:r>
            <a:r>
              <a:rPr lang="ko-KR" altLang="en-US" sz="1600" b="1" dirty="0"/>
              <a:t> 컨트롤은 스스로 메시지를 처리할 수 있는 윈도우이기 때문에 일단 배치해 놓기만 하면 더 이상 신경 쓰지 않아도 된다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60302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701797"/>
            <a:ext cx="8460432" cy="4462272"/>
          </a:xfrm>
        </p:spPr>
        <p:txBody>
          <a:bodyPr>
            <a:normAutofit/>
          </a:bodyPr>
          <a:lstStyle/>
          <a:p>
            <a:r>
              <a:rPr lang="ko-KR" altLang="en-US" sz="1600" b="1" dirty="0" err="1"/>
              <a:t>스태틱</a:t>
            </a:r>
            <a:endParaRPr lang="en-US" altLang="ko-KR" sz="1600" b="1" dirty="0"/>
          </a:p>
          <a:p>
            <a:pPr lvl="1"/>
            <a:r>
              <a:rPr lang="ko-KR" altLang="en-US" sz="1200" b="1" dirty="0" err="1"/>
              <a:t>스태택</a:t>
            </a:r>
            <a:r>
              <a:rPr lang="ko-KR" altLang="en-US" sz="1200" b="1" dirty="0"/>
              <a:t> 컨트롤은 일반적으로 문자열이지만 스타일에 따라 사각형 모양이나 아이콘이 될 수도 있다</a:t>
            </a:r>
            <a:endParaRPr lang="en-US" altLang="ko-KR" sz="1200" b="1" dirty="0"/>
          </a:p>
          <a:p>
            <a:pPr lvl="1"/>
            <a:r>
              <a:rPr lang="ko-KR" altLang="en-US" sz="1200" b="1" dirty="0"/>
              <a:t>잘 사용되지는 않지만 </a:t>
            </a:r>
            <a:r>
              <a:rPr lang="ko-KR" altLang="en-US" sz="1200" b="1" dirty="0" err="1"/>
              <a:t>스태틱도</a:t>
            </a:r>
            <a:r>
              <a:rPr lang="ko-KR" altLang="en-US" sz="1200" b="1" dirty="0"/>
              <a:t> 다음과 같은 스타일을 가진다</a:t>
            </a:r>
            <a:endParaRPr lang="en-US" altLang="ko-KR" sz="1200" b="1" dirty="0"/>
          </a:p>
          <a:p>
            <a:pPr lvl="1"/>
            <a:r>
              <a:rPr lang="ko-KR" altLang="en-US" sz="1200" b="1" dirty="0"/>
              <a:t>아무 스타일도 지정하지 않으면 왼쪽으로 정렬되는 단순한 텍스트이다</a:t>
            </a:r>
            <a:endParaRPr lang="en-US" altLang="ko-KR" sz="1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7C1528-19BF-4172-9B2E-57AD28353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98390"/>
              </p:ext>
            </p:extLst>
          </p:nvPr>
        </p:nvGraphicFramePr>
        <p:xfrm>
          <a:off x="914400" y="2900888"/>
          <a:ext cx="7772402" cy="3840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01416">
                  <a:extLst>
                    <a:ext uri="{9D8B030D-6E8A-4147-A177-3AD203B41FA5}">
                      <a16:colId xmlns:a16="http://schemas.microsoft.com/office/drawing/2014/main" val="3591051360"/>
                    </a:ext>
                  </a:extLst>
                </a:gridCol>
                <a:gridCol w="5770986">
                  <a:extLst>
                    <a:ext uri="{9D8B030D-6E8A-4147-A177-3AD203B41FA5}">
                      <a16:colId xmlns:a16="http://schemas.microsoft.com/office/drawing/2014/main" val="1033422749"/>
                    </a:ext>
                  </a:extLst>
                </a:gridCol>
              </a:tblGrid>
              <a:tr h="1279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스타일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48318"/>
                  </a:ext>
                </a:extLst>
              </a:tr>
              <a:tr h="127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SS_LEFT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왼쪽으로 정렬되는 텍스트이며 자동으로 </a:t>
                      </a:r>
                      <a:r>
                        <a:rPr lang="ko-KR" altLang="en-US" sz="1200" dirty="0" err="1"/>
                        <a:t>개행</a:t>
                      </a:r>
                      <a:r>
                        <a:rPr lang="ko-KR" altLang="en-US" sz="1200" dirty="0"/>
                        <a:t> 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597808"/>
                  </a:ext>
                </a:extLst>
              </a:tr>
              <a:tr h="127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SS_LEFTNOWORDWRAP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왼쪽으로 정렬되는 텍스트이며 다동으로 </a:t>
                      </a:r>
                      <a:r>
                        <a:rPr lang="ko-KR" altLang="en-US" sz="1200" dirty="0" err="1"/>
                        <a:t>개행</a:t>
                      </a:r>
                      <a:r>
                        <a:rPr lang="ko-KR" altLang="en-US" sz="1200" dirty="0"/>
                        <a:t> 되지 않는다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98307"/>
                  </a:ext>
                </a:extLst>
              </a:tr>
              <a:tr h="127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SS_CENTER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중앙으로 정렬되는 텍스트이며 자동으로 </a:t>
                      </a:r>
                      <a:r>
                        <a:rPr lang="ko-KR" altLang="en-US" sz="1200" dirty="0" err="1"/>
                        <a:t>개행</a:t>
                      </a:r>
                      <a:r>
                        <a:rPr lang="ko-KR" altLang="en-US" sz="1200" dirty="0"/>
                        <a:t> 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63858"/>
                  </a:ext>
                </a:extLst>
              </a:tr>
              <a:tr h="127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SS_RIGHT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오른쪽으로 정렬되는 텍스트이며 자동으로 </a:t>
                      </a:r>
                      <a:r>
                        <a:rPr lang="ko-KR" altLang="en-US" sz="1200" dirty="0" err="1"/>
                        <a:t>개행</a:t>
                      </a:r>
                      <a:r>
                        <a:rPr lang="ko-KR" altLang="en-US" sz="1200" dirty="0"/>
                        <a:t> 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991222"/>
                  </a:ext>
                </a:extLst>
              </a:tr>
              <a:tr h="127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SS_SIMPLE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단순한 문자열이며 </a:t>
                      </a:r>
                      <a:r>
                        <a:rPr lang="ko-KR" altLang="en-US" sz="1200" dirty="0" err="1"/>
                        <a:t>자동개행</a:t>
                      </a:r>
                      <a:r>
                        <a:rPr lang="ko-KR" altLang="en-US" sz="1200" dirty="0"/>
                        <a:t> 되지 않는다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37895"/>
                  </a:ext>
                </a:extLst>
              </a:tr>
              <a:tr h="127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SS_WHITEFRAME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윈도우의 배경색으로 그려지는 사각형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02187"/>
                  </a:ext>
                </a:extLst>
              </a:tr>
              <a:tr h="127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SS_WHITERECT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윈도우의 배경색으로 그려지는 속이 채워진 사각형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7411"/>
                  </a:ext>
                </a:extLst>
              </a:tr>
              <a:tr h="127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SS_BLACKFRAME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배경색으로 그려지는 사각형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695283"/>
                  </a:ext>
                </a:extLst>
              </a:tr>
              <a:tr h="127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SS_BLACKRECT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화면 배경색으로 그려지는 속이 채워진 사각형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67306"/>
                  </a:ext>
                </a:extLst>
              </a:tr>
              <a:tr h="127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SS_GRAYFRAME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윈도우 프레임 색상으로 그려지는 사각형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2556"/>
                  </a:ext>
                </a:extLst>
              </a:tr>
              <a:tr h="127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SS_GRAYRECT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윈도우 프레임 색상으로 그려지는 속이 채워진 사각형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41338"/>
                  </a:ext>
                </a:extLst>
              </a:tr>
              <a:tr h="127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SS_ICON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대화상자내에서 아이콘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55145"/>
                  </a:ext>
                </a:extLst>
              </a:tr>
              <a:tr h="127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SS_NOPREFIX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&amp;</a:t>
                      </a:r>
                      <a:r>
                        <a:rPr lang="ko-KR" altLang="en-US" sz="1200" dirty="0"/>
                        <a:t>문자를 단축키 지정에 사용하지 않고 그대로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63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3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A9551-9465-4D4B-AC0F-D161D2ED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6322715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수고하셨습니다</a:t>
            </a:r>
          </a:p>
        </p:txBody>
      </p:sp>
    </p:spTree>
    <p:extLst>
      <p:ext uri="{BB962C8B-B14F-4D97-AF65-F5344CB8AC3E}">
        <p14:creationId xmlns:p14="http://schemas.microsoft.com/office/powerpoint/2010/main" val="210614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8229599" cy="237527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컨트롤</a:t>
            </a:r>
            <a:endParaRPr lang="en-US" altLang="ko-KR" sz="1800" dirty="0"/>
          </a:p>
          <a:p>
            <a:pPr lvl="1"/>
            <a:r>
              <a:rPr lang="ko-KR" altLang="en-US" sz="1400" dirty="0"/>
              <a:t>컨트롤도 하나의 윈도우창이다</a:t>
            </a:r>
            <a:endParaRPr lang="en-US" altLang="ko-KR" sz="1400" dirty="0"/>
          </a:p>
          <a:p>
            <a:pPr lvl="1"/>
            <a:r>
              <a:rPr lang="ko-KR" altLang="en-US" sz="1400" dirty="0"/>
              <a:t>화면상의 일정한 영역을 차지하며 자신의 고유 메시지를 처리할 수 있는 능력을 가지고 있다</a:t>
            </a:r>
            <a:endParaRPr lang="en-US" altLang="ko-KR" sz="1400" dirty="0"/>
          </a:p>
          <a:p>
            <a:pPr lvl="1"/>
            <a:r>
              <a:rPr lang="ko-KR" altLang="en-US" sz="1400" dirty="0"/>
              <a:t>그렇지만 일반적인 윈도우창처럼 타이틀 바나 경계선을 가지고 독립적으로 사용되는 것은 아니며 보통 대화상자의 차일드 윈도우로 존재한다</a:t>
            </a:r>
            <a:endParaRPr lang="en-US" altLang="ko-KR" sz="1400" dirty="0"/>
          </a:p>
          <a:p>
            <a:pPr lvl="1"/>
            <a:r>
              <a:rPr lang="ko-KR" altLang="en-US" sz="1400" dirty="0"/>
              <a:t>윈도우창을 만들 때는 </a:t>
            </a:r>
            <a:r>
              <a:rPr lang="en-US" altLang="ko-KR" sz="1400" dirty="0"/>
              <a:t>WNDCLASS </a:t>
            </a:r>
            <a:r>
              <a:rPr lang="ko-KR" altLang="en-US" sz="1400" dirty="0"/>
              <a:t>구조체를 정의한 후 </a:t>
            </a:r>
            <a:r>
              <a:rPr lang="en-US" altLang="ko-KR" sz="1400" dirty="0"/>
              <a:t>RegisterClass </a:t>
            </a:r>
            <a:r>
              <a:rPr lang="ko-KR" altLang="en-US" sz="1400" dirty="0"/>
              <a:t>함수를 사용하여 등록한 후 </a:t>
            </a:r>
            <a:r>
              <a:rPr lang="en-US" altLang="ko-KR" sz="1400" dirty="0"/>
              <a:t>CreateWindow </a:t>
            </a:r>
            <a:r>
              <a:rPr lang="ko-KR" altLang="en-US" sz="1400" dirty="0"/>
              <a:t>함수를 호출하여 만들어야 했다</a:t>
            </a:r>
            <a:endParaRPr lang="en-US" altLang="ko-KR" sz="1400" dirty="0"/>
          </a:p>
          <a:p>
            <a:pPr lvl="1"/>
            <a:r>
              <a:rPr lang="ko-KR" altLang="en-US" sz="1400" dirty="0"/>
              <a:t>그러나 컨트롤은 </a:t>
            </a:r>
            <a:r>
              <a:rPr lang="en-US" altLang="ko-KR" sz="1400" dirty="0"/>
              <a:t>Windows</a:t>
            </a:r>
            <a:r>
              <a:rPr lang="ko-KR" altLang="en-US" sz="1400" dirty="0"/>
              <a:t>가 </a:t>
            </a:r>
            <a:r>
              <a:rPr lang="en-US" altLang="ko-KR" sz="1400" dirty="0"/>
              <a:t>OS</a:t>
            </a:r>
            <a:r>
              <a:rPr lang="ko-KR" altLang="en-US" sz="1400" dirty="0"/>
              <a:t>차원에서 제공해주기 때문에 미리 정의되어 있는 클래스를 사용하기만 하면 된다</a:t>
            </a:r>
            <a:endParaRPr lang="en-US" altLang="ko-KR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429A75-F210-408F-B581-9F9EB4472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45165"/>
              </p:ext>
            </p:extLst>
          </p:nvPr>
        </p:nvGraphicFramePr>
        <p:xfrm>
          <a:off x="1752601" y="4077072"/>
          <a:ext cx="6096000" cy="2595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095378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02621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윈도우 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12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button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버튼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체크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라디오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3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텍스트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1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scrollbar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스크롤 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19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edit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에디트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3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listbox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리스트 박스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61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combo box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콤보 박스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09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6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Button</a:t>
            </a:r>
          </a:p>
          <a:p>
            <a:pPr lvl="1"/>
            <a:r>
              <a:rPr lang="ko-KR" altLang="en-US" sz="1600" dirty="0"/>
              <a:t>클릭하면 사용자가 정의한 동작을 실행시키는 버튼이다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05111E-FCD8-4BAC-92AC-6C08B558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701" y="13076"/>
            <a:ext cx="3401796" cy="25755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9BEDD-66FB-4BCF-A071-F1B8A1F9F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76739"/>
            <a:ext cx="8208912" cy="381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7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-0.70156 -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8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6"/>
            <a:ext cx="7772400" cy="5156203"/>
          </a:xfrm>
        </p:spPr>
        <p:txBody>
          <a:bodyPr>
            <a:normAutofit/>
          </a:bodyPr>
          <a:lstStyle/>
          <a:p>
            <a:pPr lvl="2"/>
            <a:r>
              <a:rPr lang="ko-KR" altLang="en-US" sz="1400" dirty="0"/>
              <a:t>컨트롤은 윈도우이기는 하지만 홀로 사용될 수 없으며 반드시 부모 윈도우의 차일드로 존재해야 한다</a:t>
            </a:r>
            <a:endParaRPr lang="en-US" altLang="ko-KR" sz="1400" dirty="0"/>
          </a:p>
          <a:p>
            <a:pPr lvl="2"/>
            <a:r>
              <a:rPr lang="ko-KR" altLang="en-US" sz="1400" dirty="0"/>
              <a:t>컨트롤은 보통 메인 윈도우가 만들어 질 때 즉</a:t>
            </a:r>
            <a:r>
              <a:rPr lang="en-US" altLang="ko-KR" sz="1400" dirty="0"/>
              <a:t>, WM_CREATE </a:t>
            </a:r>
            <a:r>
              <a:rPr lang="ko-KR" altLang="en-US" sz="1400" dirty="0"/>
              <a:t>메시지가 발생했을 때 만들어 준다</a:t>
            </a:r>
            <a:endParaRPr lang="en-US" altLang="ko-KR" sz="1400" dirty="0"/>
          </a:p>
          <a:p>
            <a:pPr lvl="2"/>
            <a:r>
              <a:rPr lang="ko-KR" altLang="en-US" sz="1400" dirty="0"/>
              <a:t>컨트롤도 하나의 윈도우 이므로 </a:t>
            </a:r>
            <a:r>
              <a:rPr lang="en-US" altLang="ko-KR" sz="1400" dirty="0"/>
              <a:t>CreateWindow </a:t>
            </a:r>
            <a:r>
              <a:rPr lang="ko-KR" altLang="en-US" sz="1400" dirty="0"/>
              <a:t>함수를 호출하여 만들어 준다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1"/>
            <a:r>
              <a:rPr lang="en-US" altLang="ko-KR" sz="1600" dirty="0"/>
              <a:t>“button”</a:t>
            </a:r>
          </a:p>
          <a:p>
            <a:pPr lvl="2"/>
            <a:r>
              <a:rPr lang="ko-KR" altLang="en-US" sz="1400" dirty="0"/>
              <a:t>첫번째 인수는 만들고자 하는 윈도우의 윈도우 클래스이다</a:t>
            </a:r>
            <a:endParaRPr lang="en-US" altLang="ko-KR" sz="1400" dirty="0"/>
          </a:p>
          <a:p>
            <a:pPr lvl="2"/>
            <a:r>
              <a:rPr lang="ko-KR" altLang="en-US" sz="1400" dirty="0"/>
              <a:t>컨트롤은 </a:t>
            </a:r>
            <a:r>
              <a:rPr lang="en-US" altLang="ko-KR" sz="1400" dirty="0"/>
              <a:t>Windows</a:t>
            </a:r>
            <a:r>
              <a:rPr lang="ko-KR" altLang="en-US" sz="1400" dirty="0"/>
              <a:t>에 의해 미리 윈도우 클래스가 정의되어 있으므로 별도의 윈도우 클래스를 정의할 필요 없이 인수에 만들고자 하는 컨트롤의 윈도우 클래스명을 적어주면 된다</a:t>
            </a:r>
            <a:endParaRPr lang="en-US" altLang="ko-KR" sz="1400" dirty="0"/>
          </a:p>
          <a:p>
            <a:pPr lvl="2"/>
            <a:r>
              <a:rPr lang="en-US" altLang="ko-KR" sz="1400" dirty="0"/>
              <a:t>“button”</a:t>
            </a:r>
            <a:r>
              <a:rPr lang="ko-KR" altLang="en-US" sz="1400" dirty="0"/>
              <a:t>윈도우 클래스를 지정했으므로 버튼이 만들어질 것이다</a:t>
            </a:r>
            <a:endParaRPr lang="en-US" altLang="ko-KR" sz="1400" dirty="0"/>
          </a:p>
          <a:p>
            <a:pPr lvl="1"/>
            <a:r>
              <a:rPr lang="en-US" altLang="ko-KR" sz="1600" dirty="0"/>
              <a:t>“Click ME”</a:t>
            </a:r>
            <a:endParaRPr lang="en-US" altLang="ko-KR" sz="1300" dirty="0"/>
          </a:p>
          <a:p>
            <a:pPr lvl="2"/>
            <a:r>
              <a:rPr lang="ko-KR" altLang="en-US" sz="1400" dirty="0"/>
              <a:t>두번째 인수는 윈도우의 타이틀 바에 나타날 윈도우의 제목이되 컨트롤에 따라 캡션이 나타날 위치가 달라진다</a:t>
            </a:r>
            <a:endParaRPr lang="en-US" altLang="ko-KR" sz="1400" dirty="0"/>
          </a:p>
          <a:p>
            <a:pPr lvl="2"/>
            <a:r>
              <a:rPr lang="ko-KR" altLang="en-US" sz="1400" dirty="0"/>
              <a:t>보통 윈도우라면 타이틀 바에 캡션이 나타나지만 버튼은 버튼 위에 캡션이 나타나며 체크</a:t>
            </a:r>
            <a:r>
              <a:rPr lang="en-US" altLang="ko-KR" sz="1400" dirty="0"/>
              <a:t>, </a:t>
            </a:r>
            <a:r>
              <a:rPr lang="ko-KR" altLang="en-US" sz="1400" dirty="0"/>
              <a:t>라디오 버튼은 그 왼쪽에 캡션이 나타난다</a:t>
            </a:r>
            <a:endParaRPr lang="en-US" altLang="ko-KR" sz="1400" dirty="0"/>
          </a:p>
          <a:p>
            <a:pPr lvl="2"/>
            <a:r>
              <a:rPr lang="ko-KR" altLang="en-US" sz="1400" dirty="0"/>
              <a:t>리스트 박스나 스크롤 바처럼 캡션이 필요 없는 컨트롤은 </a:t>
            </a:r>
            <a:r>
              <a:rPr lang="en-US" altLang="ko-KR" sz="1400" dirty="0"/>
              <a:t>NULL</a:t>
            </a:r>
            <a:r>
              <a:rPr lang="ko-KR" altLang="en-US" sz="1400" dirty="0"/>
              <a:t>을 지정하면 된다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E9EF6A-D571-4BBE-807A-DB288C5BC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53827"/>
            <a:ext cx="8381240" cy="4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3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59957"/>
            <a:ext cx="8150407" cy="4898043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/>
              <a:t>스타일</a:t>
            </a:r>
            <a:endParaRPr lang="en-US" altLang="ko-KR" sz="1600" dirty="0"/>
          </a:p>
          <a:p>
            <a:pPr lvl="2"/>
            <a:r>
              <a:rPr lang="ko-KR" altLang="en-US" sz="1400" dirty="0"/>
              <a:t>세번째 인수는 윈도우의 속성이다</a:t>
            </a:r>
            <a:endParaRPr lang="en-US" altLang="ko-KR" sz="1400" dirty="0"/>
          </a:p>
          <a:p>
            <a:pPr lvl="2"/>
            <a:r>
              <a:rPr lang="ko-KR" altLang="en-US" sz="1400" dirty="0"/>
              <a:t>컨트롤의 경우 예외없이 차일드 윈도우이므로 </a:t>
            </a:r>
            <a:r>
              <a:rPr lang="en-US" altLang="ko-KR" sz="1400" dirty="0"/>
              <a:t>WS_CHILD </a:t>
            </a:r>
            <a:r>
              <a:rPr lang="ko-KR" altLang="en-US" sz="1400" dirty="0"/>
              <a:t>스타일은 반드시 주어야 한다</a:t>
            </a:r>
            <a:endParaRPr lang="en-US" altLang="ko-KR" sz="1400" dirty="0"/>
          </a:p>
          <a:p>
            <a:pPr lvl="2"/>
            <a:r>
              <a:rPr lang="ko-KR" altLang="en-US" sz="1400" dirty="0"/>
              <a:t>또한 </a:t>
            </a:r>
            <a:r>
              <a:rPr lang="en-US" altLang="ko-KR" sz="1400" dirty="0"/>
              <a:t>WS_VISIBLE </a:t>
            </a:r>
            <a:r>
              <a:rPr lang="ko-KR" altLang="en-US" sz="1400" dirty="0"/>
              <a:t>스타일을 주어야 </a:t>
            </a:r>
            <a:r>
              <a:rPr lang="en-US" altLang="ko-KR" sz="1400" dirty="0"/>
              <a:t>ShowWindow</a:t>
            </a:r>
            <a:r>
              <a:rPr lang="ko-KR" altLang="en-US" sz="1400" dirty="0"/>
              <a:t>함수를 호출하지 않아도 컨트롤이 화면에 나타나게 되므로 컨트롤의 경우 이 두가지 스타일 값은 거의 예외없이 지정해 주어야 한다</a:t>
            </a:r>
            <a:endParaRPr lang="en-US" altLang="ko-KR" sz="1400" dirty="0"/>
          </a:p>
          <a:p>
            <a:pPr lvl="2"/>
            <a:r>
              <a:rPr lang="ko-KR" altLang="en-US" sz="1400" dirty="0"/>
              <a:t>그 외 컨트롤에 따른 스타일 값을 추가로 지정해 주는데 버튼의 경우 다음과 같은 스타일 값을 사용하여 버튼의 종류를 지정한다 </a:t>
            </a:r>
            <a:r>
              <a:rPr lang="en-US" altLang="ko-KR" sz="1400" dirty="0"/>
              <a:t>(BS_ </a:t>
            </a:r>
            <a:r>
              <a:rPr lang="ko-KR" altLang="en-US" sz="1400" dirty="0"/>
              <a:t>접두어로 시작된다</a:t>
            </a:r>
            <a:r>
              <a:rPr lang="en-US" altLang="ko-KR" sz="14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CD8D08-B7B6-4550-9151-2C31999A8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8381240" cy="475173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ACFD98-506A-446E-9A9F-591826AA0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806268"/>
              </p:ext>
            </p:extLst>
          </p:nvPr>
        </p:nvGraphicFramePr>
        <p:xfrm>
          <a:off x="1547664" y="3998168"/>
          <a:ext cx="6096000" cy="2743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95872">
                  <a:extLst>
                    <a:ext uri="{9D8B030D-6E8A-4147-A177-3AD203B41FA5}">
                      <a16:colId xmlns:a16="http://schemas.microsoft.com/office/drawing/2014/main" val="3961127157"/>
                    </a:ext>
                  </a:extLst>
                </a:gridCol>
                <a:gridCol w="4200128">
                  <a:extLst>
                    <a:ext uri="{9D8B030D-6E8A-4147-A177-3AD203B41FA5}">
                      <a16:colId xmlns:a16="http://schemas.microsoft.com/office/drawing/2014/main" val="2747089302"/>
                    </a:ext>
                  </a:extLst>
                </a:gridCol>
              </a:tblGrid>
              <a:tr h="234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스타일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906226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BS_PUSHBUTTON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푸시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253955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BS_DEFPUSHBUTTON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디폴트 푸시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27564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BS_CHECKBOX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체크 박스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5099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BS_3STATE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가지 상태를 가지는 체크 박스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9696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BS_AUTOCHECKBOX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자동 체크 박스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434985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BS_AUTO3STATE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가지 상태를 가지는 자동 체크 박스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70123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BS_RADIOBUTTON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라디오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27681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BS_GROUPBOX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그룹 박스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705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00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59957"/>
            <a:ext cx="8150407" cy="4204112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/>
              <a:t>위치</a:t>
            </a:r>
            <a:endParaRPr lang="en-US" altLang="ko-KR" sz="1600" dirty="0"/>
          </a:p>
          <a:p>
            <a:pPr lvl="2"/>
            <a:r>
              <a:rPr lang="en-US" altLang="ko-KR" sz="1400" dirty="0"/>
              <a:t>4</a:t>
            </a:r>
            <a:r>
              <a:rPr lang="ko-KR" altLang="en-US" sz="1400" dirty="0"/>
              <a:t>번째부터 </a:t>
            </a:r>
            <a:r>
              <a:rPr lang="en-US" altLang="ko-KR" sz="1400" dirty="0"/>
              <a:t>7</a:t>
            </a:r>
            <a:r>
              <a:rPr lang="ko-KR" altLang="en-US" sz="1400" dirty="0"/>
              <a:t>번째 인수까지는 윈도우의 위치와 크기를 지정한다</a:t>
            </a:r>
            <a:endParaRPr lang="en-US" altLang="ko-KR" sz="1400" dirty="0"/>
          </a:p>
          <a:p>
            <a:pPr lvl="2"/>
            <a:r>
              <a:rPr lang="ko-KR" altLang="en-US" sz="1400" dirty="0"/>
              <a:t>컨트롤의 경우 부모 윈도우의 작업 영역을 기준으로 한 좌표가 사용된다</a:t>
            </a:r>
            <a:endParaRPr lang="en-US" altLang="ko-KR" sz="1400" dirty="0"/>
          </a:p>
          <a:p>
            <a:pPr lvl="2"/>
            <a:r>
              <a:rPr lang="ko-KR" altLang="en-US" sz="1400" dirty="0"/>
              <a:t>이 예제의 경우 부모 윈도우의 작업 영역 좌상단에서</a:t>
            </a:r>
            <a:r>
              <a:rPr lang="en-US" altLang="ko-KR" sz="1400" dirty="0"/>
              <a:t>(20,20)</a:t>
            </a:r>
            <a:r>
              <a:rPr lang="ko-KR" altLang="en-US" sz="1400" dirty="0"/>
              <a:t>에 버튼이 위치하며 폭은 </a:t>
            </a:r>
            <a:r>
              <a:rPr lang="en-US" altLang="ko-KR" sz="1400" dirty="0"/>
              <a:t>100, </a:t>
            </a:r>
            <a:r>
              <a:rPr lang="ko-KR" altLang="en-US" sz="1400" dirty="0"/>
              <a:t>높이는 </a:t>
            </a:r>
            <a:r>
              <a:rPr lang="en-US" altLang="ko-KR" sz="1400" dirty="0"/>
              <a:t>25</a:t>
            </a:r>
            <a:r>
              <a:rPr lang="ko-KR" altLang="en-US" sz="1400" dirty="0"/>
              <a:t>픽셀이다</a:t>
            </a:r>
            <a:endParaRPr lang="en-US" altLang="ko-KR" sz="1400" dirty="0"/>
          </a:p>
          <a:p>
            <a:pPr lvl="1"/>
            <a:r>
              <a:rPr lang="ko-KR" altLang="en-US" sz="1600" dirty="0"/>
              <a:t>부모 윈도우</a:t>
            </a:r>
            <a:endParaRPr lang="en-US" altLang="ko-KR" sz="1600" dirty="0"/>
          </a:p>
          <a:p>
            <a:pPr lvl="2"/>
            <a:r>
              <a:rPr lang="en-US" altLang="ko-KR" sz="1400" dirty="0"/>
              <a:t>8</a:t>
            </a:r>
            <a:r>
              <a:rPr lang="ko-KR" altLang="en-US" sz="1400" dirty="0"/>
              <a:t>번째 인수는 컨트롤의 부모 윈도우를 지정하는데 컨트롤은 차일드 윈도우이므로 반드시 부모 윈도우가 있어야 한다</a:t>
            </a:r>
            <a:endParaRPr lang="en-US" altLang="ko-KR" sz="1400" dirty="0"/>
          </a:p>
          <a:p>
            <a:pPr lvl="2"/>
            <a:r>
              <a:rPr lang="ko-KR" altLang="en-US" sz="1400" dirty="0"/>
              <a:t>예제에서는 메인 윈도우의 핸들인 </a:t>
            </a:r>
            <a:r>
              <a:rPr lang="en-US" altLang="ko-KR" sz="1400" dirty="0"/>
              <a:t>hWnd</a:t>
            </a:r>
            <a:r>
              <a:rPr lang="ko-KR" altLang="en-US" sz="1400" dirty="0"/>
              <a:t>를 적어 줌으로써 부모 윈도우를 지정해 주었다</a:t>
            </a:r>
            <a:endParaRPr lang="en-US" altLang="ko-KR" sz="1400" dirty="0"/>
          </a:p>
          <a:p>
            <a:pPr lvl="2"/>
            <a:r>
              <a:rPr lang="ko-KR" altLang="en-US" sz="1400" dirty="0"/>
              <a:t>그래서 여기서 만들어진 버튼 컨트롤은 </a:t>
            </a:r>
            <a:r>
              <a:rPr lang="en-US" altLang="ko-KR" sz="1400" dirty="0"/>
              <a:t>hWnd </a:t>
            </a:r>
            <a:r>
              <a:rPr lang="ko-KR" altLang="en-US" sz="1400" dirty="0"/>
              <a:t>윈도우의 작업 영역을 기준으로 한 좌표에 생성되며 무슨 일이 생기면 </a:t>
            </a:r>
            <a:r>
              <a:rPr lang="en-US" altLang="ko-KR" sz="1400" dirty="0"/>
              <a:t>hWnd</a:t>
            </a:r>
            <a:r>
              <a:rPr lang="ko-KR" altLang="en-US" sz="1400" dirty="0"/>
              <a:t>에게 통지 메시지를 보내고 또한 </a:t>
            </a:r>
            <a:r>
              <a:rPr lang="en-US" altLang="ko-KR" sz="1400" dirty="0"/>
              <a:t>hWnd</a:t>
            </a:r>
            <a:r>
              <a:rPr lang="ko-KR" altLang="en-US" sz="1400" dirty="0"/>
              <a:t>가 파괴될 때 같이 파괴된다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0A1028-CD53-4C30-BC7B-6257F84B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8381240" cy="4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7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기술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0_TF02787990.potx" id="{1F3916BD-AE1C-4D11-97FB-F58D1317D6CE}" vid="{2F65DC67-8246-462C-B1C9-8CF06F29C645}"/>
    </a:ext>
  </a:extLst>
</a:theme>
</file>

<file path=ppt/theme/theme2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4873beb7-5857-4685-be1f-d57550cc96cc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3중 회로선 프레젠테이션(와이드스크린)</Template>
  <TotalTime>2850</TotalTime>
  <Words>6118</Words>
  <Application>Microsoft Office PowerPoint</Application>
  <PresentationFormat>화면 슬라이드 쇼(4:3)</PresentationFormat>
  <Paragraphs>913</Paragraphs>
  <Slides>47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HY견명조</vt:lpstr>
      <vt:lpstr>HY헤드라인M</vt:lpstr>
      <vt:lpstr>맑은 고딕</vt:lpstr>
      <vt:lpstr>휴먼모음T</vt:lpstr>
      <vt:lpstr>Arial</vt:lpstr>
      <vt:lpstr>Calibri</vt:lpstr>
      <vt:lpstr>기술 16 x 9</vt:lpstr>
      <vt:lpstr>Windows API</vt:lpstr>
      <vt:lpstr>오늘의 목표</vt:lpstr>
      <vt:lpstr>컨트롤</vt:lpstr>
      <vt:lpstr>컨트롤</vt:lpstr>
      <vt:lpstr>컨트롤</vt:lpstr>
      <vt:lpstr>컨트롤 -버튼</vt:lpstr>
      <vt:lpstr>컨트롤 -버튼</vt:lpstr>
      <vt:lpstr>컨트롤 -버튼</vt:lpstr>
      <vt:lpstr>컨트롤 -버튼</vt:lpstr>
      <vt:lpstr>컨트롤 -버튼</vt:lpstr>
      <vt:lpstr>컨트롤 -버튼</vt:lpstr>
      <vt:lpstr>컨트롤 -버튼</vt:lpstr>
      <vt:lpstr>컨트롤 -버튼</vt:lpstr>
      <vt:lpstr>컨트롤 -체크박스</vt:lpstr>
      <vt:lpstr>컨트롤 -체크박스</vt:lpstr>
      <vt:lpstr>컨트롤 -체크박스</vt:lpstr>
      <vt:lpstr>컨트롤 -체크박스</vt:lpstr>
      <vt:lpstr>컨트롤 -체크박스</vt:lpstr>
      <vt:lpstr>컨트롤 -체크박스</vt:lpstr>
      <vt:lpstr>컨트롤 -체크박스</vt:lpstr>
      <vt:lpstr>컨트롤 -체크박스</vt:lpstr>
      <vt:lpstr>컨트롤 -체크박스</vt:lpstr>
      <vt:lpstr>컨트롤 -체크박스</vt:lpstr>
      <vt:lpstr>쉬는 시간</vt:lpstr>
      <vt:lpstr>컨트롤 -에디트</vt:lpstr>
      <vt:lpstr>컨트롤 -에디트</vt:lpstr>
      <vt:lpstr>컨트롤 -에디트</vt:lpstr>
      <vt:lpstr>컨트롤 -에디트</vt:lpstr>
      <vt:lpstr>컨트롤 -에디트</vt:lpstr>
      <vt:lpstr>컨트롤 -리스트 박스</vt:lpstr>
      <vt:lpstr>컨트롤 -리스트 박스</vt:lpstr>
      <vt:lpstr>컨트롤 -리스트 박스</vt:lpstr>
      <vt:lpstr>컨트롤 -리스트 박스</vt:lpstr>
      <vt:lpstr>컨트롤 -리스트 박스</vt:lpstr>
      <vt:lpstr>컨트롤 -리스트 박스</vt:lpstr>
      <vt:lpstr>컨트롤 -리스트 박스</vt:lpstr>
      <vt:lpstr>컨트롤 -스크롤 바</vt:lpstr>
      <vt:lpstr>컨트롤 -스크롤 바</vt:lpstr>
      <vt:lpstr>컨트롤 -스크롤 바</vt:lpstr>
      <vt:lpstr>컨트롤 -스크롤 바</vt:lpstr>
      <vt:lpstr>컨트롤 -스크롤 바</vt:lpstr>
      <vt:lpstr>컨트롤 -스크롤 바</vt:lpstr>
      <vt:lpstr>컨트롤 -스태틱</vt:lpstr>
      <vt:lpstr>컨트롤 -스태틱</vt:lpstr>
      <vt:lpstr>컨트롤 -스태틱</vt:lpstr>
      <vt:lpstr>컨트롤 -스태틱</vt:lpstr>
      <vt:lpstr>수고하셨습니다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Win32 API</dc:title>
  <dc:creator>길 한얼</dc:creator>
  <cp:lastModifiedBy>111 Yukari</cp:lastModifiedBy>
  <cp:revision>240</cp:revision>
  <dcterms:created xsi:type="dcterms:W3CDTF">2019-07-01T04:02:25Z</dcterms:created>
  <dcterms:modified xsi:type="dcterms:W3CDTF">2019-07-17T07:34:42Z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