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77" d="100"/>
          <a:sy n="77" d="100"/>
        </p:scale>
        <p:origin x="75" y="1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ipra\Dropbox\Presentations\Presentations\Netflix\Figur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pra\Dropbox\Presentations\Presentations\Netflix\Figur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ipra\Dropbox\Presentations\Presentations\Netflix\Figur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ipra\Dropbox\Presentations\Presentations\Netflix\Figur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184156105838064E-2"/>
          <c:y val="0.10814806784436382"/>
          <c:w val="0.92817450058722062"/>
          <c:h val="0.8195885087680419"/>
        </c:manualLayout>
      </c:layout>
      <c:lineChart>
        <c:grouping val="standard"/>
        <c:varyColors val="0"/>
        <c:ser>
          <c:idx val="0"/>
          <c:order val="0"/>
          <c:spPr>
            <a:ln w="28575" cap="rnd">
              <a:solidFill>
                <a:srgbClr val="C00000"/>
              </a:solidFill>
              <a:round/>
            </a:ln>
            <a:effectLst/>
          </c:spPr>
          <c:marker>
            <c:symbol val="none"/>
          </c:marker>
          <c:cat>
            <c:numRef>
              <c:f>Sheet1!$A$1:$A$99</c:f>
              <c:numCache>
                <c:formatCode>General</c:formatCode>
                <c:ptCount val="99"/>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Sheet1!$C$1:$C$99</c:f>
              <c:numCache>
                <c:formatCode>General</c:formatCode>
                <c:ptCount val="99"/>
                <c:pt idx="0">
                  <c:v>7.6333377169856964E-11</c:v>
                </c:pt>
                <c:pt idx="1">
                  <c:v>1.0737595262102368E-7</c:v>
                </c:pt>
                <c:pt idx="2">
                  <c:v>6.3547760000634477E-6</c:v>
                </c:pt>
                <c:pt idx="3">
                  <c:v>1.0254342145723665E-4</c:v>
                </c:pt>
                <c:pt idx="4">
                  <c:v>8.1031843676136219E-4</c:v>
                </c:pt>
                <c:pt idx="5">
                  <c:v>4.070114381963242E-3</c:v>
                </c:pt>
                <c:pt idx="6">
                  <c:v>1.4933438356302944E-2</c:v>
                </c:pt>
                <c:pt idx="7">
                  <c:v>4.3486228707266733E-2</c:v>
                </c:pt>
                <c:pt idx="8">
                  <c:v>0.10602576059411518</c:v>
                </c:pt>
                <c:pt idx="9">
                  <c:v>0.22448386244452298</c:v>
                </c:pt>
                <c:pt idx="10">
                  <c:v>0.42360595771382498</c:v>
                </c:pt>
                <c:pt idx="11">
                  <c:v>0.72621439460218484</c:v>
                </c:pt>
                <c:pt idx="12">
                  <c:v>1.1476289605409988</c:v>
                </c:pt>
                <c:pt idx="13">
                  <c:v>1.6906875920693014</c:v>
                </c:pt>
                <c:pt idx="14">
                  <c:v>2.3426983839278628</c:v>
                </c:pt>
                <c:pt idx="15">
                  <c:v>3.0751455088661057</c:v>
                </c:pt>
                <c:pt idx="16">
                  <c:v>3.8462705532363204</c:v>
                </c:pt>
                <c:pt idx="17">
                  <c:v>4.6059834299073614</c:v>
                </c:pt>
                <c:pt idx="18">
                  <c:v>5.3020959888040871</c:v>
                </c:pt>
                <c:pt idx="19">
                  <c:v>5.886697888304985</c:v>
                </c:pt>
                <c:pt idx="20">
                  <c:v>6.3215983173018593</c:v>
                </c:pt>
                <c:pt idx="21">
                  <c:v>6.5820634652032375</c:v>
                </c:pt>
                <c:pt idx="22">
                  <c:v>6.6584831413790013</c:v>
                </c:pt>
                <c:pt idx="23">
                  <c:v>6.555998569449855</c:v>
                </c:pt>
                <c:pt idx="24">
                  <c:v>6.2924405023123802</c:v>
                </c:pt>
                <c:pt idx="25">
                  <c:v>5.8951211497225673</c:v>
                </c:pt>
                <c:pt idx="26">
                  <c:v>5.3970880967961126</c:v>
                </c:pt>
                <c:pt idx="27">
                  <c:v>4.8334028034198608</c:v>
                </c:pt>
                <c:pt idx="28">
                  <c:v>4.2378848923508725</c:v>
                </c:pt>
                <c:pt idx="29">
                  <c:v>3.640604984478176</c:v>
                </c:pt>
                <c:pt idx="30">
                  <c:v>3.0662479183230644</c:v>
                </c:pt>
                <c:pt idx="31">
                  <c:v>2.5333302475932231</c:v>
                </c:pt>
                <c:pt idx="32">
                  <c:v>2.0541554943957854</c:v>
                </c:pt>
                <c:pt idx="33">
                  <c:v>1.6353321670835508</c:v>
                </c:pt>
                <c:pt idx="34">
                  <c:v>1.2786596499057017</c:v>
                </c:pt>
                <c:pt idx="35">
                  <c:v>0.9821974963334007</c:v>
                </c:pt>
                <c:pt idx="36">
                  <c:v>0.74136413348797714</c:v>
                </c:pt>
                <c:pt idx="37">
                  <c:v>0.54995144961117126</c:v>
                </c:pt>
                <c:pt idx="38">
                  <c:v>0.40098382068592858</c:v>
                </c:pt>
                <c:pt idx="39">
                  <c:v>0.28738787802927468</c:v>
                </c:pt>
                <c:pt idx="40">
                  <c:v>0.20246927679321325</c:v>
                </c:pt>
                <c:pt idx="41">
                  <c:v>0.14021363006129636</c:v>
                </c:pt>
                <c:pt idx="42">
                  <c:v>9.5440992767768504E-2</c:v>
                </c:pt>
                <c:pt idx="43">
                  <c:v>6.3848208717219204E-2</c:v>
                </c:pt>
                <c:pt idx="44">
                  <c:v>4.1972944759077563E-2</c:v>
                </c:pt>
                <c:pt idx="45">
                  <c:v>2.7109252261884015E-2</c:v>
                </c:pt>
                <c:pt idx="46">
                  <c:v>1.7198710627231984E-2</c:v>
                </c:pt>
                <c:pt idx="47">
                  <c:v>1.0714936522507153E-2</c:v>
                </c:pt>
                <c:pt idx="48">
                  <c:v>6.5533848506218436E-3</c:v>
                </c:pt>
                <c:pt idx="49">
                  <c:v>3.933439593708953E-3</c:v>
                </c:pt>
                <c:pt idx="50">
                  <c:v>2.3160033062946412E-3</c:v>
                </c:pt>
                <c:pt idx="51">
                  <c:v>1.3371337161858018E-3</c:v>
                </c:pt>
                <c:pt idx="52">
                  <c:v>7.5660217626167679E-4</c:v>
                </c:pt>
                <c:pt idx="53">
                  <c:v>4.1935652727236744E-4</c:v>
                </c:pt>
                <c:pt idx="54">
                  <c:v>2.275437289940517E-4</c:v>
                </c:pt>
                <c:pt idx="55">
                  <c:v>1.207896169350016E-4</c:v>
                </c:pt>
                <c:pt idx="56">
                  <c:v>6.2685709503770013E-5</c:v>
                </c:pt>
                <c:pt idx="57">
                  <c:v>3.1779272488050348E-5</c:v>
                </c:pt>
                <c:pt idx="58">
                  <c:v>1.5724871443229471E-5</c:v>
                </c:pt>
                <c:pt idx="59">
                  <c:v>7.5874476956928927E-6</c:v>
                </c:pt>
                <c:pt idx="60">
                  <c:v>3.5664071516139994E-6</c:v>
                </c:pt>
                <c:pt idx="61">
                  <c:v>1.6312252533142778E-6</c:v>
                </c:pt>
                <c:pt idx="62">
                  <c:v>7.2514041600124664E-7</c:v>
                </c:pt>
                <c:pt idx="63">
                  <c:v>3.1288483859733124E-7</c:v>
                </c:pt>
                <c:pt idx="64">
                  <c:v>1.3085093822216946E-7</c:v>
                </c:pt>
                <c:pt idx="65">
                  <c:v>5.2956039622480063E-8</c:v>
                </c:pt>
                <c:pt idx="66">
                  <c:v>2.0703839015504094E-8</c:v>
                </c:pt>
                <c:pt idx="67">
                  <c:v>7.8047593112578409E-9</c:v>
                </c:pt>
                <c:pt idx="68">
                  <c:v>2.8309679124730936E-9</c:v>
                </c:pt>
                <c:pt idx="69">
                  <c:v>9.8577350595102816E-10</c:v>
                </c:pt>
                <c:pt idx="70">
                  <c:v>3.2868511366779236E-10</c:v>
                </c:pt>
                <c:pt idx="71">
                  <c:v>1.0464461808840413E-10</c:v>
                </c:pt>
                <c:pt idx="72">
                  <c:v>3.1711954678150083E-11</c:v>
                </c:pt>
                <c:pt idx="73">
                  <c:v>9.1153861022024077E-12</c:v>
                </c:pt>
                <c:pt idx="74">
                  <c:v>2.4755203174704795E-12</c:v>
                </c:pt>
                <c:pt idx="75">
                  <c:v>6.3237943079990838E-13</c:v>
                </c:pt>
                <c:pt idx="76">
                  <c:v>1.5119595986743007E-13</c:v>
                </c:pt>
                <c:pt idx="77">
                  <c:v>3.3642797144505387E-14</c:v>
                </c:pt>
                <c:pt idx="78">
                  <c:v>6.9218819176165743E-15</c:v>
                </c:pt>
                <c:pt idx="79">
                  <c:v>1.3071095069216779E-15</c:v>
                </c:pt>
                <c:pt idx="80">
                  <c:v>2.2461084403934477E-16</c:v>
                </c:pt>
                <c:pt idx="81">
                  <c:v>3.4773414866556102E-17</c:v>
                </c:pt>
                <c:pt idx="82">
                  <c:v>4.7938162589856442E-18</c:v>
                </c:pt>
                <c:pt idx="83">
                  <c:v>5.8039515964000794E-19</c:v>
                </c:pt>
                <c:pt idx="84">
                  <c:v>6.0701167590294673E-20</c:v>
                </c:pt>
                <c:pt idx="85">
                  <c:v>5.3756695069171987E-21</c:v>
                </c:pt>
                <c:pt idx="86">
                  <c:v>3.9339432541690077E-22</c:v>
                </c:pt>
                <c:pt idx="87">
                  <c:v>2.3079573252175595E-23</c:v>
                </c:pt>
                <c:pt idx="88">
                  <c:v>1.0447964802476348E-24</c:v>
                </c:pt>
                <c:pt idx="89">
                  <c:v>3.4744005151649417E-26</c:v>
                </c:pt>
                <c:pt idx="90">
                  <c:v>7.955004720690557E-28</c:v>
                </c:pt>
                <c:pt idx="91">
                  <c:v>1.1487033732850277E-29</c:v>
                </c:pt>
                <c:pt idx="92">
                  <c:v>9.2502227637047245E-32</c:v>
                </c:pt>
                <c:pt idx="93">
                  <c:v>3.4690849168629423E-34</c:v>
                </c:pt>
                <c:pt idx="94">
                  <c:v>4.5820739663167593E-37</c:v>
                </c:pt>
                <c:pt idx="95">
                  <c:v>1.3347979146490823E-40</c:v>
                </c:pt>
                <c:pt idx="96">
                  <c:v>3.5660528763396537E-45</c:v>
                </c:pt>
                <c:pt idx="97">
                  <c:v>1.2184534699834707E-51</c:v>
                </c:pt>
                <c:pt idx="98">
                  <c:v>9.9128701535346026E-63</c:v>
                </c:pt>
              </c:numCache>
            </c:numRef>
          </c:val>
          <c:smooth val="0"/>
        </c:ser>
        <c:ser>
          <c:idx val="1"/>
          <c:order val="1"/>
          <c:spPr>
            <a:ln w="28575" cap="rnd">
              <a:solidFill>
                <a:schemeClr val="accent2"/>
              </a:solidFill>
              <a:round/>
            </a:ln>
            <a:effectLst/>
          </c:spPr>
          <c:marker>
            <c:symbol val="none"/>
          </c:marker>
          <c:cat>
            <c:numRef>
              <c:f>Sheet1!$A$1:$A$99</c:f>
              <c:numCache>
                <c:formatCode>General</c:formatCode>
                <c:ptCount val="99"/>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Sheet1!$F$1:$F$99</c:f>
              <c:numCache>
                <c:formatCode>General</c:formatCode>
                <c:ptCount val="99"/>
                <c:pt idx="0">
                  <c:v>0.28817880299999993</c:v>
                </c:pt>
                <c:pt idx="1">
                  <c:v>0.55342089599999977</c:v>
                </c:pt>
                <c:pt idx="2">
                  <c:v>0.79676352900000025</c:v>
                </c:pt>
                <c:pt idx="3">
                  <c:v>1.019215872</c:v>
                </c:pt>
                <c:pt idx="4">
                  <c:v>1.221759375</c:v>
                </c:pt>
                <c:pt idx="5">
                  <c:v>1.405348128</c:v>
                </c:pt>
                <c:pt idx="6">
                  <c:v>1.5709092209999997</c:v>
                </c:pt>
                <c:pt idx="7">
                  <c:v>1.7193431039999998</c:v>
                </c:pt>
                <c:pt idx="8">
                  <c:v>1.851523947</c:v>
                </c:pt>
                <c:pt idx="9">
                  <c:v>1.9682999999999999</c:v>
                </c:pt>
                <c:pt idx="10">
                  <c:v>2.0704939529999997</c:v>
                </c:pt>
                <c:pt idx="11">
                  <c:v>2.1589032959999996</c:v>
                </c:pt>
                <c:pt idx="12">
                  <c:v>2.234300679</c:v>
                </c:pt>
                <c:pt idx="13">
                  <c:v>2.2974342719999998</c:v>
                </c:pt>
                <c:pt idx="14">
                  <c:v>2.3490281249999998</c:v>
                </c:pt>
                <c:pt idx="15">
                  <c:v>2.389782528</c:v>
                </c:pt>
                <c:pt idx="16">
                  <c:v>2.4203743709999999</c:v>
                </c:pt>
                <c:pt idx="17">
                  <c:v>2.4414575039999997</c:v>
                </c:pt>
                <c:pt idx="18">
                  <c:v>2.4536630969999997</c:v>
                </c:pt>
                <c:pt idx="19">
                  <c:v>2.4575999999999998</c:v>
                </c:pt>
                <c:pt idx="20">
                  <c:v>2.453855103</c:v>
                </c:pt>
                <c:pt idx="21">
                  <c:v>2.4429936959999998</c:v>
                </c:pt>
                <c:pt idx="22">
                  <c:v>2.4255598289999996</c:v>
                </c:pt>
                <c:pt idx="23">
                  <c:v>2.4020766719999997</c:v>
                </c:pt>
                <c:pt idx="24">
                  <c:v>2.373046875</c:v>
                </c:pt>
                <c:pt idx="25">
                  <c:v>2.3389529279999999</c:v>
                </c:pt>
                <c:pt idx="26">
                  <c:v>2.3002575209999998</c:v>
                </c:pt>
                <c:pt idx="27">
                  <c:v>2.2574039039999998</c:v>
                </c:pt>
                <c:pt idx="28">
                  <c:v>2.2108162469999999</c:v>
                </c:pt>
                <c:pt idx="29">
                  <c:v>2.1608999999999998</c:v>
                </c:pt>
                <c:pt idx="30">
                  <c:v>2.1080422529999998</c:v>
                </c:pt>
                <c:pt idx="31">
                  <c:v>2.0526120959999998</c:v>
                </c:pt>
                <c:pt idx="32">
                  <c:v>1.9949609789999998</c:v>
                </c:pt>
                <c:pt idx="33">
                  <c:v>1.9354230719999999</c:v>
                </c:pt>
                <c:pt idx="34">
                  <c:v>1.8743156250000002</c:v>
                </c:pt>
                <c:pt idx="35">
                  <c:v>1.8119393280000002</c:v>
                </c:pt>
                <c:pt idx="36">
                  <c:v>1.748578671</c:v>
                </c:pt>
                <c:pt idx="37">
                  <c:v>1.684502304</c:v>
                </c:pt>
                <c:pt idx="38">
                  <c:v>1.6199633969999998</c:v>
                </c:pt>
                <c:pt idx="39">
                  <c:v>1.5551999999999999</c:v>
                </c:pt>
                <c:pt idx="40">
                  <c:v>1.4904354030000002</c:v>
                </c:pt>
                <c:pt idx="41">
                  <c:v>1.4258784960000002</c:v>
                </c:pt>
                <c:pt idx="42">
                  <c:v>1.3617241290000002</c:v>
                </c:pt>
                <c:pt idx="43">
                  <c:v>1.2981534719999999</c:v>
                </c:pt>
                <c:pt idx="44">
                  <c:v>1.2353343749999999</c:v>
                </c:pt>
                <c:pt idx="45">
                  <c:v>1.1734217279999999</c:v>
                </c:pt>
                <c:pt idx="46">
                  <c:v>1.1125578210000002</c:v>
                </c:pt>
                <c:pt idx="47">
                  <c:v>1.0528727040000001</c:v>
                </c:pt>
                <c:pt idx="48">
                  <c:v>0.99448454699999955</c:v>
                </c:pt>
                <c:pt idx="49">
                  <c:v>0.93749999999999956</c:v>
                </c:pt>
                <c:pt idx="50">
                  <c:v>0.8820145530000002</c:v>
                </c:pt>
                <c:pt idx="51">
                  <c:v>0.82811289599999993</c:v>
                </c:pt>
                <c:pt idx="52">
                  <c:v>0.77586927899999936</c:v>
                </c:pt>
                <c:pt idx="53">
                  <c:v>0.72534787199999973</c:v>
                </c:pt>
                <c:pt idx="54">
                  <c:v>0.67660312500000008</c:v>
                </c:pt>
                <c:pt idx="55">
                  <c:v>0.62968012799999984</c:v>
                </c:pt>
                <c:pt idx="56">
                  <c:v>0.58461497100000015</c:v>
                </c:pt>
                <c:pt idx="57">
                  <c:v>0.54143510400000006</c:v>
                </c:pt>
                <c:pt idx="58">
                  <c:v>0.50015969700000018</c:v>
                </c:pt>
                <c:pt idx="59">
                  <c:v>0.46080000000000004</c:v>
                </c:pt>
                <c:pt idx="60">
                  <c:v>0.42335970300000003</c:v>
                </c:pt>
                <c:pt idx="61">
                  <c:v>0.38783529600000011</c:v>
                </c:pt>
                <c:pt idx="62">
                  <c:v>0.35421642900000028</c:v>
                </c:pt>
                <c:pt idx="63">
                  <c:v>0.32248627199999991</c:v>
                </c:pt>
                <c:pt idx="64">
                  <c:v>0.29262187500000009</c:v>
                </c:pt>
                <c:pt idx="65">
                  <c:v>0.26459452799999983</c:v>
                </c:pt>
                <c:pt idx="66">
                  <c:v>0.23837012100000002</c:v>
                </c:pt>
                <c:pt idx="67">
                  <c:v>0.21390950399999994</c:v>
                </c:pt>
                <c:pt idx="68">
                  <c:v>0.19116884700000017</c:v>
                </c:pt>
                <c:pt idx="69">
                  <c:v>0.1701000000000002</c:v>
                </c:pt>
                <c:pt idx="70">
                  <c:v>0.150650853</c:v>
                </c:pt>
                <c:pt idx="71">
                  <c:v>0.13276569599999999</c:v>
                </c:pt>
                <c:pt idx="72">
                  <c:v>0.116385579</c:v>
                </c:pt>
                <c:pt idx="73">
                  <c:v>0.10144867200000003</c:v>
                </c:pt>
                <c:pt idx="74">
                  <c:v>8.7890625000000028E-2</c:v>
                </c:pt>
                <c:pt idx="75">
                  <c:v>7.5644927999999972E-2</c:v>
                </c:pt>
                <c:pt idx="76">
                  <c:v>6.4643270999999974E-2</c:v>
                </c:pt>
                <c:pt idx="77">
                  <c:v>5.4815904000000006E-2</c:v>
                </c:pt>
                <c:pt idx="78">
                  <c:v>4.6091996999999982E-2</c:v>
                </c:pt>
                <c:pt idx="79">
                  <c:v>3.8399999999999976E-2</c:v>
                </c:pt>
                <c:pt idx="80">
                  <c:v>3.1668002999999917E-2</c:v>
                </c:pt>
                <c:pt idx="81">
                  <c:v>2.5824096000000046E-2</c:v>
                </c:pt>
                <c:pt idx="82">
                  <c:v>2.0796729000000007E-2</c:v>
                </c:pt>
                <c:pt idx="83">
                  <c:v>1.6515071999999999E-2</c:v>
                </c:pt>
                <c:pt idx="84">
                  <c:v>1.2909375000000009E-2</c:v>
                </c:pt>
                <c:pt idx="85">
                  <c:v>9.9113280000000126E-3</c:v>
                </c:pt>
                <c:pt idx="86">
                  <c:v>7.4544210000000105E-3</c:v>
                </c:pt>
                <c:pt idx="87">
                  <c:v>5.474304000000001E-3</c:v>
                </c:pt>
                <c:pt idx="88">
                  <c:v>3.9091469999999965E-3</c:v>
                </c:pt>
                <c:pt idx="89">
                  <c:v>2.6999999999999993E-3</c:v>
                </c:pt>
                <c:pt idx="90">
                  <c:v>1.7911530000000002E-3</c:v>
                </c:pt>
                <c:pt idx="91">
                  <c:v>1.130495999999996E-3</c:v>
                </c:pt>
                <c:pt idx="92">
                  <c:v>6.6987899999999866E-4</c:v>
                </c:pt>
                <c:pt idx="93">
                  <c:v>3.6547200000000107E-4</c:v>
                </c:pt>
                <c:pt idx="94">
                  <c:v>1.7812500000000066E-4</c:v>
                </c:pt>
                <c:pt idx="95">
                  <c:v>7.3728000000000213E-5</c:v>
                </c:pt>
                <c:pt idx="96">
                  <c:v>2.3571000000000042E-5</c:v>
                </c:pt>
                <c:pt idx="97">
                  <c:v>4.7040000000000137E-6</c:v>
                </c:pt>
                <c:pt idx="98">
                  <c:v>2.970000000000014E-7</c:v>
                </c:pt>
              </c:numCache>
            </c:numRef>
          </c:val>
          <c:smooth val="0"/>
        </c:ser>
        <c:dLbls>
          <c:showLegendKey val="0"/>
          <c:showVal val="0"/>
          <c:showCatName val="0"/>
          <c:showSerName val="0"/>
          <c:showPercent val="0"/>
          <c:showBubbleSize val="0"/>
        </c:dLbls>
        <c:smooth val="0"/>
        <c:axId val="652048944"/>
        <c:axId val="652039928"/>
      </c:lineChart>
      <c:catAx>
        <c:axId val="652048944"/>
        <c:scaling>
          <c:orientation val="minMax"/>
        </c:scaling>
        <c:delete val="1"/>
        <c:axPos val="b"/>
        <c:numFmt formatCode="General" sourceLinked="1"/>
        <c:majorTickMark val="none"/>
        <c:minorTickMark val="none"/>
        <c:tickLblPos val="nextTo"/>
        <c:crossAx val="652039928"/>
        <c:crosses val="autoZero"/>
        <c:auto val="1"/>
        <c:lblAlgn val="ctr"/>
        <c:lblOffset val="100"/>
        <c:noMultiLvlLbl val="0"/>
      </c:catAx>
      <c:valAx>
        <c:axId val="6520399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5204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229248804403868E-2"/>
          <c:y val="2.1864349486802971E-2"/>
          <c:w val="0.93638864726814552"/>
          <c:h val="0.90498492477349757"/>
        </c:manualLayout>
      </c:layout>
      <c:lineChart>
        <c:grouping val="standard"/>
        <c:varyColors val="0"/>
        <c:ser>
          <c:idx val="0"/>
          <c:order val="0"/>
          <c:spPr>
            <a:ln w="28575" cap="rnd">
              <a:solidFill>
                <a:srgbClr val="C00000"/>
              </a:solidFill>
              <a:round/>
            </a:ln>
            <a:effectLst/>
          </c:spPr>
          <c:marker>
            <c:symbol val="none"/>
          </c:marker>
          <c:cat>
            <c:numRef>
              <c:f>Sheet1!$A$1:$A$100</c:f>
              <c:numCache>
                <c:formatCode>General</c:formatCode>
                <c:ptCount val="100"/>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Sheet1!$C$1:$C$100</c:f>
              <c:numCache>
                <c:formatCode>General</c:formatCode>
                <c:ptCount val="100"/>
                <c:pt idx="0">
                  <c:v>7.6333377169856964E-11</c:v>
                </c:pt>
                <c:pt idx="1">
                  <c:v>1.0737595262102368E-7</c:v>
                </c:pt>
                <c:pt idx="2">
                  <c:v>6.3547760000634477E-6</c:v>
                </c:pt>
                <c:pt idx="3">
                  <c:v>1.0254342145723665E-4</c:v>
                </c:pt>
                <c:pt idx="4">
                  <c:v>8.1031843676136219E-4</c:v>
                </c:pt>
                <c:pt idx="5">
                  <c:v>4.070114381963242E-3</c:v>
                </c:pt>
                <c:pt idx="6">
                  <c:v>1.4933438356302944E-2</c:v>
                </c:pt>
                <c:pt idx="7">
                  <c:v>4.3486228707266733E-2</c:v>
                </c:pt>
                <c:pt idx="8">
                  <c:v>0.10602576059411518</c:v>
                </c:pt>
                <c:pt idx="9">
                  <c:v>0.22448386244452298</c:v>
                </c:pt>
                <c:pt idx="10">
                  <c:v>0.42360595771382498</c:v>
                </c:pt>
                <c:pt idx="11">
                  <c:v>0.72621439460218484</c:v>
                </c:pt>
                <c:pt idx="12">
                  <c:v>1.1476289605409988</c:v>
                </c:pt>
                <c:pt idx="13">
                  <c:v>1.6906875920693014</c:v>
                </c:pt>
                <c:pt idx="14">
                  <c:v>2.3426983839278628</c:v>
                </c:pt>
                <c:pt idx="15">
                  <c:v>3.0751455088661057</c:v>
                </c:pt>
                <c:pt idx="16">
                  <c:v>3.8462705532363204</c:v>
                </c:pt>
                <c:pt idx="17">
                  <c:v>4.6059834299073614</c:v>
                </c:pt>
                <c:pt idx="18">
                  <c:v>5.3020959888040871</c:v>
                </c:pt>
                <c:pt idx="19">
                  <c:v>5.886697888304985</c:v>
                </c:pt>
                <c:pt idx="20">
                  <c:v>6.3215983173018593</c:v>
                </c:pt>
                <c:pt idx="21">
                  <c:v>6.5820634652032375</c:v>
                </c:pt>
                <c:pt idx="22">
                  <c:v>6.6584831413790013</c:v>
                </c:pt>
                <c:pt idx="23">
                  <c:v>6.555998569449855</c:v>
                </c:pt>
                <c:pt idx="24">
                  <c:v>6.2924405023123802</c:v>
                </c:pt>
                <c:pt idx="25">
                  <c:v>5.8951211497225673</c:v>
                </c:pt>
                <c:pt idx="26">
                  <c:v>5.3970880967961126</c:v>
                </c:pt>
                <c:pt idx="27">
                  <c:v>4.8334028034198608</c:v>
                </c:pt>
                <c:pt idx="28">
                  <c:v>4.2378848923508725</c:v>
                </c:pt>
                <c:pt idx="29">
                  <c:v>3.640604984478176</c:v>
                </c:pt>
                <c:pt idx="30">
                  <c:v>3.0662479183230644</c:v>
                </c:pt>
                <c:pt idx="31">
                  <c:v>2.5333302475932231</c:v>
                </c:pt>
                <c:pt idx="32">
                  <c:v>2.0541554943957854</c:v>
                </c:pt>
                <c:pt idx="33">
                  <c:v>1.6353321670835508</c:v>
                </c:pt>
                <c:pt idx="34">
                  <c:v>1.2786596499057017</c:v>
                </c:pt>
                <c:pt idx="35">
                  <c:v>0.9821974963334007</c:v>
                </c:pt>
                <c:pt idx="36">
                  <c:v>0.74136413348797714</c:v>
                </c:pt>
                <c:pt idx="37">
                  <c:v>0.54995144961117126</c:v>
                </c:pt>
                <c:pt idx="38">
                  <c:v>0.40098382068592858</c:v>
                </c:pt>
                <c:pt idx="39">
                  <c:v>0.28738787802927468</c:v>
                </c:pt>
                <c:pt idx="40">
                  <c:v>0.20246927679321325</c:v>
                </c:pt>
                <c:pt idx="41">
                  <c:v>0.14021363006129636</c:v>
                </c:pt>
                <c:pt idx="42">
                  <c:v>9.5440992767768504E-2</c:v>
                </c:pt>
                <c:pt idx="43">
                  <c:v>6.3848208717219204E-2</c:v>
                </c:pt>
                <c:pt idx="44">
                  <c:v>4.1972944759077563E-2</c:v>
                </c:pt>
                <c:pt idx="45">
                  <c:v>2.7109252261884015E-2</c:v>
                </c:pt>
                <c:pt idx="46">
                  <c:v>1.7198710627231984E-2</c:v>
                </c:pt>
                <c:pt idx="47">
                  <c:v>1.0714936522507153E-2</c:v>
                </c:pt>
                <c:pt idx="48">
                  <c:v>6.5533848506218436E-3</c:v>
                </c:pt>
                <c:pt idx="49">
                  <c:v>3.933439593708953E-3</c:v>
                </c:pt>
                <c:pt idx="50">
                  <c:v>2.3160033062946412E-3</c:v>
                </c:pt>
                <c:pt idx="51">
                  <c:v>1.3371337161858018E-3</c:v>
                </c:pt>
                <c:pt idx="52">
                  <c:v>7.5660217626167679E-4</c:v>
                </c:pt>
                <c:pt idx="53">
                  <c:v>4.1935652727236744E-4</c:v>
                </c:pt>
                <c:pt idx="54">
                  <c:v>2.275437289940517E-4</c:v>
                </c:pt>
                <c:pt idx="55">
                  <c:v>1.207896169350016E-4</c:v>
                </c:pt>
                <c:pt idx="56">
                  <c:v>6.2685709503770013E-5</c:v>
                </c:pt>
                <c:pt idx="57">
                  <c:v>3.1779272488050348E-5</c:v>
                </c:pt>
                <c:pt idx="58">
                  <c:v>1.5724871443229471E-5</c:v>
                </c:pt>
                <c:pt idx="59">
                  <c:v>7.5874476956928927E-6</c:v>
                </c:pt>
                <c:pt idx="60">
                  <c:v>3.5664071516139994E-6</c:v>
                </c:pt>
                <c:pt idx="61">
                  <c:v>1.6312252533142778E-6</c:v>
                </c:pt>
                <c:pt idx="62">
                  <c:v>7.2514041600124664E-7</c:v>
                </c:pt>
                <c:pt idx="63">
                  <c:v>3.1288483859733124E-7</c:v>
                </c:pt>
                <c:pt idx="64">
                  <c:v>1.3085093822216946E-7</c:v>
                </c:pt>
                <c:pt idx="65">
                  <c:v>5.2956039622480063E-8</c:v>
                </c:pt>
                <c:pt idx="66">
                  <c:v>2.0703839015504094E-8</c:v>
                </c:pt>
                <c:pt idx="67">
                  <c:v>7.8047593112578409E-9</c:v>
                </c:pt>
                <c:pt idx="68">
                  <c:v>2.8309679124730936E-9</c:v>
                </c:pt>
                <c:pt idx="69">
                  <c:v>9.8577350595102816E-10</c:v>
                </c:pt>
                <c:pt idx="70">
                  <c:v>3.2868511366779236E-10</c:v>
                </c:pt>
                <c:pt idx="71">
                  <c:v>1.0464461808840413E-10</c:v>
                </c:pt>
                <c:pt idx="72">
                  <c:v>3.1711954678150083E-11</c:v>
                </c:pt>
                <c:pt idx="73">
                  <c:v>9.1153861022024077E-12</c:v>
                </c:pt>
                <c:pt idx="74">
                  <c:v>2.4755203174704795E-12</c:v>
                </c:pt>
                <c:pt idx="75">
                  <c:v>6.3237943079990838E-13</c:v>
                </c:pt>
                <c:pt idx="76">
                  <c:v>1.5119595986743007E-13</c:v>
                </c:pt>
                <c:pt idx="77">
                  <c:v>3.3642797144505387E-14</c:v>
                </c:pt>
                <c:pt idx="78">
                  <c:v>6.9218819176165743E-15</c:v>
                </c:pt>
                <c:pt idx="79">
                  <c:v>1.3071095069216779E-15</c:v>
                </c:pt>
                <c:pt idx="80">
                  <c:v>2.2461084403934477E-16</c:v>
                </c:pt>
                <c:pt idx="81">
                  <c:v>3.4773414866556102E-17</c:v>
                </c:pt>
                <c:pt idx="82">
                  <c:v>4.7938162589856442E-18</c:v>
                </c:pt>
                <c:pt idx="83">
                  <c:v>5.8039515964000794E-19</c:v>
                </c:pt>
                <c:pt idx="84">
                  <c:v>6.0701167590294673E-20</c:v>
                </c:pt>
                <c:pt idx="85">
                  <c:v>5.3756695069171987E-21</c:v>
                </c:pt>
                <c:pt idx="86">
                  <c:v>3.9339432541690077E-22</c:v>
                </c:pt>
                <c:pt idx="87">
                  <c:v>2.3079573252175595E-23</c:v>
                </c:pt>
                <c:pt idx="88">
                  <c:v>1.0447964802476348E-24</c:v>
                </c:pt>
                <c:pt idx="89">
                  <c:v>3.4744005151649417E-26</c:v>
                </c:pt>
                <c:pt idx="90">
                  <c:v>7.955004720690557E-28</c:v>
                </c:pt>
                <c:pt idx="91">
                  <c:v>1.1487033732850277E-29</c:v>
                </c:pt>
                <c:pt idx="92">
                  <c:v>9.2502227637047245E-32</c:v>
                </c:pt>
                <c:pt idx="93">
                  <c:v>3.4690849168629423E-34</c:v>
                </c:pt>
                <c:pt idx="94">
                  <c:v>4.5820739663167593E-37</c:v>
                </c:pt>
                <c:pt idx="95">
                  <c:v>1.3347979146490823E-40</c:v>
                </c:pt>
                <c:pt idx="96">
                  <c:v>3.5660528763396537E-45</c:v>
                </c:pt>
                <c:pt idx="97">
                  <c:v>1.2184534699834707E-51</c:v>
                </c:pt>
                <c:pt idx="98">
                  <c:v>9.9128701535346026E-63</c:v>
                </c:pt>
              </c:numCache>
            </c:numRef>
          </c:val>
          <c:smooth val="0"/>
        </c:ser>
        <c:ser>
          <c:idx val="1"/>
          <c:order val="1"/>
          <c:tx>
            <c:v>Series2</c:v>
          </c:tx>
          <c:spPr>
            <a:ln w="28575" cap="rnd">
              <a:solidFill>
                <a:schemeClr val="accent2"/>
              </a:solidFill>
              <a:round/>
            </a:ln>
            <a:effectLst/>
          </c:spPr>
          <c:marker>
            <c:symbol val="none"/>
          </c:marker>
          <c:val>
            <c:numRef>
              <c:f>Sheet1!$D$1:$D$99</c:f>
              <c:numCache>
                <c:formatCode>General</c:formatCode>
                <c:ptCount val="99"/>
                <c:pt idx="0">
                  <c:v>7.5071226233960039E-68</c:v>
                </c:pt>
                <c:pt idx="1">
                  <c:v>3.7667020685313303E-56</c:v>
                </c:pt>
                <c:pt idx="2">
                  <c:v>2.5318111077042676E-49</c:v>
                </c:pt>
                <c:pt idx="3">
                  <c:v>1.7200359242787883E-44</c:v>
                </c:pt>
                <c:pt idx="4">
                  <c:v>9.4210514408325849E-41</c:v>
                </c:pt>
                <c:pt idx="5">
                  <c:v>1.0490741982694387E-37</c:v>
                </c:pt>
                <c:pt idx="6">
                  <c:v>3.8897962739344888E-35</c:v>
                </c:pt>
                <c:pt idx="7">
                  <c:v>6.4469855562964516E-33</c:v>
                </c:pt>
                <c:pt idx="8">
                  <c:v>5.7754676747590698E-31</c:v>
                </c:pt>
                <c:pt idx="9">
                  <c:v>3.1837528254123564E-29</c:v>
                </c:pt>
                <c:pt idx="10">
                  <c:v>1.1846267614774286E-27</c:v>
                </c:pt>
                <c:pt idx="11">
                  <c:v>3.1854398121331654E-26</c:v>
                </c:pt>
                <c:pt idx="12">
                  <c:v>6.5195973111255525E-25</c:v>
                </c:pt>
                <c:pt idx="13">
                  <c:v>1.0573924644785146E-23</c:v>
                </c:pt>
                <c:pt idx="14">
                  <c:v>1.4030921441237349E-22</c:v>
                </c:pt>
                <c:pt idx="15">
                  <c:v>1.5629664530165486E-21</c:v>
                </c:pt>
                <c:pt idx="16">
                  <c:v>1.4926827829649796E-20</c:v>
                </c:pt>
                <c:pt idx="17">
                  <c:v>1.2436813704209225E-19</c:v>
                </c:pt>
                <c:pt idx="18">
                  <c:v>9.173020530059675E-19</c:v>
                </c:pt>
                <c:pt idx="19">
                  <c:v>6.0636827665901931E-18</c:v>
                </c:pt>
                <c:pt idx="20">
                  <c:v>3.6303882646188286E-17</c:v>
                </c:pt>
                <c:pt idx="21">
                  <c:v>1.986519052621677E-16</c:v>
                </c:pt>
                <c:pt idx="22">
                  <c:v>1.0012877194218306E-15</c:v>
                </c:pt>
                <c:pt idx="23">
                  <c:v>4.6807723073327028E-15</c:v>
                </c:pt>
                <c:pt idx="24">
                  <c:v>2.0415897055162181E-14</c:v>
                </c:pt>
                <c:pt idx="25">
                  <c:v>8.352236954973797E-14</c:v>
                </c:pt>
                <c:pt idx="26">
                  <c:v>3.2199512884087358E-13</c:v>
                </c:pt>
                <c:pt idx="27">
                  <c:v>1.1746607260302559E-12</c:v>
                </c:pt>
                <c:pt idx="28">
                  <c:v>4.07008814701999E-12</c:v>
                </c:pt>
                <c:pt idx="29">
                  <c:v>1.343903399834082E-11</c:v>
                </c:pt>
                <c:pt idx="30">
                  <c:v>4.2413551007742236E-11</c:v>
                </c:pt>
                <c:pt idx="31">
                  <c:v>1.2828802738106495E-10</c:v>
                </c:pt>
                <c:pt idx="32">
                  <c:v>3.7279805511497119E-10</c:v>
                </c:pt>
                <c:pt idx="33">
                  <c:v>1.0431096014733491E-9</c:v>
                </c:pt>
                <c:pt idx="34">
                  <c:v>2.815987339264457E-9</c:v>
                </c:pt>
                <c:pt idx="35">
                  <c:v>7.3480830167800981E-9</c:v>
                </c:pt>
                <c:pt idx="36">
                  <c:v>1.8564743027972167E-8</c:v>
                </c:pt>
                <c:pt idx="37">
                  <c:v>4.5482280469420683E-8</c:v>
                </c:pt>
                <c:pt idx="38">
                  <c:v>1.0820440657169111E-7</c:v>
                </c:pt>
                <c:pt idx="39">
                  <c:v>2.5029816959850558E-7</c:v>
                </c:pt>
                <c:pt idx="40">
                  <c:v>5.6363152400627164E-7</c:v>
                </c:pt>
                <c:pt idx="41">
                  <c:v>1.2368898509384185E-6</c:v>
                </c:pt>
                <c:pt idx="42">
                  <c:v>2.647891753669816E-6</c:v>
                </c:pt>
                <c:pt idx="43">
                  <c:v>5.5348185071362396E-6</c:v>
                </c:pt>
                <c:pt idx="44">
                  <c:v>1.1306000520499498E-5</c:v>
                </c:pt>
                <c:pt idx="45">
                  <c:v>2.2586868968064023E-5</c:v>
                </c:pt>
                <c:pt idx="46">
                  <c:v>4.4162743430198589E-5</c:v>
                </c:pt>
                <c:pt idx="47">
                  <c:v>8.4565867588110892E-5</c:v>
                </c:pt>
                <c:pt idx="48">
                  <c:v>1.5868484954802473E-4</c:v>
                </c:pt>
                <c:pt idx="49">
                  <c:v>2.9195570533602238E-4</c:v>
                </c:pt>
                <c:pt idx="50">
                  <c:v>5.2693657771121587E-4</c:v>
                </c:pt>
                <c:pt idx="51">
                  <c:v>9.3337958255270369E-4</c:v>
                </c:pt>
                <c:pt idx="52">
                  <c:v>1.6232910503859541E-3</c:v>
                </c:pt>
                <c:pt idx="53">
                  <c:v>2.7728978860127257E-3</c:v>
                </c:pt>
                <c:pt idx="54">
                  <c:v>4.6538702682671525E-3</c:v>
                </c:pt>
                <c:pt idx="55">
                  <c:v>7.6765114149030698E-3</c:v>
                </c:pt>
                <c:pt idx="56">
                  <c:v>1.2447789338393047E-2</c:v>
                </c:pt>
                <c:pt idx="57">
                  <c:v>1.9846874385246495E-2</c:v>
                </c:pt>
                <c:pt idx="58">
                  <c:v>3.1120023978757988E-2</c:v>
                </c:pt>
                <c:pt idx="59">
                  <c:v>4.7994939144565242E-2</c:v>
                </c:pt>
                <c:pt idx="60">
                  <c:v>7.2811803285251331E-2</c:v>
                </c:pt>
                <c:pt idx="61">
                  <c:v>0.10866383254342407</c:v>
                </c:pt>
                <c:pt idx="62">
                  <c:v>0.15953416505221985</c:v>
                </c:pt>
                <c:pt idx="63">
                  <c:v>0.23040836954356458</c:v>
                </c:pt>
                <c:pt idx="64">
                  <c:v>0.32733320790640075</c:v>
                </c:pt>
                <c:pt idx="65">
                  <c:v>0.45738350469751993</c:v>
                </c:pt>
                <c:pt idx="66">
                  <c:v>0.62849166525870792</c:v>
                </c:pt>
                <c:pt idx="67">
                  <c:v>0.84909084610101049</c:v>
                </c:pt>
                <c:pt idx="68">
                  <c:v>1.1275259389503542</c:v>
                </c:pt>
                <c:pt idx="69">
                  <c:v>1.4711996450995179</c:v>
                </c:pt>
                <c:pt idx="70">
                  <c:v>1.8854470464098565</c:v>
                </c:pt>
                <c:pt idx="71">
                  <c:v>2.3721732341001376</c:v>
                </c:pt>
                <c:pt idx="72">
                  <c:v>2.9283445900054552</c:v>
                </c:pt>
                <c:pt idx="73">
                  <c:v>3.544491667012915</c:v>
                </c:pt>
                <c:pt idx="74">
                  <c:v>4.2034521574151507</c:v>
                </c:pt>
                <c:pt idx="75">
                  <c:v>4.8796428098825508</c:v>
                </c:pt>
                <c:pt idx="76">
                  <c:v>5.5391810994389825</c:v>
                </c:pt>
                <c:pt idx="77">
                  <c:v>6.1411596924145018</c:v>
                </c:pt>
                <c:pt idx="78">
                  <c:v>6.6402888491235705</c:v>
                </c:pt>
                <c:pt idx="79">
                  <c:v>6.9909502587157739</c:v>
                </c:pt>
                <c:pt idx="80">
                  <c:v>7.1524511984624315</c:v>
                </c:pt>
                <c:pt idx="81">
                  <c:v>7.0949533998448082</c:v>
                </c:pt>
                <c:pt idx="82">
                  <c:v>6.8052275811163057</c:v>
                </c:pt>
                <c:pt idx="83">
                  <c:v>6.2911314370401001</c:v>
                </c:pt>
                <c:pt idx="84">
                  <c:v>5.5836243533563366</c:v>
                </c:pt>
                <c:pt idx="85">
                  <c:v>4.7353128611497768</c:v>
                </c:pt>
                <c:pt idx="86">
                  <c:v>3.8150284529016081</c:v>
                </c:pt>
                <c:pt idx="87">
                  <c:v>2.8987595118173877</c:v>
                </c:pt>
                <c:pt idx="88">
                  <c:v>2.0582645019330132</c:v>
                </c:pt>
                <c:pt idx="89">
                  <c:v>1.3496296993122099</c:v>
                </c:pt>
                <c:pt idx="90">
                  <c:v>0.80455112029777365</c:v>
                </c:pt>
                <c:pt idx="91">
                  <c:v>0.42686633746218694</c:v>
                </c:pt>
                <c:pt idx="92">
                  <c:v>0.19564741410949021</c:v>
                </c:pt>
                <c:pt idx="93">
                  <c:v>7.4148829935016605E-2</c:v>
                </c:pt>
                <c:pt idx="94">
                  <c:v>2.1712378626041848E-2</c:v>
                </c:pt>
                <c:pt idx="95">
                  <c:v>4.3840426339612337E-3</c:v>
                </c:pt>
                <c:pt idx="96">
                  <c:v>4.9311213167684161E-4</c:v>
                </c:pt>
                <c:pt idx="97">
                  <c:v>1.9135669937070848E-5</c:v>
                </c:pt>
                <c:pt idx="98">
                  <c:v>5.5530214075975001E-8</c:v>
                </c:pt>
              </c:numCache>
            </c:numRef>
          </c:val>
          <c:smooth val="0"/>
        </c:ser>
        <c:dLbls>
          <c:showLegendKey val="0"/>
          <c:showVal val="0"/>
          <c:showCatName val="0"/>
          <c:showSerName val="0"/>
          <c:showPercent val="0"/>
          <c:showBubbleSize val="0"/>
        </c:dLbls>
        <c:smooth val="0"/>
        <c:axId val="652043848"/>
        <c:axId val="652049728"/>
      </c:lineChart>
      <c:catAx>
        <c:axId val="652043848"/>
        <c:scaling>
          <c:orientation val="minMax"/>
        </c:scaling>
        <c:delete val="1"/>
        <c:axPos val="b"/>
        <c:numFmt formatCode="General" sourceLinked="1"/>
        <c:majorTickMark val="none"/>
        <c:minorTickMark val="none"/>
        <c:tickLblPos val="nextTo"/>
        <c:crossAx val="652049728"/>
        <c:crosses val="autoZero"/>
        <c:auto val="1"/>
        <c:lblAlgn val="ctr"/>
        <c:lblOffset val="100"/>
        <c:noMultiLvlLbl val="0"/>
      </c:catAx>
      <c:valAx>
        <c:axId val="6520497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52043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rgbClr val="C00000"/>
              </a:solidFill>
              <a:round/>
            </a:ln>
            <a:effectLst/>
          </c:spPr>
          <c:marker>
            <c:symbol val="none"/>
          </c:marker>
          <c:cat>
            <c:numRef>
              <c:f>Sheet1!$A$1:$A$99</c:f>
              <c:numCache>
                <c:formatCode>General</c:formatCode>
                <c:ptCount val="99"/>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Sheet1!$C$1:$C$99</c:f>
              <c:numCache>
                <c:formatCode>General</c:formatCode>
                <c:ptCount val="99"/>
                <c:pt idx="0">
                  <c:v>7.6333377169856964E-11</c:v>
                </c:pt>
                <c:pt idx="1">
                  <c:v>1.0737595262102368E-7</c:v>
                </c:pt>
                <c:pt idx="2">
                  <c:v>6.3547760000634477E-6</c:v>
                </c:pt>
                <c:pt idx="3">
                  <c:v>1.0254342145723665E-4</c:v>
                </c:pt>
                <c:pt idx="4">
                  <c:v>8.1031843676136219E-4</c:v>
                </c:pt>
                <c:pt idx="5">
                  <c:v>4.070114381963242E-3</c:v>
                </c:pt>
                <c:pt idx="6">
                  <c:v>1.4933438356302944E-2</c:v>
                </c:pt>
                <c:pt idx="7">
                  <c:v>4.3486228707266733E-2</c:v>
                </c:pt>
                <c:pt idx="8">
                  <c:v>0.10602576059411518</c:v>
                </c:pt>
                <c:pt idx="9">
                  <c:v>0.22448386244452298</c:v>
                </c:pt>
                <c:pt idx="10">
                  <c:v>0.42360595771382498</c:v>
                </c:pt>
                <c:pt idx="11">
                  <c:v>0.72621439460218484</c:v>
                </c:pt>
                <c:pt idx="12">
                  <c:v>1.1476289605409988</c:v>
                </c:pt>
                <c:pt idx="13">
                  <c:v>1.6906875920693014</c:v>
                </c:pt>
                <c:pt idx="14">
                  <c:v>2.3426983839278628</c:v>
                </c:pt>
                <c:pt idx="15">
                  <c:v>3.0751455088661057</c:v>
                </c:pt>
                <c:pt idx="16">
                  <c:v>3.8462705532363204</c:v>
                </c:pt>
                <c:pt idx="17">
                  <c:v>4.6059834299073614</c:v>
                </c:pt>
                <c:pt idx="18">
                  <c:v>5.3020959888040871</c:v>
                </c:pt>
                <c:pt idx="19">
                  <c:v>5.886697888304985</c:v>
                </c:pt>
                <c:pt idx="20">
                  <c:v>6.3215983173018593</c:v>
                </c:pt>
                <c:pt idx="21">
                  <c:v>6.5820634652032375</c:v>
                </c:pt>
                <c:pt idx="22">
                  <c:v>6.6584831413790013</c:v>
                </c:pt>
                <c:pt idx="23">
                  <c:v>6.555998569449855</c:v>
                </c:pt>
                <c:pt idx="24">
                  <c:v>6.2924405023123802</c:v>
                </c:pt>
                <c:pt idx="25">
                  <c:v>5.8951211497225673</c:v>
                </c:pt>
                <c:pt idx="26">
                  <c:v>5.3970880967961126</c:v>
                </c:pt>
                <c:pt idx="27">
                  <c:v>4.8334028034198608</c:v>
                </c:pt>
                <c:pt idx="28">
                  <c:v>4.2378848923508725</c:v>
                </c:pt>
                <c:pt idx="29">
                  <c:v>3.640604984478176</c:v>
                </c:pt>
                <c:pt idx="30">
                  <c:v>3.0662479183230644</c:v>
                </c:pt>
                <c:pt idx="31">
                  <c:v>2.5333302475932231</c:v>
                </c:pt>
                <c:pt idx="32">
                  <c:v>2.0541554943957854</c:v>
                </c:pt>
                <c:pt idx="33">
                  <c:v>1.6353321670835508</c:v>
                </c:pt>
                <c:pt idx="34">
                  <c:v>1.2786596499057017</c:v>
                </c:pt>
                <c:pt idx="35">
                  <c:v>0.9821974963334007</c:v>
                </c:pt>
                <c:pt idx="36">
                  <c:v>0.74136413348797714</c:v>
                </c:pt>
                <c:pt idx="37">
                  <c:v>0.54995144961117126</c:v>
                </c:pt>
                <c:pt idx="38">
                  <c:v>0.40098382068592858</c:v>
                </c:pt>
                <c:pt idx="39">
                  <c:v>0.28738787802927468</c:v>
                </c:pt>
                <c:pt idx="40">
                  <c:v>0.20246927679321325</c:v>
                </c:pt>
                <c:pt idx="41">
                  <c:v>0.14021363006129636</c:v>
                </c:pt>
                <c:pt idx="42">
                  <c:v>9.5440992767768504E-2</c:v>
                </c:pt>
                <c:pt idx="43">
                  <c:v>6.3848208717219204E-2</c:v>
                </c:pt>
                <c:pt idx="44">
                  <c:v>4.1972944759077563E-2</c:v>
                </c:pt>
                <c:pt idx="45">
                  <c:v>2.7109252261884015E-2</c:v>
                </c:pt>
                <c:pt idx="46">
                  <c:v>1.7198710627231984E-2</c:v>
                </c:pt>
                <c:pt idx="47">
                  <c:v>1.0714936522507153E-2</c:v>
                </c:pt>
                <c:pt idx="48">
                  <c:v>6.5533848506218436E-3</c:v>
                </c:pt>
                <c:pt idx="49">
                  <c:v>3.933439593708953E-3</c:v>
                </c:pt>
                <c:pt idx="50">
                  <c:v>2.3160033062946412E-3</c:v>
                </c:pt>
                <c:pt idx="51">
                  <c:v>1.3371337161858018E-3</c:v>
                </c:pt>
                <c:pt idx="52">
                  <c:v>7.5660217626167679E-4</c:v>
                </c:pt>
                <c:pt idx="53">
                  <c:v>4.1935652727236744E-4</c:v>
                </c:pt>
                <c:pt idx="54">
                  <c:v>2.275437289940517E-4</c:v>
                </c:pt>
                <c:pt idx="55">
                  <c:v>1.207896169350016E-4</c:v>
                </c:pt>
                <c:pt idx="56">
                  <c:v>6.2685709503770013E-5</c:v>
                </c:pt>
                <c:pt idx="57">
                  <c:v>3.1779272488050348E-5</c:v>
                </c:pt>
                <c:pt idx="58">
                  <c:v>1.5724871443229471E-5</c:v>
                </c:pt>
                <c:pt idx="59">
                  <c:v>7.5874476956928927E-6</c:v>
                </c:pt>
                <c:pt idx="60">
                  <c:v>3.5664071516139994E-6</c:v>
                </c:pt>
                <c:pt idx="61">
                  <c:v>1.6312252533142778E-6</c:v>
                </c:pt>
                <c:pt idx="62">
                  <c:v>7.2514041600124664E-7</c:v>
                </c:pt>
                <c:pt idx="63">
                  <c:v>3.1288483859733124E-7</c:v>
                </c:pt>
                <c:pt idx="64">
                  <c:v>1.3085093822216946E-7</c:v>
                </c:pt>
                <c:pt idx="65">
                  <c:v>5.2956039622480063E-8</c:v>
                </c:pt>
                <c:pt idx="66">
                  <c:v>2.0703839015504094E-8</c:v>
                </c:pt>
                <c:pt idx="67">
                  <c:v>7.8047593112578409E-9</c:v>
                </c:pt>
                <c:pt idx="68">
                  <c:v>2.8309679124730936E-9</c:v>
                </c:pt>
                <c:pt idx="69">
                  <c:v>9.8577350595102816E-10</c:v>
                </c:pt>
                <c:pt idx="70">
                  <c:v>3.2868511366779236E-10</c:v>
                </c:pt>
                <c:pt idx="71">
                  <c:v>1.0464461808840413E-10</c:v>
                </c:pt>
                <c:pt idx="72">
                  <c:v>3.1711954678150083E-11</c:v>
                </c:pt>
                <c:pt idx="73">
                  <c:v>9.1153861022024077E-12</c:v>
                </c:pt>
                <c:pt idx="74">
                  <c:v>2.4755203174704795E-12</c:v>
                </c:pt>
                <c:pt idx="75">
                  <c:v>6.3237943079990838E-13</c:v>
                </c:pt>
                <c:pt idx="76">
                  <c:v>1.5119595986743007E-13</c:v>
                </c:pt>
                <c:pt idx="77">
                  <c:v>3.3642797144505387E-14</c:v>
                </c:pt>
                <c:pt idx="78">
                  <c:v>6.9218819176165743E-15</c:v>
                </c:pt>
                <c:pt idx="79">
                  <c:v>1.3071095069216779E-15</c:v>
                </c:pt>
                <c:pt idx="80">
                  <c:v>2.2461084403934477E-16</c:v>
                </c:pt>
                <c:pt idx="81">
                  <c:v>3.4773414866556102E-17</c:v>
                </c:pt>
                <c:pt idx="82">
                  <c:v>4.7938162589856442E-18</c:v>
                </c:pt>
                <c:pt idx="83">
                  <c:v>5.8039515964000794E-19</c:v>
                </c:pt>
                <c:pt idx="84">
                  <c:v>6.0701167590294673E-20</c:v>
                </c:pt>
                <c:pt idx="85">
                  <c:v>5.3756695069171987E-21</c:v>
                </c:pt>
                <c:pt idx="86">
                  <c:v>3.9339432541690077E-22</c:v>
                </c:pt>
                <c:pt idx="87">
                  <c:v>2.3079573252175595E-23</c:v>
                </c:pt>
                <c:pt idx="88">
                  <c:v>1.0447964802476348E-24</c:v>
                </c:pt>
                <c:pt idx="89">
                  <c:v>3.4744005151649417E-26</c:v>
                </c:pt>
                <c:pt idx="90">
                  <c:v>7.955004720690557E-28</c:v>
                </c:pt>
                <c:pt idx="91">
                  <c:v>1.1487033732850277E-29</c:v>
                </c:pt>
                <c:pt idx="92">
                  <c:v>9.2502227637047245E-32</c:v>
                </c:pt>
                <c:pt idx="93">
                  <c:v>3.4690849168629423E-34</c:v>
                </c:pt>
                <c:pt idx="94">
                  <c:v>4.5820739663167593E-37</c:v>
                </c:pt>
                <c:pt idx="95">
                  <c:v>1.3347979146490823E-40</c:v>
                </c:pt>
                <c:pt idx="96">
                  <c:v>3.5660528763396537E-45</c:v>
                </c:pt>
                <c:pt idx="97">
                  <c:v>1.2184534699834707E-51</c:v>
                </c:pt>
                <c:pt idx="98">
                  <c:v>9.9128701535346026E-63</c:v>
                </c:pt>
              </c:numCache>
            </c:numRef>
          </c:val>
          <c:smooth val="0"/>
        </c:ser>
        <c:ser>
          <c:idx val="1"/>
          <c:order val="1"/>
          <c:spPr>
            <a:ln w="28575" cap="rnd">
              <a:solidFill>
                <a:schemeClr val="accent2"/>
              </a:solidFill>
              <a:round/>
            </a:ln>
            <a:effectLst/>
          </c:spPr>
          <c:marker>
            <c:symbol val="none"/>
          </c:marker>
          <c:cat>
            <c:numRef>
              <c:f>Sheet1!$A$1:$A$99</c:f>
              <c:numCache>
                <c:formatCode>General</c:formatCode>
                <c:ptCount val="99"/>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Sheet1!$E$1:$E$99</c:f>
              <c:numCache>
                <c:formatCode>General</c:formatCode>
                <c:ptCount val="99"/>
                <c:pt idx="0">
                  <c:v>6.0517548630000073E-6</c:v>
                </c:pt>
                <c:pt idx="1">
                  <c:v>9.2974710528000173E-5</c:v>
                </c:pt>
                <c:pt idx="2">
                  <c:v>4.5176492094299976E-4</c:v>
                </c:pt>
                <c:pt idx="3">
                  <c:v>1.3698261319679992E-3</c:v>
                </c:pt>
                <c:pt idx="4">
                  <c:v>3.2071183593749986E-3</c:v>
                </c:pt>
                <c:pt idx="5">
                  <c:v>6.3746591086080041E-3</c:v>
                </c:pt>
                <c:pt idx="6">
                  <c:v>1.1315259118863002E-2</c:v>
                </c:pt>
                <c:pt idx="7">
                  <c:v>1.8486377054207984E-2</c:v>
                </c:pt>
                <c:pt idx="8">
                  <c:v>2.8344980104623045E-2</c:v>
                </c:pt>
                <c:pt idx="9">
                  <c:v>4.1334300000000039E-2</c:v>
                </c:pt>
                <c:pt idx="10">
                  <c:v>5.7872376480302995E-2</c:v>
                </c:pt>
                <c:pt idx="11">
                  <c:v>7.8342282805247979E-2</c:v>
                </c:pt>
                <c:pt idx="12">
                  <c:v>0.1030839304270231</c:v>
                </c:pt>
                <c:pt idx="13">
                  <c:v>0.13238735248972805</c:v>
                </c:pt>
                <c:pt idx="14">
                  <c:v>0.16648736835937492</c:v>
                </c:pt>
                <c:pt idx="15">
                  <c:v>0.20555953392844808</c:v>
                </c:pt>
                <c:pt idx="16">
                  <c:v>0.24971728497918322</c:v>
                </c:pt>
                <c:pt idx="17">
                  <c:v>0.29901018342988805</c:v>
                </c:pt>
                <c:pt idx="18">
                  <c:v>0.35342317882878294</c:v>
                </c:pt>
                <c:pt idx="19">
                  <c:v>0.41287679999999993</c:v>
                </c:pt>
                <c:pt idx="20">
                  <c:v>0.47722819428654334</c:v>
                </c:pt>
                <c:pt idx="21">
                  <c:v>0.54627293437516811</c:v>
                </c:pt>
                <c:pt idx="22">
                  <c:v>0.6197475152283034</c:v>
                </c:pt>
                <c:pt idx="23">
                  <c:v>0.6973324661882877</c:v>
                </c:pt>
                <c:pt idx="24">
                  <c:v>0.77865600585937522</c:v>
                </c:pt>
                <c:pt idx="25">
                  <c:v>0.86329816991308828</c:v>
                </c:pt>
                <c:pt idx="26">
                  <c:v>0.95079534450270375</c:v>
                </c:pt>
                <c:pt idx="27">
                  <c:v>1.0406451405127684</c:v>
                </c:pt>
                <c:pt idx="28">
                  <c:v>1.1323115464097431</c:v>
                </c:pt>
                <c:pt idx="29">
                  <c:v>1.2252303000000002</c:v>
                </c:pt>
                <c:pt idx="30">
                  <c:v>1.3188144219415829</c:v>
                </c:pt>
                <c:pt idx="31">
                  <c:v>1.4124598563962885</c:v>
                </c:pt>
                <c:pt idx="32">
                  <c:v>1.5055511667487838</c:v>
                </c:pt>
                <c:pt idx="33">
                  <c:v>1.5974672368596492</c:v>
                </c:pt>
                <c:pt idx="34">
                  <c:v>1.6875869308593754</c:v>
                </c:pt>
                <c:pt idx="35">
                  <c:v>1.7752946670305283</c:v>
                </c:pt>
                <c:pt idx="36">
                  <c:v>1.8599858638654234</c:v>
                </c:pt>
                <c:pt idx="37">
                  <c:v>1.9410722189268488</c:v>
                </c:pt>
                <c:pt idx="38">
                  <c:v>2.0179867836795036</c:v>
                </c:pt>
                <c:pt idx="39">
                  <c:v>2.0901888000000004</c:v>
                </c:pt>
                <c:pt idx="40">
                  <c:v>2.1571682666134233</c:v>
                </c:pt>
                <c:pt idx="41">
                  <c:v>2.2184502062446088</c:v>
                </c:pt>
                <c:pt idx="42">
                  <c:v>2.2735986068124636</c:v>
                </c:pt>
                <c:pt idx="43">
                  <c:v>2.3222200125358086</c:v>
                </c:pt>
                <c:pt idx="44">
                  <c:v>2.3639667433593754</c:v>
                </c:pt>
                <c:pt idx="45">
                  <c:v>2.3985397236487684</c:v>
                </c:pt>
                <c:pt idx="46">
                  <c:v>2.4256909036433436</c:v>
                </c:pt>
                <c:pt idx="47">
                  <c:v>2.4452252596961288</c:v>
                </c:pt>
                <c:pt idx="48">
                  <c:v>2.4570023618700638</c:v>
                </c:pt>
                <c:pt idx="49">
                  <c:v>2.4609375000000009</c:v>
                </c:pt>
                <c:pt idx="50">
                  <c:v>2.4570023618700638</c:v>
                </c:pt>
                <c:pt idx="51">
                  <c:v>2.4452252596961288</c:v>
                </c:pt>
                <c:pt idx="52">
                  <c:v>2.4256909036433436</c:v>
                </c:pt>
                <c:pt idx="53">
                  <c:v>2.3985397236487684</c:v>
                </c:pt>
                <c:pt idx="54">
                  <c:v>2.3639667433593754</c:v>
                </c:pt>
                <c:pt idx="55">
                  <c:v>2.3222200125358086</c:v>
                </c:pt>
                <c:pt idx="56">
                  <c:v>2.2735986068124641</c:v>
                </c:pt>
                <c:pt idx="57">
                  <c:v>2.2184502062446088</c:v>
                </c:pt>
                <c:pt idx="58">
                  <c:v>2.1571682666134238</c:v>
                </c:pt>
                <c:pt idx="59">
                  <c:v>2.0901888000000004</c:v>
                </c:pt>
                <c:pt idx="60">
                  <c:v>2.0179867836795036</c:v>
                </c:pt>
                <c:pt idx="61">
                  <c:v>1.9410722189268488</c:v>
                </c:pt>
                <c:pt idx="62">
                  <c:v>1.8599858638654234</c:v>
                </c:pt>
                <c:pt idx="63">
                  <c:v>1.7752946670305283</c:v>
                </c:pt>
                <c:pt idx="64">
                  <c:v>1.6875869308593754</c:v>
                </c:pt>
                <c:pt idx="65">
                  <c:v>1.5974672368596481</c:v>
                </c:pt>
                <c:pt idx="66">
                  <c:v>1.5055511667487831</c:v>
                </c:pt>
                <c:pt idx="67">
                  <c:v>1.4124598563962882</c:v>
                </c:pt>
                <c:pt idx="68">
                  <c:v>1.3188144219415838</c:v>
                </c:pt>
                <c:pt idx="69">
                  <c:v>1.2252303000000002</c:v>
                </c:pt>
                <c:pt idx="70">
                  <c:v>1.1323115464097437</c:v>
                </c:pt>
                <c:pt idx="71">
                  <c:v>1.0406451405127684</c:v>
                </c:pt>
                <c:pt idx="72">
                  <c:v>0.95079534450270375</c:v>
                </c:pt>
                <c:pt idx="73">
                  <c:v>0.86329816991308828</c:v>
                </c:pt>
                <c:pt idx="74">
                  <c:v>0.77865600585937522</c:v>
                </c:pt>
                <c:pt idx="75">
                  <c:v>0.6973324661882877</c:v>
                </c:pt>
                <c:pt idx="76">
                  <c:v>0.61974751522830285</c:v>
                </c:pt>
                <c:pt idx="77">
                  <c:v>0.54627293437516811</c:v>
                </c:pt>
                <c:pt idx="78">
                  <c:v>0.47722819428654284</c:v>
                </c:pt>
                <c:pt idx="79">
                  <c:v>0.41287679999999988</c:v>
                </c:pt>
                <c:pt idx="80">
                  <c:v>0.35342317882878294</c:v>
                </c:pt>
                <c:pt idx="81">
                  <c:v>0.29901018342988822</c:v>
                </c:pt>
                <c:pt idx="82">
                  <c:v>0.24971728497918311</c:v>
                </c:pt>
                <c:pt idx="83">
                  <c:v>0.2055595339284482</c:v>
                </c:pt>
                <c:pt idx="84">
                  <c:v>0.16648736835937508</c:v>
                </c:pt>
                <c:pt idx="85">
                  <c:v>0.13238735248972805</c:v>
                </c:pt>
                <c:pt idx="86">
                  <c:v>0.1030839304270231</c:v>
                </c:pt>
                <c:pt idx="87">
                  <c:v>7.8342282805247979E-2</c:v>
                </c:pt>
                <c:pt idx="88">
                  <c:v>5.7872376480302995E-2</c:v>
                </c:pt>
                <c:pt idx="89">
                  <c:v>4.1334300000000004E-2</c:v>
                </c:pt>
                <c:pt idx="90">
                  <c:v>2.8344980104622993E-2</c:v>
                </c:pt>
                <c:pt idx="91">
                  <c:v>1.8486377054207966E-2</c:v>
                </c:pt>
                <c:pt idx="92">
                  <c:v>1.1315259118862981E-2</c:v>
                </c:pt>
                <c:pt idx="93">
                  <c:v>6.3746591086080266E-3</c:v>
                </c:pt>
                <c:pt idx="94">
                  <c:v>3.2071183593750099E-3</c:v>
                </c:pt>
                <c:pt idx="95">
                  <c:v>1.369826131968004E-3</c:v>
                </c:pt>
                <c:pt idx="96">
                  <c:v>4.5176492094300139E-4</c:v>
                </c:pt>
                <c:pt idx="97">
                  <c:v>9.2974710528000349E-5</c:v>
                </c:pt>
                <c:pt idx="98">
                  <c:v>6.0517548630000293E-6</c:v>
                </c:pt>
              </c:numCache>
            </c:numRef>
          </c:val>
          <c:smooth val="0"/>
        </c:ser>
        <c:dLbls>
          <c:showLegendKey val="0"/>
          <c:showVal val="0"/>
          <c:showCatName val="0"/>
          <c:showSerName val="0"/>
          <c:showPercent val="0"/>
          <c:showBubbleSize val="0"/>
        </c:dLbls>
        <c:smooth val="0"/>
        <c:axId val="652052080"/>
        <c:axId val="652053648"/>
      </c:lineChart>
      <c:catAx>
        <c:axId val="652052080"/>
        <c:scaling>
          <c:orientation val="minMax"/>
        </c:scaling>
        <c:delete val="1"/>
        <c:axPos val="b"/>
        <c:numFmt formatCode="General" sourceLinked="1"/>
        <c:majorTickMark val="none"/>
        <c:minorTickMark val="none"/>
        <c:tickLblPos val="nextTo"/>
        <c:crossAx val="652053648"/>
        <c:crosses val="autoZero"/>
        <c:auto val="1"/>
        <c:lblAlgn val="ctr"/>
        <c:lblOffset val="100"/>
        <c:noMultiLvlLbl val="0"/>
      </c:catAx>
      <c:valAx>
        <c:axId val="6520536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52052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184156105838064E-2"/>
          <c:y val="0.10814806784436382"/>
          <c:w val="0.92817450058722062"/>
          <c:h val="0.8195885087680419"/>
        </c:manualLayout>
      </c:layout>
      <c:lineChart>
        <c:grouping val="standard"/>
        <c:varyColors val="0"/>
        <c:ser>
          <c:idx val="0"/>
          <c:order val="0"/>
          <c:spPr>
            <a:ln w="28575" cap="rnd">
              <a:solidFill>
                <a:srgbClr val="C00000"/>
              </a:solidFill>
              <a:round/>
            </a:ln>
            <a:effectLst/>
          </c:spPr>
          <c:marker>
            <c:symbol val="none"/>
          </c:marker>
          <c:cat>
            <c:numRef>
              <c:f>Sheet1!$A$1:$A$99</c:f>
              <c:numCache>
                <c:formatCode>General</c:formatCode>
                <c:ptCount val="99"/>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Sheet1!$C$1:$C$99</c:f>
              <c:numCache>
                <c:formatCode>General</c:formatCode>
                <c:ptCount val="99"/>
                <c:pt idx="0">
                  <c:v>7.6333377169856964E-11</c:v>
                </c:pt>
                <c:pt idx="1">
                  <c:v>1.0737595262102368E-7</c:v>
                </c:pt>
                <c:pt idx="2">
                  <c:v>6.3547760000634477E-6</c:v>
                </c:pt>
                <c:pt idx="3">
                  <c:v>1.0254342145723665E-4</c:v>
                </c:pt>
                <c:pt idx="4">
                  <c:v>8.1031843676136219E-4</c:v>
                </c:pt>
                <c:pt idx="5">
                  <c:v>4.070114381963242E-3</c:v>
                </c:pt>
                <c:pt idx="6">
                  <c:v>1.4933438356302944E-2</c:v>
                </c:pt>
                <c:pt idx="7">
                  <c:v>4.3486228707266733E-2</c:v>
                </c:pt>
                <c:pt idx="8">
                  <c:v>0.10602576059411518</c:v>
                </c:pt>
                <c:pt idx="9">
                  <c:v>0.22448386244452298</c:v>
                </c:pt>
                <c:pt idx="10">
                  <c:v>0.42360595771382498</c:v>
                </c:pt>
                <c:pt idx="11">
                  <c:v>0.72621439460218484</c:v>
                </c:pt>
                <c:pt idx="12">
                  <c:v>1.1476289605409988</c:v>
                </c:pt>
                <c:pt idx="13">
                  <c:v>1.6906875920693014</c:v>
                </c:pt>
                <c:pt idx="14">
                  <c:v>2.3426983839278628</c:v>
                </c:pt>
                <c:pt idx="15">
                  <c:v>3.0751455088661057</c:v>
                </c:pt>
                <c:pt idx="16">
                  <c:v>3.8462705532363204</c:v>
                </c:pt>
                <c:pt idx="17">
                  <c:v>4.6059834299073614</c:v>
                </c:pt>
                <c:pt idx="18">
                  <c:v>5.3020959888040871</c:v>
                </c:pt>
                <c:pt idx="19">
                  <c:v>5.886697888304985</c:v>
                </c:pt>
                <c:pt idx="20">
                  <c:v>6.3215983173018593</c:v>
                </c:pt>
                <c:pt idx="21">
                  <c:v>6.5820634652032375</c:v>
                </c:pt>
                <c:pt idx="22">
                  <c:v>6.6584831413790013</c:v>
                </c:pt>
                <c:pt idx="23">
                  <c:v>6.555998569449855</c:v>
                </c:pt>
                <c:pt idx="24">
                  <c:v>6.2924405023123802</c:v>
                </c:pt>
                <c:pt idx="25">
                  <c:v>5.8951211497225673</c:v>
                </c:pt>
                <c:pt idx="26">
                  <c:v>5.3970880967961126</c:v>
                </c:pt>
                <c:pt idx="27">
                  <c:v>4.8334028034198608</c:v>
                </c:pt>
                <c:pt idx="28">
                  <c:v>4.2378848923508725</c:v>
                </c:pt>
                <c:pt idx="29">
                  <c:v>3.640604984478176</c:v>
                </c:pt>
                <c:pt idx="30">
                  <c:v>3.0662479183230644</c:v>
                </c:pt>
                <c:pt idx="31">
                  <c:v>2.5333302475932231</c:v>
                </c:pt>
                <c:pt idx="32">
                  <c:v>2.0541554943957854</c:v>
                </c:pt>
                <c:pt idx="33">
                  <c:v>1.6353321670835508</c:v>
                </c:pt>
                <c:pt idx="34">
                  <c:v>1.2786596499057017</c:v>
                </c:pt>
                <c:pt idx="35">
                  <c:v>0.9821974963334007</c:v>
                </c:pt>
                <c:pt idx="36">
                  <c:v>0.74136413348797714</c:v>
                </c:pt>
                <c:pt idx="37">
                  <c:v>0.54995144961117126</c:v>
                </c:pt>
                <c:pt idx="38">
                  <c:v>0.40098382068592858</c:v>
                </c:pt>
                <c:pt idx="39">
                  <c:v>0.28738787802927468</c:v>
                </c:pt>
                <c:pt idx="40">
                  <c:v>0.20246927679321325</c:v>
                </c:pt>
                <c:pt idx="41">
                  <c:v>0.14021363006129636</c:v>
                </c:pt>
                <c:pt idx="42">
                  <c:v>9.5440992767768504E-2</c:v>
                </c:pt>
                <c:pt idx="43">
                  <c:v>6.3848208717219204E-2</c:v>
                </c:pt>
                <c:pt idx="44">
                  <c:v>4.1972944759077563E-2</c:v>
                </c:pt>
                <c:pt idx="45">
                  <c:v>2.7109252261884015E-2</c:v>
                </c:pt>
                <c:pt idx="46">
                  <c:v>1.7198710627231984E-2</c:v>
                </c:pt>
                <c:pt idx="47">
                  <c:v>1.0714936522507153E-2</c:v>
                </c:pt>
                <c:pt idx="48">
                  <c:v>6.5533848506218436E-3</c:v>
                </c:pt>
                <c:pt idx="49">
                  <c:v>3.933439593708953E-3</c:v>
                </c:pt>
                <c:pt idx="50">
                  <c:v>2.3160033062946412E-3</c:v>
                </c:pt>
                <c:pt idx="51">
                  <c:v>1.3371337161858018E-3</c:v>
                </c:pt>
                <c:pt idx="52">
                  <c:v>7.5660217626167679E-4</c:v>
                </c:pt>
                <c:pt idx="53">
                  <c:v>4.1935652727236744E-4</c:v>
                </c:pt>
                <c:pt idx="54">
                  <c:v>2.275437289940517E-4</c:v>
                </c:pt>
                <c:pt idx="55">
                  <c:v>1.207896169350016E-4</c:v>
                </c:pt>
                <c:pt idx="56">
                  <c:v>6.2685709503770013E-5</c:v>
                </c:pt>
                <c:pt idx="57">
                  <c:v>3.1779272488050348E-5</c:v>
                </c:pt>
                <c:pt idx="58">
                  <c:v>1.5724871443229471E-5</c:v>
                </c:pt>
                <c:pt idx="59">
                  <c:v>7.5874476956928927E-6</c:v>
                </c:pt>
                <c:pt idx="60">
                  <c:v>3.5664071516139994E-6</c:v>
                </c:pt>
                <c:pt idx="61">
                  <c:v>1.6312252533142778E-6</c:v>
                </c:pt>
                <c:pt idx="62">
                  <c:v>7.2514041600124664E-7</c:v>
                </c:pt>
                <c:pt idx="63">
                  <c:v>3.1288483859733124E-7</c:v>
                </c:pt>
                <c:pt idx="64">
                  <c:v>1.3085093822216946E-7</c:v>
                </c:pt>
                <c:pt idx="65">
                  <c:v>5.2956039622480063E-8</c:v>
                </c:pt>
                <c:pt idx="66">
                  <c:v>2.0703839015504094E-8</c:v>
                </c:pt>
                <c:pt idx="67">
                  <c:v>7.8047593112578409E-9</c:v>
                </c:pt>
                <c:pt idx="68">
                  <c:v>2.8309679124730936E-9</c:v>
                </c:pt>
                <c:pt idx="69">
                  <c:v>9.8577350595102816E-10</c:v>
                </c:pt>
                <c:pt idx="70">
                  <c:v>3.2868511366779236E-10</c:v>
                </c:pt>
                <c:pt idx="71">
                  <c:v>1.0464461808840413E-10</c:v>
                </c:pt>
                <c:pt idx="72">
                  <c:v>3.1711954678150083E-11</c:v>
                </c:pt>
                <c:pt idx="73">
                  <c:v>9.1153861022024077E-12</c:v>
                </c:pt>
                <c:pt idx="74">
                  <c:v>2.4755203174704795E-12</c:v>
                </c:pt>
                <c:pt idx="75">
                  <c:v>6.3237943079990838E-13</c:v>
                </c:pt>
                <c:pt idx="76">
                  <c:v>1.5119595986743007E-13</c:v>
                </c:pt>
                <c:pt idx="77">
                  <c:v>3.3642797144505387E-14</c:v>
                </c:pt>
                <c:pt idx="78">
                  <c:v>6.9218819176165743E-15</c:v>
                </c:pt>
                <c:pt idx="79">
                  <c:v>1.3071095069216779E-15</c:v>
                </c:pt>
                <c:pt idx="80">
                  <c:v>2.2461084403934477E-16</c:v>
                </c:pt>
                <c:pt idx="81">
                  <c:v>3.4773414866556102E-17</c:v>
                </c:pt>
                <c:pt idx="82">
                  <c:v>4.7938162589856442E-18</c:v>
                </c:pt>
                <c:pt idx="83">
                  <c:v>5.8039515964000794E-19</c:v>
                </c:pt>
                <c:pt idx="84">
                  <c:v>6.0701167590294673E-20</c:v>
                </c:pt>
                <c:pt idx="85">
                  <c:v>5.3756695069171987E-21</c:v>
                </c:pt>
                <c:pt idx="86">
                  <c:v>3.9339432541690077E-22</c:v>
                </c:pt>
                <c:pt idx="87">
                  <c:v>2.3079573252175595E-23</c:v>
                </c:pt>
                <c:pt idx="88">
                  <c:v>1.0447964802476348E-24</c:v>
                </c:pt>
                <c:pt idx="89">
                  <c:v>3.4744005151649417E-26</c:v>
                </c:pt>
                <c:pt idx="90">
                  <c:v>7.955004720690557E-28</c:v>
                </c:pt>
                <c:pt idx="91">
                  <c:v>1.1487033732850277E-29</c:v>
                </c:pt>
                <c:pt idx="92">
                  <c:v>9.2502227637047245E-32</c:v>
                </c:pt>
                <c:pt idx="93">
                  <c:v>3.4690849168629423E-34</c:v>
                </c:pt>
                <c:pt idx="94">
                  <c:v>4.5820739663167593E-37</c:v>
                </c:pt>
                <c:pt idx="95">
                  <c:v>1.3347979146490823E-40</c:v>
                </c:pt>
                <c:pt idx="96">
                  <c:v>3.5660528763396537E-45</c:v>
                </c:pt>
                <c:pt idx="97">
                  <c:v>1.2184534699834707E-51</c:v>
                </c:pt>
                <c:pt idx="98">
                  <c:v>9.9128701535346026E-63</c:v>
                </c:pt>
              </c:numCache>
            </c:numRef>
          </c:val>
          <c:smooth val="0"/>
        </c:ser>
        <c:ser>
          <c:idx val="1"/>
          <c:order val="1"/>
          <c:spPr>
            <a:ln w="28575" cap="rnd">
              <a:solidFill>
                <a:schemeClr val="accent2"/>
              </a:solidFill>
              <a:round/>
            </a:ln>
            <a:effectLst/>
          </c:spPr>
          <c:marker>
            <c:symbol val="none"/>
          </c:marker>
          <c:cat>
            <c:numRef>
              <c:f>Sheet1!$A$1:$A$99</c:f>
              <c:numCache>
                <c:formatCode>General</c:formatCode>
                <c:ptCount val="99"/>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pt idx="15">
                  <c:v>0.16</c:v>
                </c:pt>
                <c:pt idx="16">
                  <c:v>0.17</c:v>
                </c:pt>
                <c:pt idx="17">
                  <c:v>0.18</c:v>
                </c:pt>
                <c:pt idx="18">
                  <c:v>0.19</c:v>
                </c:pt>
                <c:pt idx="19">
                  <c:v>0.2</c:v>
                </c:pt>
                <c:pt idx="20">
                  <c:v>0.21</c:v>
                </c:pt>
                <c:pt idx="21">
                  <c:v>0.22</c:v>
                </c:pt>
                <c:pt idx="22">
                  <c:v>0.23</c:v>
                </c:pt>
                <c:pt idx="23">
                  <c:v>0.24</c:v>
                </c:pt>
                <c:pt idx="24">
                  <c:v>0.25</c:v>
                </c:pt>
                <c:pt idx="25">
                  <c:v>0.26</c:v>
                </c:pt>
                <c:pt idx="26">
                  <c:v>0.27</c:v>
                </c:pt>
                <c:pt idx="27">
                  <c:v>0.28000000000000003</c:v>
                </c:pt>
                <c:pt idx="28">
                  <c:v>0.28999999999999998</c:v>
                </c:pt>
                <c:pt idx="29">
                  <c:v>0.3</c:v>
                </c:pt>
                <c:pt idx="30">
                  <c:v>0.31</c:v>
                </c:pt>
                <c:pt idx="31">
                  <c:v>0.32</c:v>
                </c:pt>
                <c:pt idx="32">
                  <c:v>0.33</c:v>
                </c:pt>
                <c:pt idx="33">
                  <c:v>0.34</c:v>
                </c:pt>
                <c:pt idx="34">
                  <c:v>0.35</c:v>
                </c:pt>
                <c:pt idx="35">
                  <c:v>0.36</c:v>
                </c:pt>
                <c:pt idx="36">
                  <c:v>0.37</c:v>
                </c:pt>
                <c:pt idx="37">
                  <c:v>0.38</c:v>
                </c:pt>
                <c:pt idx="38">
                  <c:v>0.39</c:v>
                </c:pt>
                <c:pt idx="39">
                  <c:v>0.4</c:v>
                </c:pt>
                <c:pt idx="40">
                  <c:v>0.41</c:v>
                </c:pt>
                <c:pt idx="41">
                  <c:v>0.42</c:v>
                </c:pt>
                <c:pt idx="42">
                  <c:v>0.43</c:v>
                </c:pt>
                <c:pt idx="43">
                  <c:v>0.44</c:v>
                </c:pt>
                <c:pt idx="44">
                  <c:v>0.45</c:v>
                </c:pt>
                <c:pt idx="45">
                  <c:v>0.46</c:v>
                </c:pt>
                <c:pt idx="46">
                  <c:v>0.47</c:v>
                </c:pt>
                <c:pt idx="47">
                  <c:v>0.48</c:v>
                </c:pt>
                <c:pt idx="48">
                  <c:v>0.49</c:v>
                </c:pt>
                <c:pt idx="49">
                  <c:v>0.5</c:v>
                </c:pt>
                <c:pt idx="50">
                  <c:v>0.51</c:v>
                </c:pt>
                <c:pt idx="51">
                  <c:v>0.52</c:v>
                </c:pt>
                <c:pt idx="52">
                  <c:v>0.53</c:v>
                </c:pt>
                <c:pt idx="53">
                  <c:v>0.54</c:v>
                </c:pt>
                <c:pt idx="54">
                  <c:v>0.55000000000000004</c:v>
                </c:pt>
                <c:pt idx="55">
                  <c:v>0.56000000000000005</c:v>
                </c:pt>
                <c:pt idx="56">
                  <c:v>0.56999999999999995</c:v>
                </c:pt>
                <c:pt idx="57">
                  <c:v>0.57999999999999996</c:v>
                </c:pt>
                <c:pt idx="58">
                  <c:v>0.59</c:v>
                </c:pt>
                <c:pt idx="59">
                  <c:v>0.6</c:v>
                </c:pt>
                <c:pt idx="60">
                  <c:v>0.61</c:v>
                </c:pt>
                <c:pt idx="61">
                  <c:v>0.62</c:v>
                </c:pt>
                <c:pt idx="62">
                  <c:v>0.63</c:v>
                </c:pt>
                <c:pt idx="63">
                  <c:v>0.64</c:v>
                </c:pt>
                <c:pt idx="64">
                  <c:v>0.65</c:v>
                </c:pt>
                <c:pt idx="65">
                  <c:v>0.66</c:v>
                </c:pt>
                <c:pt idx="66">
                  <c:v>0.67</c:v>
                </c:pt>
                <c:pt idx="67">
                  <c:v>0.68</c:v>
                </c:pt>
                <c:pt idx="68">
                  <c:v>0.69</c:v>
                </c:pt>
                <c:pt idx="69">
                  <c:v>0.7</c:v>
                </c:pt>
                <c:pt idx="70">
                  <c:v>0.71</c:v>
                </c:pt>
                <c:pt idx="71">
                  <c:v>0.72</c:v>
                </c:pt>
                <c:pt idx="72">
                  <c:v>0.73</c:v>
                </c:pt>
                <c:pt idx="73">
                  <c:v>0.74</c:v>
                </c:pt>
                <c:pt idx="74">
                  <c:v>0.75</c:v>
                </c:pt>
                <c:pt idx="75">
                  <c:v>0.76</c:v>
                </c:pt>
                <c:pt idx="76">
                  <c:v>0.77</c:v>
                </c:pt>
                <c:pt idx="77">
                  <c:v>0.78</c:v>
                </c:pt>
                <c:pt idx="78">
                  <c:v>0.79</c:v>
                </c:pt>
                <c:pt idx="79">
                  <c:v>0.8</c:v>
                </c:pt>
                <c:pt idx="80">
                  <c:v>0.81</c:v>
                </c:pt>
                <c:pt idx="81">
                  <c:v>0.82</c:v>
                </c:pt>
                <c:pt idx="82">
                  <c:v>0.83</c:v>
                </c:pt>
                <c:pt idx="83">
                  <c:v>0.84</c:v>
                </c:pt>
                <c:pt idx="84">
                  <c:v>0.85</c:v>
                </c:pt>
                <c:pt idx="85">
                  <c:v>0.86</c:v>
                </c:pt>
                <c:pt idx="86">
                  <c:v>0.87</c:v>
                </c:pt>
                <c:pt idx="87">
                  <c:v>0.88</c:v>
                </c:pt>
                <c:pt idx="88">
                  <c:v>0.89</c:v>
                </c:pt>
                <c:pt idx="89">
                  <c:v>0.9</c:v>
                </c:pt>
                <c:pt idx="90">
                  <c:v>0.91</c:v>
                </c:pt>
                <c:pt idx="91">
                  <c:v>0.92</c:v>
                </c:pt>
                <c:pt idx="92">
                  <c:v>0.93</c:v>
                </c:pt>
                <c:pt idx="93">
                  <c:v>0.94</c:v>
                </c:pt>
                <c:pt idx="94">
                  <c:v>0.95</c:v>
                </c:pt>
                <c:pt idx="95">
                  <c:v>0.96</c:v>
                </c:pt>
                <c:pt idx="96">
                  <c:v>0.97</c:v>
                </c:pt>
                <c:pt idx="97">
                  <c:v>0.98</c:v>
                </c:pt>
                <c:pt idx="98">
                  <c:v>0.99</c:v>
                </c:pt>
              </c:numCache>
            </c:numRef>
          </c:cat>
          <c:val>
            <c:numRef>
              <c:f>Sheet1!$F$1:$F$99</c:f>
              <c:numCache>
                <c:formatCode>General</c:formatCode>
                <c:ptCount val="99"/>
                <c:pt idx="0">
                  <c:v>0.28817880299999993</c:v>
                </c:pt>
                <c:pt idx="1">
                  <c:v>0.55342089599999977</c:v>
                </c:pt>
                <c:pt idx="2">
                  <c:v>0.79676352900000025</c:v>
                </c:pt>
                <c:pt idx="3">
                  <c:v>1.019215872</c:v>
                </c:pt>
                <c:pt idx="4">
                  <c:v>1.221759375</c:v>
                </c:pt>
                <c:pt idx="5">
                  <c:v>1.405348128</c:v>
                </c:pt>
                <c:pt idx="6">
                  <c:v>1.5709092209999997</c:v>
                </c:pt>
                <c:pt idx="7">
                  <c:v>1.7193431039999998</c:v>
                </c:pt>
                <c:pt idx="8">
                  <c:v>1.851523947</c:v>
                </c:pt>
                <c:pt idx="9">
                  <c:v>1.9682999999999999</c:v>
                </c:pt>
                <c:pt idx="10">
                  <c:v>2.0704939529999997</c:v>
                </c:pt>
                <c:pt idx="11">
                  <c:v>2.1589032959999996</c:v>
                </c:pt>
                <c:pt idx="12">
                  <c:v>2.234300679</c:v>
                </c:pt>
                <c:pt idx="13">
                  <c:v>2.2974342719999998</c:v>
                </c:pt>
                <c:pt idx="14">
                  <c:v>2.3490281249999998</c:v>
                </c:pt>
                <c:pt idx="15">
                  <c:v>2.389782528</c:v>
                </c:pt>
                <c:pt idx="16">
                  <c:v>2.4203743709999999</c:v>
                </c:pt>
                <c:pt idx="17">
                  <c:v>2.4414575039999997</c:v>
                </c:pt>
                <c:pt idx="18">
                  <c:v>2.4536630969999997</c:v>
                </c:pt>
                <c:pt idx="19">
                  <c:v>2.4575999999999998</c:v>
                </c:pt>
                <c:pt idx="20">
                  <c:v>2.453855103</c:v>
                </c:pt>
                <c:pt idx="21">
                  <c:v>2.4429936959999998</c:v>
                </c:pt>
                <c:pt idx="22">
                  <c:v>2.4255598289999996</c:v>
                </c:pt>
                <c:pt idx="23">
                  <c:v>2.4020766719999997</c:v>
                </c:pt>
                <c:pt idx="24">
                  <c:v>2.373046875</c:v>
                </c:pt>
                <c:pt idx="25">
                  <c:v>2.3389529279999999</c:v>
                </c:pt>
                <c:pt idx="26">
                  <c:v>2.3002575209999998</c:v>
                </c:pt>
                <c:pt idx="27">
                  <c:v>2.2574039039999998</c:v>
                </c:pt>
                <c:pt idx="28">
                  <c:v>2.2108162469999999</c:v>
                </c:pt>
                <c:pt idx="29">
                  <c:v>2.1608999999999998</c:v>
                </c:pt>
                <c:pt idx="30">
                  <c:v>2.1080422529999998</c:v>
                </c:pt>
                <c:pt idx="31">
                  <c:v>2.0526120959999998</c:v>
                </c:pt>
                <c:pt idx="32">
                  <c:v>1.9949609789999998</c:v>
                </c:pt>
                <c:pt idx="33">
                  <c:v>1.9354230719999999</c:v>
                </c:pt>
                <c:pt idx="34">
                  <c:v>1.8743156250000002</c:v>
                </c:pt>
                <c:pt idx="35">
                  <c:v>1.8119393280000002</c:v>
                </c:pt>
                <c:pt idx="36">
                  <c:v>1.748578671</c:v>
                </c:pt>
                <c:pt idx="37">
                  <c:v>1.684502304</c:v>
                </c:pt>
                <c:pt idx="38">
                  <c:v>1.6199633969999998</c:v>
                </c:pt>
                <c:pt idx="39">
                  <c:v>1.5551999999999999</c:v>
                </c:pt>
                <c:pt idx="40">
                  <c:v>1.4904354030000002</c:v>
                </c:pt>
                <c:pt idx="41">
                  <c:v>1.4258784960000002</c:v>
                </c:pt>
                <c:pt idx="42">
                  <c:v>1.3617241290000002</c:v>
                </c:pt>
                <c:pt idx="43">
                  <c:v>1.2981534719999999</c:v>
                </c:pt>
                <c:pt idx="44">
                  <c:v>1.2353343749999999</c:v>
                </c:pt>
                <c:pt idx="45">
                  <c:v>1.1734217279999999</c:v>
                </c:pt>
                <c:pt idx="46">
                  <c:v>1.1125578210000002</c:v>
                </c:pt>
                <c:pt idx="47">
                  <c:v>1.0528727040000001</c:v>
                </c:pt>
                <c:pt idx="48">
                  <c:v>0.99448454699999955</c:v>
                </c:pt>
                <c:pt idx="49">
                  <c:v>0.93749999999999956</c:v>
                </c:pt>
                <c:pt idx="50">
                  <c:v>0.8820145530000002</c:v>
                </c:pt>
                <c:pt idx="51">
                  <c:v>0.82811289599999993</c:v>
                </c:pt>
                <c:pt idx="52">
                  <c:v>0.77586927899999936</c:v>
                </c:pt>
                <c:pt idx="53">
                  <c:v>0.72534787199999973</c:v>
                </c:pt>
                <c:pt idx="54">
                  <c:v>0.67660312500000008</c:v>
                </c:pt>
                <c:pt idx="55">
                  <c:v>0.62968012799999984</c:v>
                </c:pt>
                <c:pt idx="56">
                  <c:v>0.58461497100000015</c:v>
                </c:pt>
                <c:pt idx="57">
                  <c:v>0.54143510400000006</c:v>
                </c:pt>
                <c:pt idx="58">
                  <c:v>0.50015969700000018</c:v>
                </c:pt>
                <c:pt idx="59">
                  <c:v>0.46080000000000004</c:v>
                </c:pt>
                <c:pt idx="60">
                  <c:v>0.42335970300000003</c:v>
                </c:pt>
                <c:pt idx="61">
                  <c:v>0.38783529600000011</c:v>
                </c:pt>
                <c:pt idx="62">
                  <c:v>0.35421642900000028</c:v>
                </c:pt>
                <c:pt idx="63">
                  <c:v>0.32248627199999991</c:v>
                </c:pt>
                <c:pt idx="64">
                  <c:v>0.29262187500000009</c:v>
                </c:pt>
                <c:pt idx="65">
                  <c:v>0.26459452799999983</c:v>
                </c:pt>
                <c:pt idx="66">
                  <c:v>0.23837012100000002</c:v>
                </c:pt>
                <c:pt idx="67">
                  <c:v>0.21390950399999994</c:v>
                </c:pt>
                <c:pt idx="68">
                  <c:v>0.19116884700000017</c:v>
                </c:pt>
                <c:pt idx="69">
                  <c:v>0.1701000000000002</c:v>
                </c:pt>
                <c:pt idx="70">
                  <c:v>0.150650853</c:v>
                </c:pt>
                <c:pt idx="71">
                  <c:v>0.13276569599999999</c:v>
                </c:pt>
                <c:pt idx="72">
                  <c:v>0.116385579</c:v>
                </c:pt>
                <c:pt idx="73">
                  <c:v>0.10144867200000003</c:v>
                </c:pt>
                <c:pt idx="74">
                  <c:v>8.7890625000000028E-2</c:v>
                </c:pt>
                <c:pt idx="75">
                  <c:v>7.5644927999999972E-2</c:v>
                </c:pt>
                <c:pt idx="76">
                  <c:v>6.4643270999999974E-2</c:v>
                </c:pt>
                <c:pt idx="77">
                  <c:v>5.4815904000000006E-2</c:v>
                </c:pt>
                <c:pt idx="78">
                  <c:v>4.6091996999999982E-2</c:v>
                </c:pt>
                <c:pt idx="79">
                  <c:v>3.8399999999999976E-2</c:v>
                </c:pt>
                <c:pt idx="80">
                  <c:v>3.1668002999999917E-2</c:v>
                </c:pt>
                <c:pt idx="81">
                  <c:v>2.5824096000000046E-2</c:v>
                </c:pt>
                <c:pt idx="82">
                  <c:v>2.0796729000000007E-2</c:v>
                </c:pt>
                <c:pt idx="83">
                  <c:v>1.6515071999999999E-2</c:v>
                </c:pt>
                <c:pt idx="84">
                  <c:v>1.2909375000000009E-2</c:v>
                </c:pt>
                <c:pt idx="85">
                  <c:v>9.9113280000000126E-3</c:v>
                </c:pt>
                <c:pt idx="86">
                  <c:v>7.4544210000000105E-3</c:v>
                </c:pt>
                <c:pt idx="87">
                  <c:v>5.474304000000001E-3</c:v>
                </c:pt>
                <c:pt idx="88">
                  <c:v>3.9091469999999965E-3</c:v>
                </c:pt>
                <c:pt idx="89">
                  <c:v>2.6999999999999993E-3</c:v>
                </c:pt>
                <c:pt idx="90">
                  <c:v>1.7911530000000002E-3</c:v>
                </c:pt>
                <c:pt idx="91">
                  <c:v>1.130495999999996E-3</c:v>
                </c:pt>
                <c:pt idx="92">
                  <c:v>6.6987899999999866E-4</c:v>
                </c:pt>
                <c:pt idx="93">
                  <c:v>3.6547200000000107E-4</c:v>
                </c:pt>
                <c:pt idx="94">
                  <c:v>1.7812500000000066E-4</c:v>
                </c:pt>
                <c:pt idx="95">
                  <c:v>7.3728000000000213E-5</c:v>
                </c:pt>
                <c:pt idx="96">
                  <c:v>2.3571000000000042E-5</c:v>
                </c:pt>
                <c:pt idx="97">
                  <c:v>4.7040000000000137E-6</c:v>
                </c:pt>
                <c:pt idx="98">
                  <c:v>2.970000000000014E-7</c:v>
                </c:pt>
              </c:numCache>
            </c:numRef>
          </c:val>
          <c:smooth val="0"/>
        </c:ser>
        <c:dLbls>
          <c:showLegendKey val="0"/>
          <c:showVal val="0"/>
          <c:showCatName val="0"/>
          <c:showSerName val="0"/>
          <c:showPercent val="0"/>
          <c:showBubbleSize val="0"/>
        </c:dLbls>
        <c:smooth val="0"/>
        <c:axId val="652052472"/>
        <c:axId val="652055608"/>
      </c:lineChart>
      <c:catAx>
        <c:axId val="652052472"/>
        <c:scaling>
          <c:orientation val="minMax"/>
        </c:scaling>
        <c:delete val="1"/>
        <c:axPos val="b"/>
        <c:numFmt formatCode="General" sourceLinked="1"/>
        <c:majorTickMark val="none"/>
        <c:minorTickMark val="none"/>
        <c:tickLblPos val="nextTo"/>
        <c:crossAx val="652055608"/>
        <c:crosses val="autoZero"/>
        <c:auto val="1"/>
        <c:lblAlgn val="ctr"/>
        <c:lblOffset val="100"/>
        <c:noMultiLvlLbl val="0"/>
      </c:catAx>
      <c:valAx>
        <c:axId val="6520556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52052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D59AF-57C4-4726-8E46-2EAC490EF3FA}"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4A517-CCD9-4B76-A3D1-AB825AB36134}" type="slidenum">
              <a:rPr lang="en-US" smtClean="0"/>
              <a:t>‹#›</a:t>
            </a:fld>
            <a:endParaRPr lang="en-US"/>
          </a:p>
        </p:txBody>
      </p:sp>
    </p:spTree>
    <p:extLst>
      <p:ext uri="{BB962C8B-B14F-4D97-AF65-F5344CB8AC3E}">
        <p14:creationId xmlns:p14="http://schemas.microsoft.com/office/powerpoint/2010/main" val="241993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 customer likes the product update the belief to be more favorable for the product</a:t>
            </a:r>
          </a:p>
          <a:p>
            <a:endParaRPr lang="en-US" dirty="0"/>
          </a:p>
        </p:txBody>
      </p:sp>
      <p:sp>
        <p:nvSpPr>
          <p:cNvPr id="4" name="Slide Number Placeholder 3"/>
          <p:cNvSpPr>
            <a:spLocks noGrp="1"/>
          </p:cNvSpPr>
          <p:nvPr>
            <p:ph type="sldNum" sz="quarter" idx="10"/>
          </p:nvPr>
        </p:nvSpPr>
        <p:spPr/>
        <p:txBody>
          <a:bodyPr/>
          <a:lstStyle/>
          <a:p>
            <a:fld id="{3EFC3250-F3C7-4CCE-94DC-26BAAB6B0501}" type="slidenum">
              <a:rPr lang="en-US" smtClean="0"/>
              <a:t>4</a:t>
            </a:fld>
            <a:endParaRPr lang="en-US"/>
          </a:p>
        </p:txBody>
      </p:sp>
    </p:spTree>
    <p:extLst>
      <p:ext uri="{BB962C8B-B14F-4D97-AF65-F5344CB8AC3E}">
        <p14:creationId xmlns:p14="http://schemas.microsoft.com/office/powerpoint/2010/main" val="163606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Simple extension to arbitrary distribution with [0,1] support</a:t>
            </a:r>
          </a:p>
          <a:p>
            <a:pPr lvl="1"/>
            <a:r>
              <a:rPr lang="en-US" dirty="0" smtClean="0"/>
              <a:t>for any algorithm [Lai Robbins 1985]</a:t>
            </a:r>
          </a:p>
          <a:p>
            <a:pPr lvl="1"/>
            <a:r>
              <a:rPr lang="en-US" dirty="0" smtClean="0"/>
              <a:t>The popular UCB algorithm achieves this only after careful tuning [Bayes-UCB Kaufmann et al. 2012]</a:t>
            </a:r>
            <a:endParaRPr lang="en-US" dirty="0"/>
          </a:p>
        </p:txBody>
      </p:sp>
      <p:sp>
        <p:nvSpPr>
          <p:cNvPr id="4" name="Slide Number Placeholder 3"/>
          <p:cNvSpPr>
            <a:spLocks noGrp="1"/>
          </p:cNvSpPr>
          <p:nvPr>
            <p:ph type="sldNum" sz="quarter" idx="10"/>
          </p:nvPr>
        </p:nvSpPr>
        <p:spPr/>
        <p:txBody>
          <a:bodyPr/>
          <a:lstStyle/>
          <a:p>
            <a:fld id="{3EFC3250-F3C7-4CCE-94DC-26BAAB6B0501}" type="slidenum">
              <a:rPr lang="en-US" smtClean="0"/>
              <a:t>6</a:t>
            </a:fld>
            <a:endParaRPr lang="en-US"/>
          </a:p>
        </p:txBody>
      </p:sp>
    </p:spTree>
    <p:extLst>
      <p:ext uri="{BB962C8B-B14F-4D97-AF65-F5344CB8AC3E}">
        <p14:creationId xmlns:p14="http://schemas.microsoft.com/office/powerpoint/2010/main" val="254167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to achieve this number of bad pulls without knowing T or </a:t>
                </a:r>
                <a14:m>
                  <m:oMath xmlns:m="http://schemas.openxmlformats.org/officeDocument/2006/math">
                    <m:r>
                      <m:rPr>
                        <m:sty m:val="p"/>
                      </m:rPr>
                      <a:rPr lang="en-US">
                        <a:latin typeface="Cambria Math" panose="02040503050406030204" pitchFamily="18" charset="0"/>
                      </a:rPr>
                      <m:t>Δ</m:t>
                    </m:r>
                  </m:oMath>
                </a14:m>
                <a:r>
                  <a:rPr lang="en-US" dirty="0" smtClean="0"/>
                  <a:t>?</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to achieve this number of bad pulls without knowing T or </a:t>
                </a:r>
                <a:r>
                  <a:rPr lang="en-US" i="0">
                    <a:latin typeface="Cambria Math" panose="02040503050406030204" pitchFamily="18" charset="0"/>
                  </a:rPr>
                  <a:t>Δ</a:t>
                </a:r>
                <a:r>
                  <a:rPr lang="en-US" dirty="0" smtClean="0"/>
                  <a:t>?</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3EFC3250-F3C7-4CCE-94DC-26BAAB6B0501}" type="slidenum">
              <a:rPr lang="en-US" smtClean="0"/>
              <a:t>11</a:t>
            </a:fld>
            <a:endParaRPr lang="en-US"/>
          </a:p>
        </p:txBody>
      </p:sp>
    </p:spTree>
    <p:extLst>
      <p:ext uri="{BB962C8B-B14F-4D97-AF65-F5344CB8AC3E}">
        <p14:creationId xmlns:p14="http://schemas.microsoft.com/office/powerpoint/2010/main" val="202584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back</a:t>
            </a:r>
            <a:r>
              <a:rPr lang="en-US" baseline="0" dirty="0" smtClean="0"/>
              <a:t> at the figure to explain this insight (since number of pulls is low, variance of posterior is high so frequently you will get something above mean -- high value samples) High variance of posterior is enabling exploration of less explored arm. Once there are enough samples variance is low, but then the empirical mean is close to actual and arms are well separated.</a:t>
            </a:r>
            <a:endParaRPr lang="en-US" dirty="0"/>
          </a:p>
        </p:txBody>
      </p:sp>
      <p:sp>
        <p:nvSpPr>
          <p:cNvPr id="4" name="Slide Number Placeholder 3"/>
          <p:cNvSpPr>
            <a:spLocks noGrp="1"/>
          </p:cNvSpPr>
          <p:nvPr>
            <p:ph type="sldNum" sz="quarter" idx="10"/>
          </p:nvPr>
        </p:nvSpPr>
        <p:spPr/>
        <p:txBody>
          <a:bodyPr/>
          <a:lstStyle/>
          <a:p>
            <a:fld id="{3EFC3250-F3C7-4CCE-94DC-26BAAB6B0501}" type="slidenum">
              <a:rPr lang="en-US" smtClean="0"/>
              <a:t>14</a:t>
            </a:fld>
            <a:endParaRPr lang="en-US"/>
          </a:p>
        </p:txBody>
      </p:sp>
    </p:spTree>
    <p:extLst>
      <p:ext uri="{BB962C8B-B14F-4D97-AF65-F5344CB8AC3E}">
        <p14:creationId xmlns:p14="http://schemas.microsoft.com/office/powerpoint/2010/main" val="43678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7A8007-CC32-47CC-BEC7-B8C712080AF5}"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290234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A8007-CC32-47CC-BEC7-B8C712080AF5}"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95792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A8007-CC32-47CC-BEC7-B8C712080AF5}"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282168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A8007-CC32-47CC-BEC7-B8C712080AF5}"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282308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A8007-CC32-47CC-BEC7-B8C712080AF5}"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218397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A8007-CC32-47CC-BEC7-B8C712080AF5}"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371998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7A8007-CC32-47CC-BEC7-B8C712080AF5}"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139106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7A8007-CC32-47CC-BEC7-B8C712080AF5}"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152164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A8007-CC32-47CC-BEC7-B8C712080AF5}" type="datetimeFigureOut">
              <a:rPr lang="en-US" smtClean="0"/>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2328653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A8007-CC32-47CC-BEC7-B8C712080AF5}"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93665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A8007-CC32-47CC-BEC7-B8C712080AF5}"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48215-9B9E-4260-84BB-CDE9A21875A1}" type="slidenum">
              <a:rPr lang="en-US" smtClean="0"/>
              <a:t>‹#›</a:t>
            </a:fld>
            <a:endParaRPr lang="en-US"/>
          </a:p>
        </p:txBody>
      </p:sp>
    </p:spTree>
    <p:extLst>
      <p:ext uri="{BB962C8B-B14F-4D97-AF65-F5344CB8AC3E}">
        <p14:creationId xmlns:p14="http://schemas.microsoft.com/office/powerpoint/2010/main" val="350649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A8007-CC32-47CC-BEC7-B8C712080AF5}" type="datetimeFigureOut">
              <a:rPr lang="en-US" smtClean="0"/>
              <a:t>7/24/2018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48215-9B9E-4260-84BB-CDE9A21875A1}" type="slidenum">
              <a:rPr lang="en-US" smtClean="0"/>
              <a:t>‹#›</a:t>
            </a:fld>
            <a:endParaRPr lang="en-US"/>
          </a:p>
        </p:txBody>
      </p:sp>
    </p:spTree>
    <p:extLst>
      <p:ext uri="{BB962C8B-B14F-4D97-AF65-F5344CB8AC3E}">
        <p14:creationId xmlns:p14="http://schemas.microsoft.com/office/powerpoint/2010/main" val="738638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chart" Target="../charts/chart2.xml"/><Relationship Id="rId7" Type="http://schemas.openxmlformats.org/officeDocument/2006/relationships/image" Target="../media/image28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6.png"/><Relationship Id="rId9" Type="http://schemas.openxmlformats.org/officeDocument/2006/relationships/image" Target="../media/image300.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chart" Target="../charts/chart3.xml"/><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0.png"/><Relationship Id="rId9" Type="http://schemas.openxmlformats.org/officeDocument/2006/relationships/image" Target="../media/image37.png"/><Relationship Id="rId1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hyperlink" Target="http://eurekastatistics.com/beta-distribution-pdf-grapher/" TargetMode="Externa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Thompson Sampling overview</a:t>
            </a:r>
            <a:endParaRPr lang="en-US" dirty="0"/>
          </a:p>
        </p:txBody>
      </p:sp>
      <p:sp>
        <p:nvSpPr>
          <p:cNvPr id="3" name="Subtitle 2"/>
          <p:cNvSpPr>
            <a:spLocks noGrp="1"/>
          </p:cNvSpPr>
          <p:nvPr>
            <p:ph type="subTitle" idx="1"/>
          </p:nvPr>
        </p:nvSpPr>
        <p:spPr/>
        <p:txBody>
          <a:bodyPr/>
          <a:lstStyle/>
          <a:p>
            <a:r>
              <a:rPr lang="en-US" dirty="0" smtClean="0"/>
              <a:t>Shipra Agrawal</a:t>
            </a:r>
            <a:endParaRPr lang="en-US" dirty="0"/>
          </a:p>
        </p:txBody>
      </p:sp>
    </p:spTree>
    <p:extLst>
      <p:ext uri="{BB962C8B-B14F-4D97-AF65-F5344CB8AC3E}">
        <p14:creationId xmlns:p14="http://schemas.microsoft.com/office/powerpoint/2010/main" val="366532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work? Two arms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Two arms,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smtClean="0"/>
                  <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dirty="0" smtClean="0"/>
                  <a:t> </a:t>
                </a:r>
              </a:p>
              <a:p>
                <a:r>
                  <a:rPr lang="en-US" dirty="0" smtClean="0"/>
                  <a:t>Every time arm 2 is pulled, </a:t>
                </a:r>
                <a14:m>
                  <m:oMath xmlns:m="http://schemas.openxmlformats.org/officeDocument/2006/math">
                    <m:r>
                      <m:rPr>
                        <m:sty m:val="p"/>
                      </m:rPr>
                      <a:rPr lang="en-US">
                        <a:latin typeface="Cambria Math" panose="02040503050406030204" pitchFamily="18" charset="0"/>
                      </a:rPr>
                      <m:t>Δ</m:t>
                    </m:r>
                  </m:oMath>
                </a14:m>
                <a:r>
                  <a:rPr lang="en-US" dirty="0" smtClean="0"/>
                  <a:t> regret</a:t>
                </a:r>
              </a:p>
              <a:p>
                <a:r>
                  <a:rPr lang="en-US" dirty="0" smtClean="0"/>
                  <a:t>Bound the number of pulls of arm 2 by </a:t>
                </a:r>
                <a14:m>
                  <m:oMath xmlns:m="http://schemas.openxmlformats.org/officeDocument/2006/math">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T</m:t>
                            </m:r>
                          </m:e>
                        </m:d>
                      </m:num>
                      <m:den>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2</m:t>
                            </m:r>
                          </m:sup>
                        </m:sSup>
                      </m:den>
                    </m:f>
                  </m:oMath>
                </a14:m>
                <a:r>
                  <a:rPr lang="en-US" dirty="0" smtClean="0"/>
                  <a:t> to get </a:t>
                </a:r>
                <a14:m>
                  <m:oMath xmlns:m="http://schemas.openxmlformats.org/officeDocument/2006/math">
                    <m:f>
                      <m:fPr>
                        <m:ctrlPr>
                          <a:rPr lang="en-US" i="1">
                            <a:latin typeface="Cambria Math" panose="02040503050406030204" pitchFamily="18" charset="0"/>
                          </a:rPr>
                        </m:ctrlPr>
                      </m:fPr>
                      <m:num>
                        <m:r>
                          <m:rPr>
                            <m:sty m:val="p"/>
                          </m:rPr>
                          <a:rPr lang="en-US">
                            <a:latin typeface="Cambria Math" panose="02040503050406030204" pitchFamily="18" charset="0"/>
                          </a:rPr>
                          <m:t>log</m:t>
                        </m:r>
                        <m:d>
                          <m:dPr>
                            <m:ctrlPr>
                              <a:rPr lang="en-US" i="1">
                                <a:latin typeface="Cambria Math" panose="02040503050406030204" pitchFamily="18" charset="0"/>
                              </a:rPr>
                            </m:ctrlPr>
                          </m:dPr>
                          <m:e>
                            <m:r>
                              <m:rPr>
                                <m:sty m:val="p"/>
                              </m:rPr>
                              <a:rPr lang="en-US">
                                <a:latin typeface="Cambria Math" panose="02040503050406030204" pitchFamily="18" charset="0"/>
                              </a:rPr>
                              <m:t>T</m:t>
                            </m:r>
                          </m:e>
                        </m:d>
                      </m:num>
                      <m:den>
                        <m:r>
                          <m:rPr>
                            <m:sty m:val="p"/>
                          </m:rPr>
                          <a:rPr lang="en-US" b="0" i="0" smtClean="0">
                            <a:latin typeface="Cambria Math" panose="02040503050406030204" pitchFamily="18" charset="0"/>
                          </a:rPr>
                          <m:t>Δ</m:t>
                        </m:r>
                      </m:den>
                    </m:f>
                  </m:oMath>
                </a14:m>
                <a:r>
                  <a:rPr lang="en-US" dirty="0" smtClean="0"/>
                  <a:t> regret bound</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
        <p:nvSpPr>
          <p:cNvPr id="4" name="Right Arrow 3"/>
          <p:cNvSpPr/>
          <p:nvPr/>
        </p:nvSpPr>
        <p:spPr>
          <a:xfrm>
            <a:off x="348343" y="3006633"/>
            <a:ext cx="489857" cy="333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221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a:graphicFrameLocks/>
          </p:cNvGraphicFramePr>
          <p:nvPr>
            <p:extLst/>
          </p:nvPr>
        </p:nvGraphicFramePr>
        <p:xfrm>
          <a:off x="5890260" y="1424662"/>
          <a:ext cx="6154043" cy="294058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Easy situation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75506" y="1475020"/>
                <a:ext cx="10058400" cy="4925780"/>
              </a:xfrm>
            </p:spPr>
            <p:txBody>
              <a:bodyPr>
                <a:normAutofit lnSpcReduction="10000"/>
              </a:bodyPr>
              <a:lstStyle/>
              <a:p>
                <a:pPr marL="0" indent="0">
                  <a:buNone/>
                </a:pPr>
                <a:r>
                  <a:rPr lang="en-US" dirty="0" smtClean="0"/>
                  <a:t>After n=</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f>
                      <m:fPr>
                        <m:ctrlPr>
                          <a:rPr lang="en-US" i="1">
                            <a:latin typeface="Cambria Math" panose="02040503050406030204" pitchFamily="18" charset="0"/>
                          </a:rPr>
                        </m:ctrlPr>
                      </m:fPr>
                      <m:num>
                        <m:r>
                          <a:rPr lang="en-US" b="0" i="0" smtClean="0">
                            <a:latin typeface="Cambria Math" panose="02040503050406030204" pitchFamily="18" charset="0"/>
                          </a:rPr>
                          <m:t> </m:t>
                        </m:r>
                        <m:r>
                          <m:rPr>
                            <m:sty m:val="p"/>
                          </m:rPr>
                          <a:rPr lang="en-US">
                            <a:latin typeface="Cambria Math" panose="02040503050406030204" pitchFamily="18" charset="0"/>
                          </a:rPr>
                          <m:t>log</m:t>
                        </m:r>
                        <m:d>
                          <m:dPr>
                            <m:ctrlPr>
                              <a:rPr lang="en-US" i="1">
                                <a:latin typeface="Cambria Math" panose="02040503050406030204" pitchFamily="18" charset="0"/>
                              </a:rPr>
                            </m:ctrlPr>
                          </m:dPr>
                          <m:e>
                            <m:r>
                              <m:rPr>
                                <m:sty m:val="p"/>
                              </m:rPr>
                              <a:rPr lang="en-US">
                                <a:latin typeface="Cambria Math" panose="02040503050406030204" pitchFamily="18" charset="0"/>
                              </a:rPr>
                              <m:t>T</m:t>
                            </m:r>
                          </m:e>
                        </m:d>
                      </m:num>
                      <m:den>
                        <m:sSup>
                          <m:sSupPr>
                            <m:ctrlPr>
                              <a:rPr lang="en-US" i="1">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2</m:t>
                            </m:r>
                          </m:sup>
                        </m:sSup>
                      </m:den>
                    </m:f>
                    <m:r>
                      <a:rPr lang="en-US" b="0" i="0" smtClean="0">
                        <a:latin typeface="Cambria Math" panose="02040503050406030204" pitchFamily="18" charset="0"/>
                      </a:rPr>
                      <m:t>)</m:t>
                    </m:r>
                  </m:oMath>
                </a14:m>
                <a:r>
                  <a:rPr lang="en-US" dirty="0" smtClean="0"/>
                  <a:t> pulls of arm 2 </a:t>
                </a:r>
                <a:r>
                  <a:rPr lang="en-US" b="1" dirty="0" smtClean="0"/>
                  <a:t>and arm 1</a:t>
                </a:r>
              </a:p>
              <a:p>
                <a:pPr marL="0" indent="0">
                  <a:buNone/>
                </a:pPr>
                <a:endParaRPr lang="en-US" dirty="0" smtClean="0"/>
              </a:p>
              <a:p>
                <a:r>
                  <a:rPr lang="en-US" dirty="0" smtClean="0"/>
                  <a:t>Empirical means are well separated</a:t>
                </a:r>
              </a:p>
              <a:p>
                <a:pPr marL="0" indent="0">
                  <a:buNone/>
                </a:pPr>
                <a:r>
                  <a:rPr lang="en-US" dirty="0" smtClean="0"/>
                  <a:t>        Error </a:t>
                </a:r>
                <a14:m>
                  <m:oMath xmlns:m="http://schemas.openxmlformats.org/officeDocument/2006/math">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a:latin typeface="Cambria Math" panose="02040503050406030204" pitchFamily="18" charset="0"/>
                          </a:rPr>
                          <m:t>Δ</m:t>
                        </m:r>
                      </m:num>
                      <m:den>
                        <m:r>
                          <a:rPr lang="en-US" b="0" i="0" smtClean="0">
                            <a:latin typeface="Cambria Math" panose="02040503050406030204" pitchFamily="18" charset="0"/>
                          </a:rPr>
                          <m:t>4</m:t>
                        </m:r>
                      </m:den>
                    </m:f>
                  </m:oMath>
                </a14:m>
                <a:r>
                  <a:rPr lang="en-US" dirty="0" smtClean="0"/>
                  <a:t> whp</a:t>
                </a:r>
              </a:p>
              <a:p>
                <a:pPr marL="0" indent="0">
                  <a:buNone/>
                </a:pPr>
                <a:r>
                  <a:rPr lang="en-US" dirty="0" smtClean="0"/>
                  <a:t>(Using Azuma </a:t>
                </a:r>
                <a:r>
                  <a:rPr lang="en-US" dirty="0" err="1" smtClean="0"/>
                  <a:t>Hoeffding</a:t>
                </a:r>
                <a:r>
                  <a:rPr lang="en-US" dirty="0"/>
                  <a:t> </a:t>
                </a:r>
                <a:r>
                  <a:rPr lang="en-US" dirty="0" smtClean="0"/>
                  <a:t>inequality)</a:t>
                </a:r>
              </a:p>
              <a:p>
                <a:r>
                  <a:rPr lang="en-US" dirty="0" smtClean="0"/>
                  <a:t>Beta Posteriors are well separated </a:t>
                </a:r>
              </a:p>
              <a:p>
                <a:pPr marL="0" indent="0">
                  <a:buNone/>
                </a:pPr>
                <a:r>
                  <a:rPr lang="en-US" dirty="0" smtClean="0"/>
                  <a:t>    standard deviation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ad>
                          <m:radPr>
                            <m:degHide m:val="on"/>
                            <m:ctrlPr>
                              <a:rPr lang="en-US" i="1">
                                <a:latin typeface="Cambria Math" panose="02040503050406030204" pitchFamily="18" charset="0"/>
                              </a:rPr>
                            </m:ctrlPr>
                          </m:radPr>
                          <m:deg/>
                          <m:e>
                            <m:r>
                              <m:rPr>
                                <m:sty m:val="p"/>
                              </m:rPr>
                              <a:rPr lang="en-US">
                                <a:latin typeface="Cambria Math" panose="02040503050406030204" pitchFamily="18" charset="0"/>
                              </a:rPr>
                              <m:t>n</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a:latin typeface="Cambria Math" panose="02040503050406030204" pitchFamily="18" charset="0"/>
                          </a:rPr>
                          <m:t>Δ</m:t>
                        </m:r>
                      </m:num>
                      <m:den>
                        <m:r>
                          <a:rPr lang="en-US" b="0" i="0" smtClean="0">
                            <a:latin typeface="Cambria Math" panose="02040503050406030204" pitchFamily="18" charset="0"/>
                          </a:rPr>
                          <m:t>4</m:t>
                        </m:r>
                      </m:den>
                    </m:f>
                  </m:oMath>
                </a14:m>
                <a:endParaRPr lang="en-US" dirty="0" smtClean="0"/>
              </a:p>
              <a:p>
                <a:pPr marL="0" indent="0">
                  <a:buNone/>
                </a:pPr>
                <a:r>
                  <a:rPr lang="en-US" dirty="0" smtClean="0"/>
                  <a:t>The two arms can be distinguished!</a:t>
                </a:r>
              </a:p>
              <a:p>
                <a:pPr marL="0" indent="0">
                  <a:buNone/>
                </a:pPr>
                <a:r>
                  <a:rPr lang="en-US" dirty="0" smtClean="0"/>
                  <a:t>No more arm 2 pulls.</a:t>
                </a:r>
                <a:endParaRPr lang="en-US" dirty="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75506" y="1475020"/>
                <a:ext cx="10058400" cy="4925780"/>
              </a:xfrm>
              <a:blipFill rotWithShape="0">
                <a:blip r:embed="rId4"/>
                <a:stretch>
                  <a:fillRect l="-1212" t="-743" b="-2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270850" y="3753244"/>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𝜇</m:t>
                              </m:r>
                            </m:e>
                            <m:sub>
                              <m:r>
                                <a:rPr lang="en-US" b="0" i="1" smtClean="0">
                                  <a:latin typeface="Cambria Math" panose="02040503050406030204" pitchFamily="18" charset="0"/>
                                </a:rPr>
                                <m:t>2</m:t>
                              </m:r>
                            </m:sub>
                          </m:sSub>
                        </m:e>
                      </m:acc>
                      <m:r>
                        <a:rPr lang="en-US" b="0" i="1" smtClean="0">
                          <a:latin typeface="Cambria Math"/>
                        </a:rPr>
                        <m:t> </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270850" y="3753244"/>
                <a:ext cx="585787" cy="369332"/>
              </a:xfrm>
              <a:prstGeom prst="rect">
                <a:avLst/>
              </a:prstGeom>
              <a:blipFill rotWithShape="0">
                <a:blip r:embed="rId5"/>
                <a:stretch>
                  <a:fillRect t="-5000" r="-104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530560" y="3761170"/>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𝜇</m:t>
                              </m:r>
                            </m:e>
                            <m:sub>
                              <m:r>
                                <a:rPr lang="en-US" b="0" i="1" smtClean="0">
                                  <a:latin typeface="Cambria Math" panose="02040503050406030204" pitchFamily="18" charset="0"/>
                                </a:rPr>
                                <m:t>1</m:t>
                              </m:r>
                            </m:sub>
                          </m:sSub>
                        </m:e>
                      </m:acc>
                      <m:r>
                        <a:rPr lang="en-US" b="0" i="1" smtClean="0">
                          <a:latin typeface="Cambria Math"/>
                        </a:rPr>
                        <m:t> </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0530560" y="3761170"/>
                <a:ext cx="585787" cy="369332"/>
              </a:xfrm>
              <a:prstGeom prst="rect">
                <a:avLst/>
              </a:prstGeom>
              <a:blipFill rotWithShape="0">
                <a:blip r:embed="rId6"/>
                <a:stretch>
                  <a:fillRect t="-4918" r="-1030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631723" y="4230940"/>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631723" y="4230940"/>
                <a:ext cx="585787" cy="369332"/>
              </a:xfrm>
              <a:prstGeom prst="rect">
                <a:avLst/>
              </a:prstGeom>
              <a:blipFill rotWithShape="0">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033906" y="4292616"/>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033906" y="4292616"/>
                <a:ext cx="585787" cy="369332"/>
              </a:xfrm>
              <a:prstGeom prst="rect">
                <a:avLst/>
              </a:prstGeom>
              <a:blipFill rotWithShape="0">
                <a:blip r:embed="rId8"/>
                <a:stretch>
                  <a:fillRect b="-4918"/>
                </a:stretch>
              </a:blipFill>
            </p:spPr>
            <p:txBody>
              <a:bodyPr/>
              <a:lstStyle/>
              <a:p>
                <a:r>
                  <a:rPr lang="en-US">
                    <a:noFill/>
                  </a:rPr>
                  <a:t> </a:t>
                </a:r>
              </a:p>
            </p:txBody>
          </p:sp>
        </mc:Fallback>
      </mc:AlternateContent>
      <p:sp>
        <p:nvSpPr>
          <p:cNvPr id="14" name="Left Brace 13"/>
          <p:cNvSpPr/>
          <p:nvPr/>
        </p:nvSpPr>
        <p:spPr>
          <a:xfrm rot="5400000" flipH="1">
            <a:off x="8993000" y="2602432"/>
            <a:ext cx="207948" cy="4203628"/>
          </a:xfrm>
          <a:prstGeom prst="leftBrace">
            <a:avLst>
              <a:gd name="adj1" fmla="val 8333"/>
              <a:gd name="adj2" fmla="val 47884"/>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mc:AlternateContent xmlns:mc="http://schemas.openxmlformats.org/markup-compatibility/2006" xmlns:a14="http://schemas.microsoft.com/office/drawing/2010/main">
        <mc:Choice Requires="a14">
          <p:sp>
            <p:nvSpPr>
              <p:cNvPr id="17" name="TextBox 16"/>
              <p:cNvSpPr txBox="1"/>
              <p:nvPr/>
            </p:nvSpPr>
            <p:spPr>
              <a:xfrm>
                <a:off x="8884848" y="4803958"/>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884848" y="4803958"/>
                <a:ext cx="585787" cy="369332"/>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2000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situation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arm 2 is pulled  less than </a:t>
                </a:r>
                <a:r>
                  <a:rPr lang="en-US" dirty="0"/>
                  <a:t>n=</a:t>
                </a:r>
                <a14:m>
                  <m:oMath xmlns:m="http://schemas.openxmlformats.org/officeDocument/2006/math">
                    <m:r>
                      <m:rPr>
                        <m:sty m:val="p"/>
                      </m:rPr>
                      <a:rPr lang="en-US">
                        <a:latin typeface="Cambria Math" panose="02040503050406030204" pitchFamily="18" charset="0"/>
                      </a:rPr>
                      <m:t>O</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 </m:t>
                        </m:r>
                        <m:r>
                          <m:rPr>
                            <m:sty m:val="p"/>
                          </m:rPr>
                          <a:rPr lang="en-US">
                            <a:latin typeface="Cambria Math" panose="02040503050406030204" pitchFamily="18" charset="0"/>
                          </a:rPr>
                          <m:t>log</m:t>
                        </m:r>
                        <m:d>
                          <m:dPr>
                            <m:ctrlPr>
                              <a:rPr lang="en-US" i="1">
                                <a:latin typeface="Cambria Math" panose="02040503050406030204" pitchFamily="18" charset="0"/>
                              </a:rPr>
                            </m:ctrlPr>
                          </m:dPr>
                          <m:e>
                            <m:r>
                              <m:rPr>
                                <m:sty m:val="p"/>
                              </m:rPr>
                              <a:rPr lang="en-US">
                                <a:latin typeface="Cambria Math" panose="02040503050406030204" pitchFamily="18" charset="0"/>
                              </a:rPr>
                              <m:t>T</m:t>
                            </m:r>
                          </m:e>
                        </m:d>
                      </m:num>
                      <m:den>
                        <m:sSup>
                          <m:sSupPr>
                            <m:ctrlPr>
                              <a:rPr lang="en-US" i="1">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2</m:t>
                            </m:r>
                          </m:sup>
                        </m:sSup>
                      </m:den>
                    </m:f>
                    <m:r>
                      <a:rPr lang="en-US">
                        <a:latin typeface="Cambria Math" panose="02040503050406030204" pitchFamily="18" charset="0"/>
                      </a:rPr>
                      <m:t>)</m:t>
                    </m:r>
                  </m:oMath>
                </a14:m>
                <a:r>
                  <a:rPr lang="en-US" dirty="0"/>
                  <a:t> </a:t>
                </a:r>
                <a:r>
                  <a:rPr lang="en-US" dirty="0" smtClean="0"/>
                  <a:t>times?</a:t>
                </a:r>
              </a:p>
              <a:p>
                <a:pPr lvl="1"/>
                <a:r>
                  <a:rPr lang="en-US" dirty="0" smtClean="0"/>
                  <a:t>Regret is at most </a:t>
                </a:r>
                <a14:m>
                  <m:oMath xmlns:m="http://schemas.openxmlformats.org/officeDocument/2006/math">
                    <m:r>
                      <m:rPr>
                        <m:sty m:val="p"/>
                      </m:rPr>
                      <a:rPr lang="en-US" b="0" i="0" smtClean="0">
                        <a:latin typeface="Cambria Math" panose="02040503050406030204" pitchFamily="18" charset="0"/>
                      </a:rPr>
                      <m:t>nΔ</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smtClean="0">
                            <a:latin typeface="Cambria Math" panose="02040503050406030204" pitchFamily="18" charset="0"/>
                          </a:rPr>
                          <m:t> </m:t>
                        </m:r>
                        <m:r>
                          <m:rPr>
                            <m:sty m:val="p"/>
                          </m:rPr>
                          <a:rPr lang="en-US">
                            <a:latin typeface="Cambria Math" panose="02040503050406030204" pitchFamily="18" charset="0"/>
                          </a:rPr>
                          <m:t>log</m:t>
                        </m:r>
                        <m:d>
                          <m:dPr>
                            <m:ctrlPr>
                              <a:rPr lang="en-US" i="1">
                                <a:latin typeface="Cambria Math" panose="02040503050406030204" pitchFamily="18" charset="0"/>
                              </a:rPr>
                            </m:ctrlPr>
                          </m:dPr>
                          <m:e>
                            <m:r>
                              <m:rPr>
                                <m:sty m:val="p"/>
                              </m:rPr>
                              <a:rPr lang="en-US">
                                <a:latin typeface="Cambria Math" panose="02040503050406030204" pitchFamily="18" charset="0"/>
                              </a:rPr>
                              <m:t>T</m:t>
                            </m:r>
                          </m:e>
                        </m:d>
                      </m:num>
                      <m:den>
                        <m:r>
                          <m:rPr>
                            <m:sty m:val="p"/>
                          </m:rPr>
                          <a:rPr lang="en-US" b="0" i="0" smtClean="0">
                            <a:latin typeface="Cambria Math" panose="02040503050406030204" pitchFamily="18" charset="0"/>
                          </a:rPr>
                          <m:t>Δ</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42"/>
                </a:stretch>
              </a:blipFill>
            </p:spPr>
            <p:txBody>
              <a:bodyPr/>
              <a:lstStyle/>
              <a:p>
                <a:r>
                  <a:rPr lang="en-US">
                    <a:noFill/>
                  </a:rPr>
                  <a:t> </a:t>
                </a:r>
              </a:p>
            </p:txBody>
          </p:sp>
        </mc:Fallback>
      </mc:AlternateContent>
    </p:spTree>
    <p:extLst>
      <p:ext uri="{BB962C8B-B14F-4D97-AF65-F5344CB8AC3E}">
        <p14:creationId xmlns:p14="http://schemas.microsoft.com/office/powerpoint/2010/main" val="414261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 situation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At least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 </m:t>
                        </m:r>
                        <m:r>
                          <m:rPr>
                            <m:sty m:val="p"/>
                          </m:rPr>
                          <a:rPr lang="en-US">
                            <a:latin typeface="Cambria Math" panose="02040503050406030204" pitchFamily="18" charset="0"/>
                          </a:rPr>
                          <m:t>log</m:t>
                        </m:r>
                        <m:d>
                          <m:dPr>
                            <m:ctrlPr>
                              <a:rPr lang="en-US" i="1">
                                <a:latin typeface="Cambria Math" panose="02040503050406030204" pitchFamily="18" charset="0"/>
                              </a:rPr>
                            </m:ctrlPr>
                          </m:dPr>
                          <m:e>
                            <m:r>
                              <m:rPr>
                                <m:sty m:val="p"/>
                              </m:rPr>
                              <a:rPr lang="en-US">
                                <a:latin typeface="Cambria Math" panose="02040503050406030204" pitchFamily="18" charset="0"/>
                              </a:rPr>
                              <m:t>T</m:t>
                            </m:r>
                          </m:e>
                        </m:d>
                      </m:num>
                      <m:den>
                        <m:sSup>
                          <m:sSupPr>
                            <m:ctrlPr>
                              <a:rPr lang="en-US" i="1">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2</m:t>
                            </m:r>
                          </m:sup>
                        </m:sSup>
                      </m:den>
                    </m:f>
                  </m:oMath>
                </a14:m>
                <a:r>
                  <a:rPr lang="en-US" dirty="0"/>
                  <a:t> pulls of arm </a:t>
                </a:r>
                <a:r>
                  <a:rPr lang="en-US" dirty="0" smtClean="0"/>
                  <a:t>2, but few pulls of arm 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42"/>
                </a:stretch>
              </a:blipFill>
            </p:spPr>
            <p:txBody>
              <a:bodyPr/>
              <a:lstStyle/>
              <a:p>
                <a:r>
                  <a:rPr lang="en-US">
                    <a:noFill/>
                  </a:rPr>
                  <a:t> </a:t>
                </a:r>
              </a:p>
            </p:txBody>
          </p:sp>
        </mc:Fallback>
      </mc:AlternateContent>
      <p:graphicFrame>
        <p:nvGraphicFramePr>
          <p:cNvPr id="4" name="Chart 3"/>
          <p:cNvGraphicFramePr>
            <a:graphicFrameLocks/>
          </p:cNvGraphicFramePr>
          <p:nvPr>
            <p:extLst/>
          </p:nvPr>
        </p:nvGraphicFramePr>
        <p:xfrm>
          <a:off x="6781800" y="2080260"/>
          <a:ext cx="5196840" cy="317974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5" name="TextBox 4"/>
              <p:cNvSpPr txBox="1"/>
              <p:nvPr/>
            </p:nvSpPr>
            <p:spPr>
              <a:xfrm>
                <a:off x="7849699" y="5073209"/>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rgbClr val="C00000"/>
                              </a:solidFill>
                              <a:latin typeface="Cambria Math" panose="02040503050406030204" pitchFamily="18" charset="0"/>
                            </a:rPr>
                          </m:ctrlPr>
                        </m:acc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a:rPr>
                                <m:t>𝜇</m:t>
                              </m:r>
                            </m:e>
                            <m:sub>
                              <m:r>
                                <a:rPr lang="en-US" b="0" i="1" smtClean="0">
                                  <a:solidFill>
                                    <a:srgbClr val="C00000"/>
                                  </a:solidFill>
                                  <a:latin typeface="Cambria Math" panose="02040503050406030204" pitchFamily="18" charset="0"/>
                                </a:rPr>
                                <m:t>2</m:t>
                              </m:r>
                            </m:sub>
                          </m:sSub>
                        </m:e>
                      </m:acc>
                      <m:r>
                        <a:rPr lang="en-US" b="0" i="1" smtClean="0">
                          <a:solidFill>
                            <a:srgbClr val="C00000"/>
                          </a:solidFill>
                          <a:latin typeface="Cambria Math"/>
                        </a:rPr>
                        <m:t> </m:t>
                      </m:r>
                    </m:oMath>
                  </m:oMathPara>
                </a14:m>
                <a:endParaRPr lang="en-US" dirty="0">
                  <a:solidFill>
                    <a:srgbClr val="C0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7849699" y="5073209"/>
                <a:ext cx="585787" cy="369332"/>
              </a:xfrm>
              <a:prstGeom prst="rect">
                <a:avLst/>
              </a:prstGeom>
              <a:blipFill rotWithShape="0">
                <a:blip r:embed="rId4"/>
                <a:stretch>
                  <a:fillRect t="-4918" r="-10417"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290025" y="5107090"/>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rgbClr val="C00000"/>
                              </a:solidFill>
                              <a:latin typeface="Cambria Math" panose="02040503050406030204" pitchFamily="18" charset="0"/>
                            </a:rPr>
                          </m:ctrlPr>
                        </m:acc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a:rPr>
                                <m:t>𝜇</m:t>
                              </m:r>
                            </m:e>
                            <m:sub>
                              <m:r>
                                <a:rPr lang="en-US" b="0" i="1" smtClean="0">
                                  <a:solidFill>
                                    <a:srgbClr val="C00000"/>
                                  </a:solidFill>
                                  <a:latin typeface="Cambria Math" panose="02040503050406030204" pitchFamily="18" charset="0"/>
                                </a:rPr>
                                <m:t>1</m:t>
                              </m:r>
                            </m:sub>
                          </m:sSub>
                        </m:e>
                      </m:acc>
                      <m:r>
                        <a:rPr lang="en-US" b="0" i="1" smtClean="0">
                          <a:solidFill>
                            <a:srgbClr val="C00000"/>
                          </a:solidFill>
                          <a:latin typeface="Cambria Math"/>
                        </a:rPr>
                        <m:t> </m:t>
                      </m:r>
                    </m:oMath>
                  </m:oMathPara>
                </a14:m>
                <a:endParaRPr lang="en-US"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290025" y="5107090"/>
                <a:ext cx="585787" cy="369332"/>
              </a:xfrm>
              <a:prstGeom prst="rect">
                <a:avLst/>
              </a:prstGeom>
              <a:blipFill rotWithShape="0">
                <a:blip r:embed="rId5"/>
                <a:stretch>
                  <a:fillRect t="-5000" r="-104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024101" y="5045807"/>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𝜇</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024101" y="5045807"/>
                <a:ext cx="585787" cy="369332"/>
              </a:xfrm>
              <a:prstGeom prst="rect">
                <a:avLst/>
              </a:prstGeom>
              <a:blipFill rotWithShape="0">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033906" y="5100336"/>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𝜇</m:t>
                          </m:r>
                        </m:e>
                        <m:sub>
                          <m:r>
                            <a:rPr lang="en-US" b="0" i="1" smtClean="0">
                              <a:solidFill>
                                <a:srgbClr val="0070C0"/>
                              </a:solidFill>
                              <a:latin typeface="Cambria Math" panose="02040503050406030204" pitchFamily="18" charset="0"/>
                            </a:rPr>
                            <m:t>1</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1033906" y="5100336"/>
                <a:ext cx="585787" cy="369332"/>
              </a:xfrm>
              <a:prstGeom prst="rect">
                <a:avLst/>
              </a:prstGeom>
              <a:blipFill rotWithShape="0">
                <a:blip r:embed="rId7"/>
                <a:stretch>
                  <a:fillRect b="-6667"/>
                </a:stretch>
              </a:blipFill>
            </p:spPr>
            <p:txBody>
              <a:bodyPr/>
              <a:lstStyle/>
              <a:p>
                <a:r>
                  <a:rPr lang="en-US">
                    <a:noFill/>
                  </a:rPr>
                  <a:t> </a:t>
                </a:r>
              </a:p>
            </p:txBody>
          </p:sp>
        </mc:Fallback>
      </mc:AlternateContent>
      <p:sp>
        <p:nvSpPr>
          <p:cNvPr id="9" name="Left Brace 8"/>
          <p:cNvSpPr/>
          <p:nvPr/>
        </p:nvSpPr>
        <p:spPr>
          <a:xfrm rot="5400000" flipH="1">
            <a:off x="9213703" y="3570449"/>
            <a:ext cx="147542" cy="3822628"/>
          </a:xfrm>
          <a:prstGeom prst="leftBrace">
            <a:avLst>
              <a:gd name="adj1" fmla="val 8333"/>
              <a:gd name="adj2" fmla="val 47884"/>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mc:AlternateContent xmlns:mc="http://schemas.openxmlformats.org/markup-compatibility/2006" xmlns:a14="http://schemas.microsoft.com/office/drawing/2010/main">
        <mc:Choice Requires="a14">
          <p:sp>
            <p:nvSpPr>
              <p:cNvPr id="10" name="TextBox 9"/>
              <p:cNvSpPr txBox="1"/>
              <p:nvPr/>
            </p:nvSpPr>
            <p:spPr>
              <a:xfrm>
                <a:off x="8884848" y="5611678"/>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884848" y="5611678"/>
                <a:ext cx="585787"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636222" y="5156480"/>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a:rPr>
                                <m:t>𝜇</m:t>
                              </m:r>
                            </m:e>
                            <m:sub>
                              <m:r>
                                <a:rPr lang="en-US" b="0" i="1" smtClean="0">
                                  <a:solidFill>
                                    <a:srgbClr val="C00000"/>
                                  </a:solidFill>
                                  <a:latin typeface="Cambria Math" panose="02040503050406030204" pitchFamily="18" charset="0"/>
                                </a:rPr>
                                <m:t>2</m:t>
                              </m:r>
                            </m:sub>
                          </m:sSub>
                        </m:e>
                      </m:acc>
                      <m:r>
                        <a:rPr lang="en-US" b="0" i="1" smtClean="0">
                          <a:solidFill>
                            <a:srgbClr val="C00000"/>
                          </a:solidFill>
                          <a:latin typeface="Cambria Math"/>
                        </a:rPr>
                        <m:t> </m:t>
                      </m:r>
                    </m:oMath>
                  </m:oMathPara>
                </a14:m>
                <a:endParaRPr lang="en-US" dirty="0">
                  <a:solidFill>
                    <a:srgbClr val="C00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636222" y="5156480"/>
                <a:ext cx="585787" cy="369332"/>
              </a:xfrm>
              <a:prstGeom prst="rect">
                <a:avLst/>
              </a:prstGeom>
              <a:blipFill rotWithShape="0">
                <a:blip r:embed="rId9"/>
                <a:stretch>
                  <a:fillRect t="-5000" r="-1030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345818" y="5156480"/>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2"/>
                              </a:solidFill>
                              <a:latin typeface="Cambria Math" panose="02040503050406030204" pitchFamily="18" charset="0"/>
                            </a:rPr>
                          </m:ctrlPr>
                        </m:accPr>
                        <m:e>
                          <m:sSub>
                            <m:sSubPr>
                              <m:ctrlPr>
                                <a:rPr lang="en-US" i="1">
                                  <a:solidFill>
                                    <a:schemeClr val="accent2"/>
                                  </a:solidFill>
                                  <a:latin typeface="Cambria Math" panose="02040503050406030204" pitchFamily="18" charset="0"/>
                                </a:rPr>
                              </m:ctrlPr>
                            </m:sSubPr>
                            <m:e>
                              <m:r>
                                <a:rPr lang="en-US" i="1">
                                  <a:solidFill>
                                    <a:schemeClr val="accent2"/>
                                  </a:solidFill>
                                  <a:latin typeface="Cambria Math"/>
                                </a:rPr>
                                <m:t>𝜇</m:t>
                              </m:r>
                            </m:e>
                            <m:sub>
                              <m:r>
                                <a:rPr lang="en-US" b="0" i="1" smtClean="0">
                                  <a:solidFill>
                                    <a:schemeClr val="accent2"/>
                                  </a:solidFill>
                                  <a:latin typeface="Cambria Math" panose="02040503050406030204" pitchFamily="18" charset="0"/>
                                </a:rPr>
                                <m:t>1</m:t>
                              </m:r>
                            </m:sub>
                          </m:sSub>
                        </m:e>
                      </m:acc>
                      <m:r>
                        <a:rPr lang="en-US" b="0" i="1" smtClean="0">
                          <a:latin typeface="Cambria Math"/>
                        </a:rPr>
                        <m:t> </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1345818" y="5156480"/>
                <a:ext cx="585787" cy="369332"/>
              </a:xfrm>
              <a:prstGeom prst="rect">
                <a:avLst/>
              </a:prstGeom>
              <a:blipFill rotWithShape="0">
                <a:blip r:embed="rId10"/>
                <a:stretch>
                  <a:fillRect t="-5000" r="-1041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10624" y="5129078"/>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𝜇</m:t>
                          </m:r>
                        </m:e>
                        <m:sub>
                          <m:r>
                            <a:rPr lang="en-US" b="0" i="1" smtClean="0">
                              <a:solidFill>
                                <a:srgbClr val="C00000"/>
                              </a:solidFill>
                              <a:latin typeface="Cambria Math" panose="02040503050406030204" pitchFamily="18" charset="0"/>
                            </a:rPr>
                            <m:t>2</m:t>
                          </m:r>
                        </m:sub>
                      </m:sSub>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810624" y="5129078"/>
                <a:ext cx="585787" cy="369332"/>
              </a:xfrm>
              <a:prstGeom prst="rect">
                <a:avLst/>
              </a:prstGeom>
              <a:blipFill rotWithShape="0">
                <a:blip r:embed="rId11"/>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820429" y="5183607"/>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𝜇</m:t>
                          </m:r>
                        </m:e>
                        <m:sub>
                          <m:r>
                            <a:rPr lang="en-US" b="0" i="1" smtClean="0">
                              <a:solidFill>
                                <a:srgbClr val="C00000"/>
                              </a:solidFill>
                              <a:latin typeface="Cambria Math" panose="02040503050406030204" pitchFamily="18" charset="0"/>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4820429" y="5183607"/>
                <a:ext cx="585787" cy="369332"/>
              </a:xfrm>
              <a:prstGeom prst="rect">
                <a:avLst/>
              </a:prstGeom>
              <a:blipFill rotWithShape="0">
                <a:blip r:embed="rId12"/>
                <a:stretch>
                  <a:fillRect b="-4918"/>
                </a:stretch>
              </a:blipFill>
            </p:spPr>
            <p:txBody>
              <a:bodyPr/>
              <a:lstStyle/>
              <a:p>
                <a:r>
                  <a:rPr lang="en-US">
                    <a:noFill/>
                  </a:rPr>
                  <a:t> </a:t>
                </a:r>
              </a:p>
            </p:txBody>
          </p:sp>
        </mc:Fallback>
      </mc:AlternateContent>
      <p:sp>
        <p:nvSpPr>
          <p:cNvPr id="34" name="Left Brace 33"/>
          <p:cNvSpPr/>
          <p:nvPr/>
        </p:nvSpPr>
        <p:spPr>
          <a:xfrm rot="5400000" flipH="1">
            <a:off x="3000226" y="3653720"/>
            <a:ext cx="147542" cy="3822628"/>
          </a:xfrm>
          <a:prstGeom prst="leftBrace">
            <a:avLst>
              <a:gd name="adj1" fmla="val 8333"/>
              <a:gd name="adj2" fmla="val 47884"/>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mc:AlternateContent xmlns:mc="http://schemas.openxmlformats.org/markup-compatibility/2006" xmlns:a14="http://schemas.microsoft.com/office/drawing/2010/main">
        <mc:Choice Requires="a14">
          <p:sp>
            <p:nvSpPr>
              <p:cNvPr id="35" name="TextBox 34"/>
              <p:cNvSpPr txBox="1"/>
              <p:nvPr/>
            </p:nvSpPr>
            <p:spPr>
              <a:xfrm>
                <a:off x="2671371" y="5694949"/>
                <a:ext cx="5857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2671371" y="5694949"/>
                <a:ext cx="585787" cy="369332"/>
              </a:xfrm>
              <a:prstGeom prst="rect">
                <a:avLst/>
              </a:prstGeom>
              <a:blipFill rotWithShape="0">
                <a:blip r:embed="rId13"/>
                <a:stretch>
                  <a:fillRect/>
                </a:stretch>
              </a:blipFill>
            </p:spPr>
            <p:txBody>
              <a:bodyPr/>
              <a:lstStyle/>
              <a:p>
                <a:r>
                  <a:rPr lang="en-US">
                    <a:noFill/>
                  </a:rPr>
                  <a:t> </a:t>
                </a:r>
              </a:p>
            </p:txBody>
          </p:sp>
        </mc:Fallback>
      </mc:AlternateContent>
      <p:graphicFrame>
        <p:nvGraphicFramePr>
          <p:cNvPr id="36" name="Chart 35"/>
          <p:cNvGraphicFramePr>
            <a:graphicFrameLocks/>
          </p:cNvGraphicFramePr>
          <p:nvPr>
            <p:extLst/>
          </p:nvPr>
        </p:nvGraphicFramePr>
        <p:xfrm>
          <a:off x="518160" y="1874520"/>
          <a:ext cx="5450251" cy="3503750"/>
        </p:xfrm>
        <a:graphic>
          <a:graphicData uri="http://schemas.openxmlformats.org/drawingml/2006/chart">
            <c:chart xmlns:c="http://schemas.openxmlformats.org/drawingml/2006/chart" xmlns:r="http://schemas.openxmlformats.org/officeDocument/2006/relationships" r:id="rId14"/>
          </a:graphicData>
        </a:graphic>
      </p:graphicFrame>
    </p:spTree>
    <p:extLst>
      <p:ext uri="{BB962C8B-B14F-4D97-AF65-F5344CB8AC3E}">
        <p14:creationId xmlns:p14="http://schemas.microsoft.com/office/powerpoint/2010/main" val="3876084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insight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Arm 1 will be played roughly every constant number of steps in this situation</a:t>
                </a:r>
              </a:p>
              <a:p>
                <a:r>
                  <a:rPr lang="en-US" dirty="0" smtClean="0"/>
                  <a:t>It will take at most </a:t>
                </a:r>
                <a:r>
                  <a:rPr lang="en-US" i="1" dirty="0" smtClean="0"/>
                  <a:t>constant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𝑇</m:t>
                            </m:r>
                          </m:e>
                        </m:func>
                      </m:num>
                      <m:den>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Δ</m:t>
                            </m:r>
                          </m:e>
                          <m:sup>
                            <m:r>
                              <a:rPr lang="en-US" b="0" i="1" smtClean="0">
                                <a:latin typeface="Cambria Math" panose="02040503050406030204" pitchFamily="18" charset="0"/>
                              </a:rPr>
                              <m:t>2</m:t>
                            </m:r>
                          </m:sup>
                        </m:sSup>
                      </m:den>
                    </m:f>
                  </m:oMath>
                </a14:m>
                <a:r>
                  <a:rPr lang="en-US" dirty="0" smtClean="0"/>
                  <a:t>  steps (extra pulls of arm 2) to get out of this situation</a:t>
                </a:r>
              </a:p>
              <a:p>
                <a:r>
                  <a:rPr lang="en-US" dirty="0" smtClean="0"/>
                  <a:t>Total number of pulls of arm 2 is at most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𝑇</m:t>
                            </m:r>
                          </m:e>
                        </m:func>
                      </m:num>
                      <m:den>
                        <m:sSup>
                          <m:sSupPr>
                            <m:ctrlPr>
                              <a:rPr lang="en-US" i="1">
                                <a:latin typeface="Cambria Math" panose="02040503050406030204" pitchFamily="18" charset="0"/>
                              </a:rPr>
                            </m:ctrlPr>
                          </m:sSupPr>
                          <m:e>
                            <m:r>
                              <m:rPr>
                                <m:sty m:val="p"/>
                              </m:rPr>
                              <a:rPr lang="en-US">
                                <a:latin typeface="Cambria Math" panose="02040503050406030204" pitchFamily="18" charset="0"/>
                              </a:rPr>
                              <m:t>Δ</m:t>
                            </m:r>
                          </m:e>
                          <m:sup>
                            <m:r>
                              <a:rPr lang="en-US" i="1">
                                <a:latin typeface="Cambria Math" panose="02040503050406030204" pitchFamily="18" charset="0"/>
                              </a:rPr>
                              <m:t>2</m:t>
                            </m:r>
                          </m:sup>
                        </m:sSup>
                      </m:den>
                    </m:f>
                    <m:r>
                      <a:rPr lang="en-US" b="0" i="0" smtClean="0">
                        <a:latin typeface="Cambria Math" panose="02040503050406030204" pitchFamily="18" charset="0"/>
                      </a:rPr>
                      <m:t>)</m:t>
                    </m:r>
                  </m:oMath>
                </a14:m>
                <a:endParaRPr lang="en-US" dirty="0" smtClean="0"/>
              </a:p>
              <a:p>
                <a:endParaRPr lang="en-US" dirty="0"/>
              </a:p>
              <a:p>
                <a:r>
                  <a:rPr lang="en-US" dirty="0"/>
                  <a:t>Summary: variance </a:t>
                </a:r>
                <a:r>
                  <a:rPr lang="en-US" dirty="0" smtClean="0"/>
                  <a:t>of posterior enables exploration</a:t>
                </a:r>
              </a:p>
              <a:p>
                <a:r>
                  <a:rPr lang="en-US" dirty="0" smtClean="0"/>
                  <a:t>Optimal bounds (up to optimal constants) require more careful use of posterior structure</a:t>
                </a:r>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r="-1217"/>
                </a:stretch>
              </a:blipFill>
            </p:spPr>
            <p:txBody>
              <a:bodyPr/>
              <a:lstStyle/>
              <a:p>
                <a:r>
                  <a:rPr lang="en-US">
                    <a:noFill/>
                  </a:rPr>
                  <a:t> </a:t>
                </a:r>
              </a:p>
            </p:txBody>
          </p:sp>
        </mc:Fallback>
      </mc:AlternateContent>
    </p:spTree>
    <p:extLst>
      <p:ext uri="{BB962C8B-B14F-4D97-AF65-F5344CB8AC3E}">
        <p14:creationId xmlns:p14="http://schemas.microsoft.com/office/powerpoint/2010/main" val="355523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Thompson Sampling [Thompson 1933]</a:t>
            </a:r>
            <a:endParaRPr lang="en-US" dirty="0"/>
          </a:p>
        </p:txBody>
      </p:sp>
      <p:sp>
        <p:nvSpPr>
          <p:cNvPr id="3" name="Content Placeholder 2"/>
          <p:cNvSpPr>
            <a:spLocks noGrp="1"/>
          </p:cNvSpPr>
          <p:nvPr>
            <p:ph idx="1"/>
          </p:nvPr>
        </p:nvSpPr>
        <p:spPr/>
        <p:txBody>
          <a:bodyPr/>
          <a:lstStyle/>
          <a:p>
            <a:pPr marL="0" indent="0">
              <a:buNone/>
            </a:pPr>
            <a:r>
              <a:rPr lang="en-US" dirty="0"/>
              <a:t>A simple heuristic based on Bayesian philosophy of learning</a:t>
            </a:r>
          </a:p>
        </p:txBody>
      </p:sp>
    </p:spTree>
    <p:extLst>
      <p:ext uri="{BB962C8B-B14F-4D97-AF65-F5344CB8AC3E}">
        <p14:creationId xmlns:p14="http://schemas.microsoft.com/office/powerpoint/2010/main" val="96476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Bayesian heuristic</a:t>
            </a:r>
          </a:p>
        </p:txBody>
      </p:sp>
      <p:sp>
        <p:nvSpPr>
          <p:cNvPr id="3" name="Content Placeholder 2"/>
          <p:cNvSpPr>
            <a:spLocks noGrp="1"/>
          </p:cNvSpPr>
          <p:nvPr>
            <p:ph idx="1"/>
          </p:nvPr>
        </p:nvSpPr>
        <p:spPr/>
        <p:txBody>
          <a:bodyPr>
            <a:normAutofit fontScale="92500" lnSpcReduction="20000"/>
          </a:bodyPr>
          <a:lstStyle/>
          <a:p>
            <a:r>
              <a:rPr lang="en-US" dirty="0"/>
              <a:t>Aim is to quickly identify the Bernoulli arm with highest mean</a:t>
            </a:r>
          </a:p>
          <a:p>
            <a:r>
              <a:rPr lang="en-US" dirty="0"/>
              <a:t>Need to learn the unknown mean for each arm to sufficient accuracy</a:t>
            </a:r>
          </a:p>
          <a:p>
            <a:pPr marL="0" indent="0">
              <a:buNone/>
            </a:pPr>
            <a:endParaRPr lang="en-US" dirty="0"/>
          </a:p>
          <a:p>
            <a:pPr marL="0" indent="0">
              <a:buNone/>
            </a:pPr>
            <a:r>
              <a:rPr lang="en-US" dirty="0">
                <a:solidFill>
                  <a:schemeClr val="accent1">
                    <a:lumMod val="75000"/>
                  </a:schemeClr>
                </a:solidFill>
              </a:rPr>
              <a:t>Heuristic:</a:t>
            </a:r>
          </a:p>
          <a:p>
            <a:pPr marL="0" indent="0">
              <a:buNone/>
            </a:pPr>
            <a:r>
              <a:rPr lang="en-US" b="1" dirty="0"/>
              <a:t>For every arm, </a:t>
            </a:r>
            <a:r>
              <a:rPr lang="en-US" dirty="0"/>
              <a:t>maintain a belief about where the mean is in [0,1]</a:t>
            </a:r>
            <a:endParaRPr lang="en-US" dirty="0">
              <a:solidFill>
                <a:schemeClr val="accent1">
                  <a:lumMod val="75000"/>
                </a:schemeClr>
              </a:solidFill>
            </a:endParaRPr>
          </a:p>
          <a:p>
            <a:r>
              <a:rPr lang="en-US" dirty="0"/>
              <a:t>Initially you are very unsure about where the mean is, start with uniform</a:t>
            </a:r>
          </a:p>
          <a:p>
            <a:r>
              <a:rPr lang="en-US" dirty="0"/>
              <a:t>Shift the distribution to left if you observe a 0, right if you observe a 1</a:t>
            </a:r>
          </a:p>
          <a:p>
            <a:r>
              <a:rPr lang="en-US" dirty="0"/>
              <a:t>Play the arm with highest probability of “being the best arm” </a:t>
            </a:r>
          </a:p>
          <a:p>
            <a:pPr marL="0" indent="0">
              <a:buNone/>
            </a:pPr>
            <a:endParaRPr lang="en-US" dirty="0"/>
          </a:p>
          <a:p>
            <a:pPr marL="0" indent="0">
              <a:buNone/>
            </a:pPr>
            <a:r>
              <a:rPr lang="en-US" dirty="0"/>
              <a:t>This is </a:t>
            </a:r>
            <a:r>
              <a:rPr lang="en-US" dirty="0">
                <a:solidFill>
                  <a:schemeClr val="accent1">
                    <a:lumMod val="75000"/>
                  </a:schemeClr>
                </a:solidFill>
              </a:rPr>
              <a:t>Thompson Sampling!</a:t>
            </a:r>
          </a:p>
        </p:txBody>
      </p:sp>
    </p:spTree>
    <p:extLst>
      <p:ext uri="{BB962C8B-B14F-4D97-AF65-F5344CB8AC3E}">
        <p14:creationId xmlns:p14="http://schemas.microsoft.com/office/powerpoint/2010/main" val="1660685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Thompson Sampling [Thompson, 1933]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3648" y="1651508"/>
                <a:ext cx="10058400" cy="4050792"/>
              </a:xfrm>
            </p:spPr>
            <p:txBody>
              <a:bodyPr>
                <a:normAutofit fontScale="92500" lnSpcReduction="10000"/>
              </a:bodyPr>
              <a:lstStyle/>
              <a:p>
                <a:r>
                  <a:rPr lang="en-US" dirty="0" smtClean="0"/>
                  <a:t>Maintain belief about effectiveness (mean reward) of each arm</a:t>
                </a:r>
              </a:p>
              <a:p>
                <a:r>
                  <a:rPr lang="en-US" dirty="0" smtClean="0"/>
                  <a:t>Observe feedback, update belief of pulled arm </a:t>
                </a:r>
                <a:r>
                  <a:rPr lang="en-US" i="1" dirty="0" err="1" smtClean="0"/>
                  <a:t>i</a:t>
                </a:r>
                <a:r>
                  <a:rPr lang="en-US" i="1" dirty="0" smtClean="0"/>
                  <a:t> </a:t>
                </a:r>
                <a:r>
                  <a:rPr lang="en-US" dirty="0" smtClean="0"/>
                  <a:t>in Bayesian manner</a:t>
                </a:r>
              </a:p>
              <a:p>
                <a:pPr marL="0" indent="0">
                  <a:buNone/>
                </a:pPr>
                <a:r>
                  <a:rPr lang="en-US" i="1" dirty="0" smtClean="0"/>
                  <a:t>	Bayes rule</a:t>
                </a:r>
                <a:r>
                  <a:rPr lang="en-US" i="1"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Pr</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𝜇</m:t>
                                </m:r>
                              </m:e>
                              <m:sub>
                                <m:r>
                                  <a:rPr lang="en-US" i="1">
                                    <a:latin typeface="Cambria Math"/>
                                  </a:rPr>
                                  <m:t>𝑖</m:t>
                                </m:r>
                              </m:sub>
                            </m:sSub>
                            <m:r>
                              <a:rPr lang="en-US" i="1">
                                <a:latin typeface="Cambria Math"/>
                              </a:rPr>
                              <m:t> </m:t>
                            </m:r>
                          </m:e>
                        </m:d>
                        <m:r>
                          <a:rPr lang="en-US" i="1">
                            <a:latin typeface="Cambria Math"/>
                          </a:rPr>
                          <m:t>𝑟</m:t>
                        </m:r>
                        <m:r>
                          <a:rPr lang="en-US" i="1">
                            <a:latin typeface="Cambria Math"/>
                          </a:rPr>
                          <m:t>)∝ </m:t>
                        </m:r>
                        <m:r>
                          <m:rPr>
                            <m:sty m:val="p"/>
                          </m:rPr>
                          <a:rPr lang="en-US">
                            <a:latin typeface="Cambria Math"/>
                          </a:rPr>
                          <m:t>Pr</m:t>
                        </m:r>
                        <m:r>
                          <a:rPr lang="en-US" i="1">
                            <a:latin typeface="Cambria Math"/>
                          </a:rPr>
                          <m:t>⁡(</m:t>
                        </m:r>
                        <m:r>
                          <a:rPr lang="en-US" i="1">
                            <a:latin typeface="Cambria Math"/>
                          </a:rPr>
                          <m:t>𝑟</m:t>
                        </m:r>
                        <m:r>
                          <a:rPr lang="en-US" i="1">
                            <a:latin typeface="Cambria Math"/>
                          </a:rPr>
                          <m:t>|</m:t>
                        </m:r>
                        <m:r>
                          <a:rPr lang="en-US" i="1">
                            <a:latin typeface="Cambria Math"/>
                          </a:rPr>
                          <m:t>𝜇</m:t>
                        </m:r>
                      </m:e>
                      <m:sub>
                        <m:r>
                          <a:rPr lang="en-US" i="1">
                            <a:latin typeface="Cambria Math"/>
                          </a:rPr>
                          <m:t>𝑖</m:t>
                        </m:r>
                      </m:sub>
                    </m:sSub>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𝜇</m:t>
                                </m:r>
                              </m:e>
                              <m:sub>
                                <m:r>
                                  <a:rPr lang="en-US" i="1">
                                    <a:latin typeface="Cambria Math"/>
                                  </a:rPr>
                                  <m:t>𝑖</m:t>
                                </m:r>
                              </m:sub>
                            </m:sSub>
                          </m:e>
                        </m:d>
                      </m:e>
                    </m:func>
                  </m:oMath>
                </a14:m>
                <a:endParaRPr lang="en-US" i="1" dirty="0" smtClean="0"/>
              </a:p>
              <a:p>
                <a:r>
                  <a:rPr lang="en-US" dirty="0" smtClean="0"/>
                  <a:t>Pull arm with posterior probability of being best arm</a:t>
                </a:r>
              </a:p>
              <a:p>
                <a:pPr lvl="1"/>
                <a:r>
                  <a:rPr lang="en-US" dirty="0" smtClean="0"/>
                  <a:t>NOT choose the one most likely to be effective</a:t>
                </a:r>
              </a:p>
              <a:p>
                <a:pPr lvl="1"/>
                <a:r>
                  <a:rPr lang="en-US" dirty="0" smtClean="0"/>
                  <a:t>Gives benefit of doubt those less explored</a:t>
                </a:r>
              </a:p>
              <a:p>
                <a:pPr lvl="1"/>
                <a:endParaRPr lang="en-US" dirty="0" smtClean="0"/>
              </a:p>
              <a:p>
                <a:pPr lvl="1"/>
                <a:endParaRPr lang="en-US" dirty="0"/>
              </a:p>
              <a:p>
                <a:r>
                  <a:rPr lang="en-US" dirty="0" smtClean="0"/>
                  <a:t>Thompson Sampling gives “optimal” benefit of doubt </a:t>
                </a:r>
              </a:p>
              <a:p>
                <a:pPr marL="0" indent="0">
                  <a:buNone/>
                </a:pPr>
                <a:r>
                  <a:rPr lang="en-US" dirty="0"/>
                  <a:t> </a:t>
                </a:r>
                <a:r>
                  <a:rPr lang="en-US" dirty="0" smtClean="0"/>
                  <a:t>   [Agrawal and Goyal, COLT 2012, AISTATS 2013]</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3648" y="1651508"/>
                <a:ext cx="10058400" cy="4050792"/>
              </a:xfrm>
              <a:blipFill rotWithShape="0">
                <a:blip r:embed="rId3"/>
                <a:stretch>
                  <a:fillRect l="-909" t="-3012" b="-1807"/>
                </a:stretch>
              </a:blipFill>
            </p:spPr>
            <p:txBody>
              <a:bodyPr/>
              <a:lstStyle/>
              <a:p>
                <a:r>
                  <a:rPr lang="en-US">
                    <a:noFill/>
                  </a:rPr>
                  <a:t> </a:t>
                </a:r>
              </a:p>
            </p:txBody>
          </p:sp>
        </mc:Fallback>
      </mc:AlternateContent>
    </p:spTree>
    <p:extLst>
      <p:ext uri="{BB962C8B-B14F-4D97-AF65-F5344CB8AC3E}">
        <p14:creationId xmlns:p14="http://schemas.microsoft.com/office/powerpoint/2010/main" val="155684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rewards, Beta priors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200" dirty="0"/>
                  <a:t>Uniform distribution </a:t>
                </a:r>
                <a14:m>
                  <m:oMath xmlns:m="http://schemas.openxmlformats.org/officeDocument/2006/math">
                    <m:r>
                      <a:rPr lang="en-US" sz="2200" i="1" dirty="0">
                        <a:latin typeface="Cambria Math" panose="02040503050406030204" pitchFamily="18" charset="0"/>
                      </a:rPr>
                      <m:t>𝐵𝑒𝑡𝑎</m:t>
                    </m:r>
                    <m:r>
                      <a:rPr lang="en-US" sz="2200" i="1" dirty="0">
                        <a:latin typeface="Cambria Math" panose="02040503050406030204" pitchFamily="18" charset="0"/>
                      </a:rPr>
                      <m:t>(1,1)</m:t>
                    </m:r>
                  </m:oMath>
                </a14:m>
                <a:endParaRPr lang="en-US" sz="2200" i="1" dirty="0">
                  <a:latin typeface="Cambria Math"/>
                </a:endParaRPr>
              </a:p>
              <a:p>
                <a:pPr marL="0" indent="0">
                  <a:buNone/>
                </a:pPr>
                <a14:m>
                  <m:oMath xmlns:m="http://schemas.openxmlformats.org/officeDocument/2006/math">
                    <m:r>
                      <a:rPr lang="en-US" sz="2200" i="1">
                        <a:latin typeface="Cambria Math"/>
                      </a:rPr>
                      <m:t>𝐵𝑒𝑡𝑎</m:t>
                    </m:r>
                    <m:d>
                      <m:dPr>
                        <m:ctrlPr>
                          <a:rPr lang="en-US" sz="2200" i="1">
                            <a:latin typeface="Cambria Math" panose="02040503050406030204" pitchFamily="18" charset="0"/>
                          </a:rPr>
                        </m:ctrlPr>
                      </m:dPr>
                      <m:e>
                        <m:r>
                          <a:rPr lang="en-US" sz="2200" i="1">
                            <a:latin typeface="Cambria Math"/>
                          </a:rPr>
                          <m:t>𝛼</m:t>
                        </m:r>
                        <m:r>
                          <a:rPr lang="en-US" sz="2200" i="1">
                            <a:latin typeface="Cambria Math"/>
                          </a:rPr>
                          <m:t>,</m:t>
                        </m:r>
                        <m:r>
                          <a:rPr lang="en-US" sz="2200" i="1">
                            <a:latin typeface="Cambria Math"/>
                          </a:rPr>
                          <m:t>𝛽</m:t>
                        </m:r>
                      </m:e>
                    </m:d>
                    <m:r>
                      <a:rPr lang="en-US" sz="2200" i="1">
                        <a:latin typeface="Cambria Math"/>
                      </a:rPr>
                      <m:t> </m:t>
                    </m:r>
                  </m:oMath>
                </a14:m>
                <a:r>
                  <a:rPr lang="en-US" sz="2200" dirty="0"/>
                  <a:t>prior  </a:t>
                </a:r>
                <a14:m>
                  <m:oMath xmlns:m="http://schemas.openxmlformats.org/officeDocument/2006/math">
                    <m:r>
                      <a:rPr lang="en-US" sz="2200" i="1">
                        <a:latin typeface="Cambria Math"/>
                      </a:rPr>
                      <m:t>⇒</m:t>
                    </m:r>
                  </m:oMath>
                </a14:m>
                <a:r>
                  <a:rPr lang="en-US" sz="2200" dirty="0"/>
                  <a:t> Posterior</a:t>
                </a:r>
                <a:endParaRPr lang="en-US" sz="2200" i="1" dirty="0">
                  <a:latin typeface="Cambria Math"/>
                </a:endParaRPr>
              </a:p>
              <a:p>
                <a:pPr lvl="1"/>
                <a14:m>
                  <m:oMath xmlns:m="http://schemas.openxmlformats.org/officeDocument/2006/math">
                    <m:r>
                      <a:rPr lang="en-US" sz="2200" i="1">
                        <a:latin typeface="Cambria Math"/>
                      </a:rPr>
                      <m:t>𝐵𝑒𝑡𝑎</m:t>
                    </m:r>
                    <m:d>
                      <m:dPr>
                        <m:ctrlPr>
                          <a:rPr lang="en-US" sz="2200" i="1">
                            <a:latin typeface="Cambria Math" panose="02040503050406030204" pitchFamily="18" charset="0"/>
                          </a:rPr>
                        </m:ctrlPr>
                      </m:dPr>
                      <m:e>
                        <m:r>
                          <a:rPr lang="en-US" sz="2200" i="1">
                            <a:latin typeface="Cambria Math"/>
                          </a:rPr>
                          <m:t>𝛼</m:t>
                        </m:r>
                        <m:r>
                          <a:rPr lang="en-US" sz="2200" i="1">
                            <a:latin typeface="Cambria Math"/>
                          </a:rPr>
                          <m:t>+1,</m:t>
                        </m:r>
                        <m:r>
                          <a:rPr lang="en-US" sz="2200" i="1">
                            <a:latin typeface="Cambria Math"/>
                          </a:rPr>
                          <m:t>𝛽</m:t>
                        </m:r>
                      </m:e>
                    </m:d>
                  </m:oMath>
                </a14:m>
                <a:r>
                  <a:rPr lang="en-US" sz="2200" dirty="0"/>
                  <a:t> if you observe 1</a:t>
                </a:r>
              </a:p>
              <a:p>
                <a:pPr lvl="1"/>
                <a14:m>
                  <m:oMath xmlns:m="http://schemas.openxmlformats.org/officeDocument/2006/math">
                    <m:r>
                      <a:rPr lang="en-US" sz="2200" i="1">
                        <a:latin typeface="Cambria Math"/>
                      </a:rPr>
                      <m:t>𝐵𝑒𝑡𝑎</m:t>
                    </m:r>
                    <m:d>
                      <m:dPr>
                        <m:ctrlPr>
                          <a:rPr lang="en-US" sz="2200" i="1">
                            <a:latin typeface="Cambria Math" panose="02040503050406030204" pitchFamily="18" charset="0"/>
                          </a:rPr>
                        </m:ctrlPr>
                      </m:dPr>
                      <m:e>
                        <m:r>
                          <a:rPr lang="en-US" sz="2200" i="1">
                            <a:latin typeface="Cambria Math"/>
                          </a:rPr>
                          <m:t>𝛼</m:t>
                        </m:r>
                        <m:r>
                          <a:rPr lang="en-US" sz="2200" i="1">
                            <a:latin typeface="Cambria Math"/>
                          </a:rPr>
                          <m:t>,</m:t>
                        </m:r>
                        <m:r>
                          <a:rPr lang="en-US" sz="2200" i="1">
                            <a:latin typeface="Cambria Math"/>
                          </a:rPr>
                          <m:t>𝛽</m:t>
                        </m:r>
                        <m:r>
                          <a:rPr lang="en-US" sz="2200" i="1">
                            <a:latin typeface="Cambria Math" panose="02040503050406030204" pitchFamily="18" charset="0"/>
                          </a:rPr>
                          <m:t>+1</m:t>
                        </m:r>
                      </m:e>
                    </m:d>
                  </m:oMath>
                </a14:m>
                <a:r>
                  <a:rPr lang="en-US" sz="2200" dirty="0"/>
                  <a:t> if you observe 0</a:t>
                </a:r>
              </a:p>
              <a:p>
                <a:endParaRPr lang="en-US" sz="2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88" t="-904"/>
                </a:stretch>
              </a:blipFill>
            </p:spPr>
            <p:txBody>
              <a:bodyPr/>
              <a:lstStyle/>
              <a:p>
                <a:r>
                  <a:rPr lang="en-US">
                    <a:noFill/>
                  </a:rPr>
                  <a:t> </a:t>
                </a:r>
              </a:p>
            </p:txBody>
          </p:sp>
        </mc:Fallback>
      </mc:AlternateContent>
      <p:pic>
        <p:nvPicPr>
          <p:cNvPr id="4" name="Picture 2" descr="Probability density function for the Beta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789" y="575064"/>
            <a:ext cx="4099930" cy="32799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672738" y="3944982"/>
                <a:ext cx="11462934" cy="248731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500"/>
                  </a:spcBef>
                </a:pPr>
                <a:endParaRPr lang="en-US" sz="2400" dirty="0" smtClean="0">
                  <a:solidFill>
                    <a:schemeClr val="tx1"/>
                  </a:solidFill>
                </a:endParaRPr>
              </a:p>
              <a:p>
                <a:pPr marL="0" lvl="1">
                  <a:spcBef>
                    <a:spcPts val="500"/>
                  </a:spcBef>
                </a:pPr>
                <a:r>
                  <a:rPr lang="en-US" sz="2200" dirty="0" smtClean="0">
                    <a:solidFill>
                      <a:schemeClr val="tx1"/>
                    </a:solidFill>
                  </a:rPr>
                  <a:t>Start with </a:t>
                </a:r>
                <a14:m>
                  <m:oMath xmlns:m="http://schemas.openxmlformats.org/officeDocument/2006/math">
                    <m:r>
                      <a:rPr lang="en-US" sz="2200" i="1" dirty="0" smtClean="0">
                        <a:solidFill>
                          <a:schemeClr val="tx1"/>
                        </a:solidFill>
                        <a:latin typeface="Cambria Math" panose="02040503050406030204" pitchFamily="18" charset="0"/>
                      </a:rPr>
                      <m:t>𝐵𝑒𝑡𝑎</m:t>
                    </m:r>
                    <m:r>
                      <a:rPr lang="en-US" sz="2200" i="1" dirty="0" smtClean="0">
                        <a:solidFill>
                          <a:schemeClr val="tx1"/>
                        </a:solidFill>
                        <a:latin typeface="Cambria Math" panose="02040503050406030204" pitchFamily="18" charset="0"/>
                      </a:rPr>
                      <m:t>(1,1)</m:t>
                    </m:r>
                  </m:oMath>
                </a14:m>
                <a:r>
                  <a:rPr lang="en-US" sz="2200" dirty="0" smtClean="0">
                    <a:solidFill>
                      <a:schemeClr val="tx1"/>
                    </a:solidFill>
                  </a:rPr>
                  <a:t> prior belief for every arm</a:t>
                </a:r>
              </a:p>
              <a:p>
                <a:pPr marL="0" lvl="1">
                  <a:spcBef>
                    <a:spcPts val="500"/>
                  </a:spcBef>
                </a:pPr>
                <a:r>
                  <a:rPr lang="en-US" sz="2200" dirty="0" smtClean="0">
                    <a:solidFill>
                      <a:schemeClr val="tx1"/>
                    </a:solidFill>
                  </a:rPr>
                  <a:t>In round </a:t>
                </a:r>
                <a:r>
                  <a:rPr lang="en-US" sz="2200" i="1" dirty="0" smtClean="0">
                    <a:solidFill>
                      <a:schemeClr val="tx1"/>
                    </a:solidFill>
                  </a:rPr>
                  <a:t>t</a:t>
                </a:r>
                <a:r>
                  <a:rPr lang="en-US" sz="2200" dirty="0" smtClean="0">
                    <a:solidFill>
                      <a:schemeClr val="tx1"/>
                    </a:solidFill>
                  </a:rPr>
                  <a:t>,</a:t>
                </a:r>
              </a:p>
              <a:p>
                <a:pPr marL="342900" lvl="1" indent="-342900">
                  <a:spcBef>
                    <a:spcPts val="500"/>
                  </a:spcBef>
                  <a:buFont typeface="Arial" panose="020B0604020202020204" pitchFamily="34" charset="0"/>
                  <a:buChar char="•"/>
                </a:pPr>
                <a:r>
                  <a:rPr lang="en-US" sz="2200" dirty="0" smtClean="0">
                    <a:solidFill>
                      <a:schemeClr val="tx1"/>
                    </a:solidFill>
                  </a:rPr>
                  <a:t>For every arm </a:t>
                </a:r>
                <a14:m>
                  <m:oMath xmlns:m="http://schemas.openxmlformats.org/officeDocument/2006/math">
                    <m:r>
                      <a:rPr lang="en-US" sz="2200" b="0" i="1" smtClean="0">
                        <a:solidFill>
                          <a:schemeClr val="tx1"/>
                        </a:solidFill>
                        <a:latin typeface="Cambria Math" panose="02040503050406030204" pitchFamily="18" charset="0"/>
                      </a:rPr>
                      <m:t>𝑖</m:t>
                    </m:r>
                  </m:oMath>
                </a14:m>
                <a:r>
                  <a:rPr lang="en-US" sz="2200" dirty="0" smtClean="0">
                    <a:solidFill>
                      <a:schemeClr val="tx1"/>
                    </a:solidFill>
                  </a:rPr>
                  <a:t>, sample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𝜃</m:t>
                        </m:r>
                      </m:e>
                      <m:sub>
                        <m:r>
                          <a:rPr lang="en-US" sz="2200" b="0" i="1" smtClean="0">
                            <a:solidFill>
                              <a:schemeClr val="tx1"/>
                            </a:solidFill>
                            <a:latin typeface="Cambria Math" panose="02040503050406030204" pitchFamily="18" charset="0"/>
                          </a:rPr>
                          <m:t>𝑖</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𝑡</m:t>
                        </m:r>
                      </m:sub>
                    </m:sSub>
                  </m:oMath>
                </a14:m>
                <a:r>
                  <a:rPr lang="en-US" sz="2200" dirty="0" smtClean="0">
                    <a:solidFill>
                      <a:schemeClr val="tx1"/>
                    </a:solidFill>
                  </a:rPr>
                  <a:t> independently from  posterior B</a:t>
                </a:r>
                <a14:m>
                  <m:oMath xmlns:m="http://schemas.openxmlformats.org/officeDocument/2006/math">
                    <m:r>
                      <a:rPr lang="en-US" sz="2200" b="0" i="1">
                        <a:solidFill>
                          <a:schemeClr val="tx1"/>
                        </a:solidFill>
                        <a:latin typeface="Cambria Math" panose="02040503050406030204" pitchFamily="18" charset="0"/>
                      </a:rPr>
                      <m:t>𝑒𝑡𝑎</m:t>
                    </m:r>
                    <m:d>
                      <m:dPr>
                        <m:ctrlPr>
                          <a:rPr lang="en-US" sz="2200" i="1">
                            <a:solidFill>
                              <a:schemeClr val="tx1"/>
                            </a:solidFill>
                            <a:latin typeface="Cambria Math" panose="02040503050406030204" pitchFamily="18" charset="0"/>
                          </a:rPr>
                        </m:ctrlPr>
                      </m:dPr>
                      <m:e>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𝑆</m:t>
                            </m:r>
                          </m:e>
                          <m:sub>
                            <m:r>
                              <a:rPr lang="en-US" sz="2200" b="0" i="1" smtClean="0">
                                <a:solidFill>
                                  <a:schemeClr val="tx1"/>
                                </a:solidFill>
                                <a:latin typeface="Cambria Math" panose="02040503050406030204" pitchFamily="18" charset="0"/>
                              </a:rPr>
                              <m:t>𝑖</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𝑡</m:t>
                            </m:r>
                          </m:sub>
                        </m:sSub>
                        <m:r>
                          <a:rPr lang="en-US" sz="2200" b="0" i="1">
                            <a:solidFill>
                              <a:schemeClr val="tx1"/>
                            </a:solidFill>
                            <a:latin typeface="Cambria Math" panose="02040503050406030204" pitchFamily="18" charset="0"/>
                          </a:rPr>
                          <m:t>+1,</m:t>
                        </m:r>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𝐹</m:t>
                            </m:r>
                          </m:e>
                          <m:sub>
                            <m:r>
                              <a:rPr lang="en-US" sz="2200" b="0" i="1" smtClean="0">
                                <a:solidFill>
                                  <a:schemeClr val="tx1"/>
                                </a:solidFill>
                                <a:latin typeface="Cambria Math" panose="02040503050406030204" pitchFamily="18" charset="0"/>
                              </a:rPr>
                              <m:t>𝑖</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𝑡</m:t>
                            </m:r>
                          </m:sub>
                        </m:sSub>
                        <m:r>
                          <a:rPr lang="en-US" sz="2200" b="0" i="1" smtClean="0">
                            <a:solidFill>
                              <a:schemeClr val="tx1"/>
                            </a:solidFill>
                            <a:latin typeface="Cambria Math" panose="02040503050406030204" pitchFamily="18" charset="0"/>
                          </a:rPr>
                          <m:t>+1</m:t>
                        </m:r>
                      </m:e>
                    </m:d>
                    <m:r>
                      <a:rPr lang="en-US" sz="2200" b="0" i="1">
                        <a:solidFill>
                          <a:schemeClr val="tx1"/>
                        </a:solidFill>
                        <a:latin typeface="Cambria Math" panose="02040503050406030204" pitchFamily="18" charset="0"/>
                      </a:rPr>
                      <m:t> </m:t>
                    </m:r>
                  </m:oMath>
                </a14:m>
                <a:endParaRPr lang="en-US" sz="2200" b="0" dirty="0" smtClean="0">
                  <a:solidFill>
                    <a:schemeClr val="tx1"/>
                  </a:solidFill>
                </a:endParaRPr>
              </a:p>
              <a:p>
                <a:pPr marL="342900" lvl="1" indent="-342900">
                  <a:spcBef>
                    <a:spcPts val="500"/>
                  </a:spcBef>
                  <a:buFont typeface="Arial" panose="020B0604020202020204" pitchFamily="34" charset="0"/>
                  <a:buChar char="•"/>
                </a:pPr>
                <a:r>
                  <a:rPr lang="en-US" sz="2200" dirty="0" smtClean="0">
                    <a:solidFill>
                      <a:schemeClr val="tx1"/>
                    </a:solidFill>
                  </a:rPr>
                  <a:t>Play arm</a:t>
                </a:r>
                <a14:m>
                  <m:oMath xmlns:m="http://schemas.openxmlformats.org/officeDocument/2006/math">
                    <m:r>
                      <a:rPr lang="en-US" sz="2200">
                        <a:solidFill>
                          <a:schemeClr val="tx1"/>
                        </a:solidFill>
                        <a:latin typeface="Cambria Math" panose="02040503050406030204" pitchFamily="18" charset="0"/>
                      </a:rPr>
                      <m:t> </m:t>
                    </m:r>
                  </m:oMath>
                </a14:m>
                <a:r>
                  <a:rPr lang="en-US" sz="2200" dirty="0" smtClean="0">
                    <a:solidFill>
                      <a:schemeClr val="tx1"/>
                    </a:solidFill>
                  </a:rPr>
                  <a:t>	</a:t>
                </a:r>
                <a14:m>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𝑖</m:t>
                        </m:r>
                      </m:e>
                      <m:sub>
                        <m:r>
                          <a:rPr lang="en-US" sz="2200" b="0" i="1" smtClean="0">
                            <a:solidFill>
                              <a:schemeClr val="tx1"/>
                            </a:solidFill>
                            <a:latin typeface="Cambria Math" panose="02040503050406030204" pitchFamily="18" charset="0"/>
                          </a:rPr>
                          <m:t>𝑡</m:t>
                        </m:r>
                      </m:sub>
                    </m:sSub>
                    <m:r>
                      <a:rPr lang="en-US" sz="2200" b="0" i="1" smtClean="0">
                        <a:solidFill>
                          <a:schemeClr val="tx1"/>
                        </a:solidFill>
                        <a:latin typeface="Cambria Math" panose="02040503050406030204" pitchFamily="18" charset="0"/>
                      </a:rPr>
                      <m:t>=</m:t>
                    </m:r>
                    <m:func>
                      <m:funcPr>
                        <m:ctrlPr>
                          <a:rPr lang="en-US" sz="2200" i="1" smtClean="0">
                            <a:solidFill>
                              <a:schemeClr val="tx1"/>
                            </a:solidFill>
                            <a:latin typeface="Cambria Math" panose="02040503050406030204" pitchFamily="18" charset="0"/>
                          </a:rPr>
                        </m:ctrlPr>
                      </m:funcPr>
                      <m:fName>
                        <m:limLow>
                          <m:limLowPr>
                            <m:ctrlPr>
                              <a:rPr lang="en-US" sz="2200" i="1" smtClean="0">
                                <a:solidFill>
                                  <a:schemeClr val="tx1"/>
                                </a:solidFill>
                                <a:latin typeface="Cambria Math" panose="02040503050406030204" pitchFamily="18" charset="0"/>
                              </a:rPr>
                            </m:ctrlPr>
                          </m:limLowPr>
                          <m:e>
                            <m:r>
                              <m:rPr>
                                <m:sty m:val="p"/>
                              </m:rPr>
                              <a:rPr lang="en-US" sz="2200" b="0" i="0" smtClean="0">
                                <a:solidFill>
                                  <a:schemeClr val="tx1"/>
                                </a:solidFill>
                                <a:latin typeface="Cambria Math" panose="02040503050406030204" pitchFamily="18" charset="0"/>
                              </a:rPr>
                              <m:t>max</m:t>
                            </m:r>
                          </m:e>
                          <m:lim>
                            <m:r>
                              <a:rPr lang="en-US" sz="2200" b="0" i="1" smtClean="0">
                                <a:solidFill>
                                  <a:schemeClr val="tx1"/>
                                </a:solidFill>
                                <a:latin typeface="Cambria Math" panose="02040503050406030204" pitchFamily="18" charset="0"/>
                              </a:rPr>
                              <m:t>𝑖</m:t>
                            </m:r>
                          </m:lim>
                        </m:limLow>
                      </m:fName>
                      <m:e>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𝜃</m:t>
                            </m:r>
                          </m:e>
                          <m:sub>
                            <m:r>
                              <a:rPr lang="en-US" sz="2200" b="0" i="1" smtClean="0">
                                <a:solidFill>
                                  <a:schemeClr val="tx1"/>
                                </a:solidFill>
                                <a:latin typeface="Cambria Math" panose="02040503050406030204" pitchFamily="18" charset="0"/>
                              </a:rPr>
                              <m:t>𝑖</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𝑡</m:t>
                            </m:r>
                          </m:sub>
                        </m:sSub>
                      </m:e>
                    </m:func>
                  </m:oMath>
                </a14:m>
                <a:endParaRPr lang="en-US" sz="2200" b="0" dirty="0" smtClean="0">
                  <a:solidFill>
                    <a:schemeClr val="tx1"/>
                  </a:solidFill>
                </a:endParaRPr>
              </a:p>
              <a:p>
                <a:pPr marL="342900" lvl="1" indent="-342900">
                  <a:spcBef>
                    <a:spcPts val="500"/>
                  </a:spcBef>
                  <a:buFont typeface="Arial" panose="020B0604020202020204" pitchFamily="34" charset="0"/>
                  <a:buChar char="•"/>
                </a:pPr>
                <a:r>
                  <a:rPr lang="en-US" sz="2200" dirty="0" smtClean="0">
                    <a:solidFill>
                      <a:schemeClr val="tx1"/>
                    </a:solidFill>
                  </a:rPr>
                  <a:t>Observe reward and update the Beta posterior for arm </a:t>
                </a:r>
                <a14:m>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𝑖</m:t>
                        </m:r>
                      </m:e>
                      <m:sub>
                        <m:r>
                          <a:rPr lang="en-US" sz="2200" i="1">
                            <a:solidFill>
                              <a:schemeClr val="tx1"/>
                            </a:solidFill>
                            <a:latin typeface="Cambria Math" panose="02040503050406030204" pitchFamily="18" charset="0"/>
                          </a:rPr>
                          <m:t>𝑡</m:t>
                        </m:r>
                      </m:sub>
                    </m:sSub>
                  </m:oMath>
                </a14:m>
                <a:endParaRPr lang="en-US" sz="2200" dirty="0" smtClean="0">
                  <a:solidFill>
                    <a:schemeClr val="tx1"/>
                  </a:solidFill>
                </a:endParaRPr>
              </a:p>
              <a:p>
                <a:pPr marL="0" lvl="1"/>
                <a:endParaRPr lang="en-US" sz="2200" dirty="0"/>
              </a:p>
            </p:txBody>
          </p:sp>
        </mc:Choice>
        <mc:Fallback xmlns="">
          <p:sp>
            <p:nvSpPr>
              <p:cNvPr id="5" name="Rectangle 4"/>
              <p:cNvSpPr>
                <a:spLocks noRot="1" noChangeAspect="1" noMove="1" noResize="1" noEditPoints="1" noAdjustHandles="1" noChangeArrowheads="1" noChangeShapeType="1" noTextEdit="1"/>
              </p:cNvSpPr>
              <p:nvPr/>
            </p:nvSpPr>
            <p:spPr>
              <a:xfrm>
                <a:off x="672738" y="3944982"/>
                <a:ext cx="11462934" cy="2487317"/>
              </a:xfrm>
              <a:prstGeom prst="rect">
                <a:avLst/>
              </a:prstGeom>
              <a:blipFill rotWithShape="0">
                <a:blip r:embed="rId4"/>
                <a:stretch>
                  <a:fillRect l="-530"/>
                </a:stretch>
              </a:blipFill>
              <a:ln w="38100"/>
            </p:spPr>
            <p:txBody>
              <a:bodyPr/>
              <a:lstStyle/>
              <a:p>
                <a:r>
                  <a:rPr lang="en-US">
                    <a:noFill/>
                  </a:rPr>
                  <a:t> </a:t>
                </a:r>
              </a:p>
            </p:txBody>
          </p:sp>
        </mc:Fallback>
      </mc:AlternateContent>
    </p:spTree>
    <p:extLst>
      <p:ext uri="{BB962C8B-B14F-4D97-AF65-F5344CB8AC3E}">
        <p14:creationId xmlns:p14="http://schemas.microsoft.com/office/powerpoint/2010/main" val="71372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Regret bounds</a:t>
            </a:r>
            <a:br>
              <a:rPr lang="en-US" dirty="0" smtClean="0"/>
            </a:br>
            <a:r>
              <a:rPr lang="en-US" sz="2800" dirty="0" smtClean="0"/>
              <a:t>[A. Goyal, COLT </a:t>
            </a:r>
            <a:r>
              <a:rPr lang="en-US" sz="2800" dirty="0" smtClean="0"/>
              <a:t>2012, AISTATS 2013]</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9848" y="1669143"/>
                <a:ext cx="10058400" cy="4503057"/>
              </a:xfrm>
            </p:spPr>
            <p:txBody>
              <a:bodyPr>
                <a:normAutofit/>
              </a:bodyPr>
              <a:lstStyle/>
              <a:p>
                <a:pPr marL="0" indent="0">
                  <a:buNone/>
                </a:pPr>
                <a:r>
                  <a:rPr lang="en-US" dirty="0" smtClean="0"/>
                  <a:t>Optimal instance-dependent bounds for Bernoulli rewards</a:t>
                </a:r>
                <a:endParaRPr lang="en-US" i="1" dirty="0" smtClean="0">
                  <a:latin typeface="Cambria Math" panose="02040503050406030204" pitchFamily="18" charset="0"/>
                  <a:ea typeface="Cambria Math"/>
                </a:endParaRPr>
              </a:p>
              <a:p>
                <a14:m>
                  <m:oMath xmlns:m="http://schemas.openxmlformats.org/officeDocument/2006/math">
                    <m:f>
                      <m:fPr>
                        <m:ctrlPr>
                          <a:rPr lang="en-US" sz="2400" b="0" i="1" smtClean="0">
                            <a:latin typeface="Cambria Math" panose="02040503050406030204" pitchFamily="18" charset="0"/>
                            <a:ea typeface="Cambria Math"/>
                          </a:rPr>
                        </m:ctrlPr>
                      </m:fPr>
                      <m:num>
                        <m:r>
                          <m:rPr>
                            <m:sty m:val="p"/>
                          </m:rPr>
                          <a:rPr lang="en-US" sz="2400" b="0" i="0" smtClean="0">
                            <a:latin typeface="Cambria Math" panose="02040503050406030204" pitchFamily="18" charset="0"/>
                            <a:ea typeface="Cambria Math"/>
                          </a:rPr>
                          <m:t>Regret</m:t>
                        </m:r>
                        <m:d>
                          <m:dPr>
                            <m:ctrlPr>
                              <a:rPr lang="en-US" sz="2400" b="0" i="1" smtClean="0">
                                <a:latin typeface="Cambria Math" panose="02040503050406030204" pitchFamily="18" charset="0"/>
                                <a:ea typeface="Cambria Math"/>
                              </a:rPr>
                            </m:ctrlPr>
                          </m:dPr>
                          <m:e>
                            <m:r>
                              <m:rPr>
                                <m:sty m:val="p"/>
                              </m:rPr>
                              <a:rPr lang="en-US" sz="2400" b="0" i="0" smtClean="0">
                                <a:latin typeface="Cambria Math" panose="02040503050406030204" pitchFamily="18" charset="0"/>
                                <a:ea typeface="Cambria Math"/>
                              </a:rPr>
                              <m:t>T</m:t>
                            </m:r>
                          </m:e>
                        </m:d>
                      </m:num>
                      <m:den>
                        <m:func>
                          <m:funcPr>
                            <m:ctrlPr>
                              <a:rPr lang="en-US" sz="2400" b="0" i="1" smtClean="0">
                                <a:latin typeface="Cambria Math" panose="02040503050406030204" pitchFamily="18" charset="0"/>
                                <a:ea typeface="Cambria Math"/>
                              </a:rPr>
                            </m:ctrlPr>
                          </m:funcPr>
                          <m:fName>
                            <m:r>
                              <m:rPr>
                                <m:sty m:val="p"/>
                              </m:rPr>
                              <a:rPr lang="en-US" sz="2400" b="0" i="0" smtClean="0">
                                <a:latin typeface="Cambria Math" panose="02040503050406030204" pitchFamily="18" charset="0"/>
                                <a:ea typeface="Cambria Math"/>
                              </a:rPr>
                              <m:t>log</m:t>
                            </m:r>
                          </m:fName>
                          <m:e>
                            <m:d>
                              <m:dPr>
                                <m:ctrlPr>
                                  <a:rPr lang="en-US" sz="2400" b="0" i="1" smtClean="0">
                                    <a:latin typeface="Cambria Math" panose="02040503050406030204" pitchFamily="18" charset="0"/>
                                    <a:ea typeface="Cambria Math"/>
                                  </a:rPr>
                                </m:ctrlPr>
                              </m:dPr>
                              <m:e>
                                <m:r>
                                  <a:rPr lang="en-US" sz="2400" b="0" i="1" smtClean="0">
                                    <a:latin typeface="Cambria Math" panose="02040503050406030204" pitchFamily="18" charset="0"/>
                                    <a:ea typeface="Cambria Math"/>
                                  </a:rPr>
                                  <m:t>𝑇</m:t>
                                </m:r>
                              </m:e>
                            </m:d>
                          </m:e>
                        </m:func>
                      </m:den>
                    </m:f>
                    <m:r>
                      <a:rPr lang="en-US" sz="2400" b="0" i="1" smtClean="0">
                        <a:latin typeface="Cambria Math" panose="02040503050406030204" pitchFamily="18" charset="0"/>
                        <a:ea typeface="Cambria Math"/>
                      </a:rPr>
                      <m:t>→</m:t>
                    </m:r>
                    <m:r>
                      <a:rPr lang="en-US" sz="2400" b="0" i="1" smtClean="0">
                        <a:latin typeface="Cambria Math" panose="02040503050406030204" pitchFamily="18" charset="0"/>
                        <a:ea typeface="Cambria Math"/>
                      </a:rPr>
                      <m:t>𝑐𝑜𝑛𝑠𝑡𝑎𝑛𝑡</m:t>
                    </m:r>
                  </m:oMath>
                </a14:m>
                <a:r>
                  <a:rPr lang="en-US" dirty="0" smtClean="0"/>
                  <a:t> </a:t>
                </a:r>
                <a14:m>
                  <m:oMath xmlns:m="http://schemas.openxmlformats.org/officeDocument/2006/math">
                    <m:r>
                      <a:rPr lang="en-US" sz="1800" i="1">
                        <a:latin typeface="Cambria Math" panose="02040503050406030204" pitchFamily="18" charset="0"/>
                        <a:ea typeface="Cambria Math"/>
                      </a:rPr>
                      <m:t>(</m:t>
                    </m:r>
                    <m:r>
                      <a:rPr lang="en-US" sz="1800" i="1">
                        <a:latin typeface="Cambria Math" panose="02040503050406030204" pitchFamily="18" charset="0"/>
                        <a:ea typeface="Cambria Math"/>
                      </a:rPr>
                      <m:t>𝑖𝑛𝑠𝑡𝑎𝑛𝑐𝑒</m:t>
                    </m:r>
                    <m:r>
                      <a:rPr lang="en-US" sz="1800" i="1">
                        <a:latin typeface="Cambria Math" panose="02040503050406030204" pitchFamily="18" charset="0"/>
                        <a:ea typeface="Cambria Math"/>
                      </a:rPr>
                      <m:t> </m:t>
                    </m:r>
                    <m:r>
                      <a:rPr lang="en-US" sz="1800" i="1">
                        <a:latin typeface="Cambria Math" panose="02040503050406030204" pitchFamily="18" charset="0"/>
                        <a:ea typeface="Cambria Math"/>
                      </a:rPr>
                      <m:t>𝑠𝑝𝑒𝑐𝑖𝑓𝑖𝑐</m:t>
                    </m:r>
                    <m:r>
                      <a:rPr lang="en-US" sz="1800" i="1">
                        <a:latin typeface="Cambria Math" panose="02040503050406030204" pitchFamily="18" charset="0"/>
                        <a:ea typeface="Cambria Math"/>
                      </a:rPr>
                      <m:t>) </m:t>
                    </m:r>
                  </m:oMath>
                </a14:m>
                <a:endParaRPr lang="en-US" sz="1800" dirty="0" smtClean="0"/>
              </a:p>
              <a:p>
                <a:pPr lvl="1"/>
                <a:r>
                  <a:rPr lang="en-US" dirty="0" smtClean="0"/>
                  <a:t>Matches </a:t>
                </a:r>
                <a:r>
                  <a:rPr lang="en-US" i="1" dirty="0"/>
                  <a:t>asymptotic lower </a:t>
                </a:r>
                <a:r>
                  <a:rPr lang="en-US" i="1" dirty="0" smtClean="0"/>
                  <a:t>bound</a:t>
                </a:r>
                <a:endParaRPr lang="en-US" dirty="0" smtClean="0"/>
              </a:p>
              <a:p>
                <a:pPr marL="0" indent="0">
                  <a:buNone/>
                </a:pPr>
                <a:r>
                  <a:rPr lang="en-US" dirty="0" smtClean="0"/>
                  <a:t>Near-optimal worst-case-instance bounds</a:t>
                </a:r>
              </a:p>
              <a:p>
                <a:r>
                  <a:rPr lang="en-US" dirty="0">
                    <a:ea typeface="Cambria Math"/>
                  </a:rPr>
                  <a:t>Regret</a:t>
                </a:r>
                <a14:m>
                  <m:oMath xmlns:m="http://schemas.openxmlformats.org/officeDocument/2006/math">
                    <m:d>
                      <m:dPr>
                        <m:ctrlPr>
                          <a:rPr lang="en-US" i="1" dirty="0">
                            <a:latin typeface="Cambria Math" panose="02040503050406030204" pitchFamily="18" charset="0"/>
                            <a:ea typeface="Cambria Math"/>
                          </a:rPr>
                        </m:ctrlPr>
                      </m:dPr>
                      <m:e>
                        <m:r>
                          <a:rPr lang="en-US" i="1" dirty="0">
                            <a:latin typeface="Cambria Math"/>
                            <a:ea typeface="Cambria Math"/>
                          </a:rPr>
                          <m:t>𝑇</m:t>
                        </m:r>
                      </m:e>
                    </m:d>
                    <m:r>
                      <a:rPr lang="en-US" i="1" dirty="0">
                        <a:latin typeface="Cambria Math" panose="02040503050406030204" pitchFamily="18" charset="0"/>
                        <a:ea typeface="Cambria Math"/>
                      </a:rPr>
                      <m:t>≤</m:t>
                    </m:r>
                    <m:r>
                      <a:rPr lang="en-US" i="1" dirty="0">
                        <a:latin typeface="Cambria Math"/>
                        <a:ea typeface="Cambria Math"/>
                      </a:rPr>
                      <m:t> </m:t>
                    </m:r>
                    <m:r>
                      <a:rPr lang="en-US" i="1" dirty="0">
                        <a:latin typeface="Cambria Math"/>
                        <a:ea typeface="Cambria Math"/>
                      </a:rPr>
                      <m:t>𝑂</m:t>
                    </m:r>
                    <m:r>
                      <a:rPr lang="en-US" i="1" dirty="0">
                        <a:latin typeface="Cambria Math"/>
                      </a:rPr>
                      <m:t>(</m:t>
                    </m:r>
                    <m:rad>
                      <m:radPr>
                        <m:degHide m:val="on"/>
                        <m:ctrlPr>
                          <a:rPr lang="en-US" i="1" dirty="0" smtClean="0">
                            <a:solidFill>
                              <a:srgbClr val="0070C0"/>
                            </a:solidFill>
                            <a:latin typeface="Cambria Math" panose="02040503050406030204" pitchFamily="18" charset="0"/>
                            <a:ea typeface="Cambria Math"/>
                          </a:rPr>
                        </m:ctrlPr>
                      </m:radPr>
                      <m:deg/>
                      <m:e>
                        <m:r>
                          <a:rPr lang="en-US" i="1" dirty="0">
                            <a:solidFill>
                              <a:srgbClr val="0070C0"/>
                            </a:solidFill>
                            <a:latin typeface="Cambria Math"/>
                            <a:ea typeface="Cambria Math"/>
                          </a:rPr>
                          <m:t>𝑁𝑇</m:t>
                        </m:r>
                        <m:r>
                          <m:rPr>
                            <m:sty m:val="p"/>
                          </m:rPr>
                          <a:rPr lang="en-US" i="1" dirty="0" smtClean="0">
                            <a:solidFill>
                              <a:schemeClr val="tx1"/>
                            </a:solidFill>
                            <a:latin typeface="Cambria Math"/>
                            <a:ea typeface="Cambria Math"/>
                          </a:rPr>
                          <m:t>ln</m:t>
                        </m:r>
                        <m:r>
                          <a:rPr lang="en-US" i="1" dirty="0" smtClean="0">
                            <a:solidFill>
                              <a:schemeClr val="tx1"/>
                            </a:solidFill>
                            <a:latin typeface="Cambria Math"/>
                            <a:ea typeface="Cambria Math"/>
                          </a:rPr>
                          <m:t> </m:t>
                        </m:r>
                        <m:r>
                          <a:rPr lang="en-US" i="1" dirty="0" smtClean="0">
                            <a:solidFill>
                              <a:schemeClr val="tx1"/>
                            </a:solidFill>
                            <a:latin typeface="Cambria Math"/>
                            <a:ea typeface="Cambria Math"/>
                          </a:rPr>
                          <m:t>𝑇</m:t>
                        </m:r>
                      </m:e>
                    </m:rad>
                    <m:r>
                      <a:rPr lang="en-US" i="1" dirty="0">
                        <a:latin typeface="Cambria Math"/>
                        <a:ea typeface="Cambria Math"/>
                      </a:rPr>
                      <m:t> </m:t>
                    </m:r>
                  </m:oMath>
                </a14:m>
                <a:r>
                  <a:rPr lang="en-US" dirty="0" smtClean="0"/>
                  <a:t>)</a:t>
                </a:r>
              </a:p>
              <a:p>
                <a:pPr lvl="1"/>
                <a:r>
                  <a:rPr lang="en-US" dirty="0" smtClean="0"/>
                  <a:t>Lower bound </a:t>
                </a:r>
                <a14:m>
                  <m:oMath xmlns:m="http://schemas.openxmlformats.org/officeDocument/2006/math">
                    <m:r>
                      <m:rPr>
                        <m:sty m:val="p"/>
                      </m:rPr>
                      <a:rPr lang="en-US" b="0" i="0" dirty="0" smtClean="0">
                        <a:latin typeface="Cambria Math" panose="02040503050406030204" pitchFamily="18" charset="0"/>
                      </a:rPr>
                      <m:t>Ω</m:t>
                    </m:r>
                    <m:r>
                      <a:rPr lang="en-US" i="1" dirty="0">
                        <a:latin typeface="Cambria Math"/>
                      </a:rPr>
                      <m:t>(</m:t>
                    </m:r>
                    <m:rad>
                      <m:radPr>
                        <m:degHide m:val="on"/>
                        <m:ctrlPr>
                          <a:rPr lang="en-US" i="1" dirty="0">
                            <a:latin typeface="Cambria Math" panose="02040503050406030204" pitchFamily="18" charset="0"/>
                            <a:ea typeface="Cambria Math"/>
                          </a:rPr>
                        </m:ctrlPr>
                      </m:radPr>
                      <m:deg/>
                      <m:e>
                        <m:r>
                          <a:rPr lang="en-US" i="1" dirty="0">
                            <a:latin typeface="Cambria Math"/>
                            <a:ea typeface="Cambria Math"/>
                          </a:rPr>
                          <m:t>𝑁𝑇</m:t>
                        </m:r>
                      </m:e>
                    </m:rad>
                    <m:r>
                      <a:rPr lang="en-US" b="0" i="1" dirty="0" smtClean="0">
                        <a:latin typeface="Cambria Math" panose="02040503050406030204" pitchFamily="18" charset="0"/>
                        <a:ea typeface="Cambria Math"/>
                      </a:rPr>
                      <m:t>)</m:t>
                    </m:r>
                  </m:oMath>
                </a14:m>
                <a:endParaRPr lang="en-US" dirty="0" smtClean="0"/>
              </a:p>
              <a:p>
                <a:endParaRPr lang="en-US" dirty="0"/>
              </a:p>
              <a:p>
                <a:r>
                  <a:rPr lang="en-US" dirty="0" smtClean="0">
                    <a:solidFill>
                      <a:schemeClr val="accent2"/>
                    </a:solidFill>
                  </a:rPr>
                  <a:t>Only assumption: Bernoulli 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9848" y="1669143"/>
                <a:ext cx="10058400" cy="4503057"/>
              </a:xfrm>
              <a:blipFill rotWithShape="0">
                <a:blip r:embed="rId3"/>
                <a:stretch>
                  <a:fillRect l="-667" t="-812"/>
                </a:stretch>
              </a:blipFill>
            </p:spPr>
            <p:txBody>
              <a:bodyPr/>
              <a:lstStyle/>
              <a:p>
                <a:r>
                  <a:rPr lang="en-US">
                    <a:noFill/>
                  </a:rPr>
                  <a:t> </a:t>
                </a:r>
              </a:p>
            </p:txBody>
          </p:sp>
        </mc:Fallback>
      </mc:AlternateContent>
    </p:spTree>
    <p:extLst>
      <p:ext uri="{BB962C8B-B14F-4D97-AF65-F5344CB8AC3E}">
        <p14:creationId xmlns:p14="http://schemas.microsoft.com/office/powerpoint/2010/main" val="317918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Thompson Sampling with Gaussian Priors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r>
                  <a:rPr lang="en-US" dirty="0" smtClean="0"/>
                  <a:t>Suppose reward for arm </a:t>
                </a:r>
                <a14:m>
                  <m:oMath xmlns:m="http://schemas.openxmlformats.org/officeDocument/2006/math">
                    <m:r>
                      <a:rPr lang="en-US" b="0" i="1" smtClean="0">
                        <a:latin typeface="Cambria Math" panose="02040503050406030204" pitchFamily="18" charset="0"/>
                      </a:rPr>
                      <m:t>𝑖</m:t>
                    </m:r>
                  </m:oMath>
                </a14:m>
                <a:r>
                  <a:rPr lang="en-US" dirty="0" smtClean="0"/>
                  <a:t> is </a:t>
                </a:r>
                <a:r>
                  <a:rPr lang="en-US" dirty="0" err="1" smtClean="0"/>
                  <a:t>i.i.d</a:t>
                </a:r>
                <a:r>
                  <a:rPr lang="en-US" dirty="0" smtClean="0"/>
                  <a:t>.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𝜇</m:t>
                        </m:r>
                      </m:e>
                      <m:sub>
                        <m:r>
                          <a:rPr lang="en-US" i="1" dirty="0" smtClean="0">
                            <a:latin typeface="Cambria Math" panose="02040503050406030204" pitchFamily="18" charset="0"/>
                          </a:rPr>
                          <m:t>𝑖</m:t>
                        </m:r>
                      </m:sub>
                    </m:sSub>
                    <m:r>
                      <a:rPr lang="en-US" i="1" dirty="0" smtClean="0">
                        <a:latin typeface="Cambria Math" panose="02040503050406030204" pitchFamily="18" charset="0"/>
                      </a:rPr>
                      <m:t>,1)</m:t>
                    </m:r>
                  </m:oMath>
                </a14:m>
                <a:endParaRPr lang="en-US" dirty="0" smtClean="0"/>
              </a:p>
              <a:p>
                <a:r>
                  <a:rPr lang="en-US" dirty="0" smtClean="0"/>
                  <a:t>Starting prior N(0,1)</a:t>
                </a:r>
              </a:p>
              <a:p>
                <a:r>
                  <a:rPr lang="en-US" dirty="0" smtClean="0"/>
                  <a:t>Gaussian Prior, Gaussian likelihood </a:t>
                </a:r>
                <a14:m>
                  <m:oMath xmlns:m="http://schemas.openxmlformats.org/officeDocument/2006/math">
                    <m:r>
                      <a:rPr lang="en-US" b="0" i="1" smtClean="0">
                        <a:latin typeface="Cambria Math" panose="02040503050406030204" pitchFamily="18" charset="0"/>
                      </a:rPr>
                      <m:t>→ </m:t>
                    </m:r>
                  </m:oMath>
                </a14:m>
                <a:r>
                  <a:rPr lang="en-US" dirty="0" smtClean="0"/>
                  <a:t>Gaussian posterior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𝜇</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𝑡</m:t>
                        </m:r>
                      </m:sub>
                    </m:sSub>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1</m:t>
                        </m:r>
                      </m:num>
                      <m:den>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𝑡</m:t>
                            </m:r>
                          </m:sub>
                        </m:sSub>
                        <m:r>
                          <a:rPr lang="en-US" b="0" i="1" dirty="0" smtClean="0">
                            <a:latin typeface="Cambria Math" panose="02040503050406030204" pitchFamily="18" charset="0"/>
                          </a:rPr>
                          <m:t>+1</m:t>
                        </m:r>
                      </m:den>
                    </m:f>
                    <m:r>
                      <a:rPr lang="en-US" b="0" i="1" dirty="0" smtClean="0">
                        <a:latin typeface="Cambria Math" panose="02040503050406030204" pitchFamily="18" charset="0"/>
                      </a:rPr>
                      <m:t>)</m:t>
                    </m:r>
                  </m:oMath>
                </a14:m>
                <a:endParaRPr lang="en-US" dirty="0" smtClean="0"/>
              </a:p>
              <a:p>
                <a:pPr lvl="1"/>
                <a14:m>
                  <m:oMath xmlns:m="http://schemas.openxmlformats.org/officeDocument/2006/math">
                    <m:sSub>
                      <m:sSubPr>
                        <m:ctrlPr>
                          <a:rPr lang="en-US" b="0"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𝜇</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𝑡</m:t>
                        </m:r>
                      </m:sub>
                    </m:sSub>
                    <m:r>
                      <a:rPr lang="en-US" i="1" dirty="0" smtClean="0">
                        <a:latin typeface="Cambria Math" panose="02040503050406030204" pitchFamily="18" charset="0"/>
                      </a:rPr>
                      <m:t> </m:t>
                    </m:r>
                  </m:oMath>
                </a14:m>
                <a:r>
                  <a:rPr lang="en-US" dirty="0" smtClean="0"/>
                  <a:t>is empirical mean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smtClean="0"/>
                  <a:t> observations for arm </a:t>
                </a:r>
                <a14:m>
                  <m:oMath xmlns:m="http://schemas.openxmlformats.org/officeDocument/2006/math">
                    <m:r>
                      <a:rPr lang="en-US" i="1">
                        <a:latin typeface="Cambria Math" panose="02040503050406030204" pitchFamily="18" charset="0"/>
                      </a:rPr>
                      <m:t>𝑖</m:t>
                    </m:r>
                  </m:oMath>
                </a14:m>
                <a:endParaRPr lang="en-US" dirty="0" smtClean="0"/>
              </a:p>
              <a:p>
                <a:endParaRPr lang="en-US" dirty="0" smtClean="0"/>
              </a:p>
              <a:p>
                <a:r>
                  <a:rPr lang="en-US" dirty="0" smtClean="0"/>
                  <a:t>Algorithm</a:t>
                </a:r>
                <a:endParaRPr lang="en-US" dirty="0" smtClean="0"/>
              </a:p>
              <a:p>
                <a:pPr lvl="1"/>
                <a:r>
                  <a:rPr lang="en-US" dirty="0"/>
                  <a:t>Sample</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sub>
                    </m:sSub>
                  </m:oMath>
                </a14:m>
                <a:r>
                  <a:rPr lang="en-US" dirty="0" smtClean="0"/>
                  <a:t> </a:t>
                </a:r>
                <a:r>
                  <a:rPr lang="en-US" dirty="0" smtClean="0"/>
                  <a:t>from </a:t>
                </a:r>
                <a:r>
                  <a:rPr lang="en-US" dirty="0"/>
                  <a:t>posterior </a:t>
                </a:r>
                <a14:m>
                  <m:oMath xmlns:m="http://schemas.openxmlformats.org/officeDocument/2006/math">
                    <m:r>
                      <a:rPr lang="en-US" i="1" dirty="0">
                        <a:latin typeface="Cambria Math" panose="02040503050406030204" pitchFamily="18" charset="0"/>
                      </a:rPr>
                      <m:t>𝑁</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𝜇</m:t>
                                </m:r>
                              </m:e>
                            </m:acc>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+1</m:t>
                            </m:r>
                          </m:den>
                        </m:f>
                      </m:e>
                    </m:d>
                  </m:oMath>
                </a14:m>
                <a:r>
                  <a:rPr lang="en-US" dirty="0" smtClean="0"/>
                  <a:t> for arm </a:t>
                </a:r>
                <a14:m>
                  <m:oMath xmlns:m="http://schemas.openxmlformats.org/officeDocument/2006/math">
                    <m:r>
                      <a:rPr lang="en-US" i="1">
                        <a:latin typeface="Cambria Math" panose="02040503050406030204" pitchFamily="18" charset="0"/>
                      </a:rPr>
                      <m:t>𝑖</m:t>
                    </m:r>
                  </m:oMath>
                </a14:m>
                <a:endParaRPr lang="en-US" dirty="0"/>
              </a:p>
              <a:p>
                <a:pPr lvl="1"/>
                <a:r>
                  <a:rPr lang="en-US" dirty="0"/>
                  <a:t>Play arm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𝑡</m:t>
                        </m:r>
                      </m:sub>
                    </m:sSub>
                    <m:r>
                      <a:rPr lang="en-US" i="1" dirty="0">
                        <a:latin typeface="Cambria Math" panose="02040503050406030204" pitchFamily="18" charset="0"/>
                      </a:rPr>
                      <m:t> = </m:t>
                    </m:r>
                    <m:r>
                      <m:rPr>
                        <m:sty m:val="p"/>
                      </m:rPr>
                      <a:rPr lang="en-US" i="1" dirty="0" err="1">
                        <a:latin typeface="Cambria Math" panose="02040503050406030204" pitchFamily="18" charset="0"/>
                      </a:rPr>
                      <m:t>arg</m:t>
                    </m:r>
                    <m:r>
                      <a:rPr lang="en-US" i="1" dirty="0">
                        <a:latin typeface="Cambria Math" panose="02040503050406030204" pitchFamily="18" charset="0"/>
                      </a:rPr>
                      <m:t>⁡</m:t>
                    </m:r>
                    <m:func>
                      <m:funcPr>
                        <m:ctrlPr>
                          <a:rPr lang="en-US" i="1" dirty="0" smtClean="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max</m:t>
                            </m:r>
                          </m:e>
                          <m:lim>
                            <m:r>
                              <a:rPr lang="en-US" i="1" dirty="0">
                                <a:latin typeface="Cambria Math" panose="02040503050406030204" pitchFamily="18" charset="0"/>
                              </a:rPr>
                              <m:t>𝑖</m:t>
                            </m:r>
                          </m:lim>
                        </m:limLow>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𝑡</m:t>
                            </m:r>
                          </m:sub>
                        </m:sSub>
                      </m:e>
                    </m:func>
                  </m:oMath>
                </a14:m>
                <a:endParaRPr lang="en-US" dirty="0"/>
              </a:p>
              <a:p>
                <a:pPr lvl="1"/>
                <a:r>
                  <a:rPr lang="en-US" dirty="0"/>
                  <a:t>Observe </a:t>
                </a:r>
                <a:r>
                  <a:rPr lang="en-US" dirty="0" smtClean="0"/>
                  <a:t>reward, update empirical mean for arm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𝑖</m:t>
                        </m:r>
                      </m:e>
                      <m:sub>
                        <m:r>
                          <a:rPr lang="en-US" b="0" i="1" smtClean="0">
                            <a:latin typeface="Cambria Math" panose="02040503050406030204" pitchFamily="18" charset="0"/>
                          </a:rPr>
                          <m:t>𝑡</m:t>
                        </m:r>
                      </m:sub>
                    </m:sSub>
                  </m:oMath>
                </a14:m>
                <a:endParaRPr lang="en-US" dirty="0"/>
              </a:p>
              <a:p>
                <a:endParaRPr lang="en-US" dirty="0" smtClean="0"/>
              </a:p>
              <a:p>
                <a:r>
                  <a:rPr lang="en-US" dirty="0" smtClean="0"/>
                  <a:t>Now </a:t>
                </a:r>
                <a:r>
                  <a:rPr lang="en-US" dirty="0" smtClean="0"/>
                  <a:t>apply this algorithm for </a:t>
                </a:r>
                <a:r>
                  <a:rPr lang="en-US" dirty="0" smtClean="0">
                    <a:solidFill>
                      <a:schemeClr val="accent2"/>
                    </a:solidFill>
                  </a:rPr>
                  <a:t>any reward distribution!</a:t>
                </a:r>
              </a:p>
              <a:p>
                <a:pPr marL="274320" lvl="1" indent="0">
                  <a:buNone/>
                </a:pPr>
                <a:endParaRPr lang="en-US" dirty="0"/>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3221"/>
                </a:stretch>
              </a:blipFill>
            </p:spPr>
            <p:txBody>
              <a:bodyPr/>
              <a:lstStyle/>
              <a:p>
                <a:r>
                  <a:rPr lang="en-US">
                    <a:noFill/>
                  </a:rPr>
                  <a:t> </a:t>
                </a:r>
              </a:p>
            </p:txBody>
          </p:sp>
        </mc:Fallback>
      </mc:AlternateContent>
      <p:sp>
        <p:nvSpPr>
          <p:cNvPr id="4" name="Rectangle 3"/>
          <p:cNvSpPr/>
          <p:nvPr/>
        </p:nvSpPr>
        <p:spPr>
          <a:xfrm>
            <a:off x="838200" y="3682793"/>
            <a:ext cx="10515600" cy="176628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63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Regret </a:t>
            </a:r>
            <a:r>
              <a:rPr lang="en-US" dirty="0"/>
              <a:t>b</a:t>
            </a:r>
            <a:r>
              <a:rPr lang="en-US" dirty="0" smtClean="0"/>
              <a:t>ounds</a:t>
            </a:r>
            <a:br>
              <a:rPr lang="en-US" dirty="0" smtClean="0"/>
            </a:br>
            <a:r>
              <a:rPr lang="en-US" sz="3200" dirty="0" smtClean="0"/>
              <a:t>[A., Goyal, AISTATS </a:t>
            </a:r>
            <a:r>
              <a:rPr lang="en-US" sz="3200" dirty="0" smtClean="0"/>
              <a:t>2013]</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t>Near-optimal </a:t>
                </a:r>
                <a:r>
                  <a:rPr lang="en-US" dirty="0"/>
                  <a:t>instance-dependent </a:t>
                </a:r>
                <a:r>
                  <a:rPr lang="en-US" dirty="0" smtClean="0"/>
                  <a:t>bounds</a:t>
                </a:r>
                <a:endParaRPr lang="en-US" i="1" dirty="0">
                  <a:latin typeface="Cambria Math" panose="02040503050406030204" pitchFamily="18" charset="0"/>
                  <a:ea typeface="Cambria Math"/>
                </a:endParaRPr>
              </a:p>
              <a:p>
                <a:r>
                  <a:rPr lang="en-US" dirty="0">
                    <a:ea typeface="Cambria Math"/>
                  </a:rPr>
                  <a:t>Regret</a:t>
                </a:r>
                <a14:m>
                  <m:oMath xmlns:m="http://schemas.openxmlformats.org/officeDocument/2006/math">
                    <m:d>
                      <m:dPr>
                        <m:ctrlPr>
                          <a:rPr lang="en-US" i="1" dirty="0">
                            <a:latin typeface="Cambria Math" panose="02040503050406030204" pitchFamily="18" charset="0"/>
                            <a:ea typeface="Cambria Math"/>
                          </a:rPr>
                        </m:ctrlPr>
                      </m:dPr>
                      <m:e>
                        <m:r>
                          <a:rPr lang="en-US" i="1" dirty="0">
                            <a:latin typeface="Cambria Math"/>
                            <a:ea typeface="Cambria Math"/>
                          </a:rPr>
                          <m:t>𝑇</m:t>
                        </m:r>
                      </m:e>
                    </m:d>
                    <m:r>
                      <a:rPr lang="en-US" i="1" dirty="0">
                        <a:latin typeface="Cambria Math" panose="02040503050406030204" pitchFamily="18" charset="0"/>
                        <a:ea typeface="Cambria Math"/>
                      </a:rPr>
                      <m:t>≤</m:t>
                    </m:r>
                    <m:r>
                      <a:rPr lang="en-US" i="1" dirty="0">
                        <a:latin typeface="Cambria Math"/>
                        <a:ea typeface="Cambria Math"/>
                      </a:rPr>
                      <m:t> </m:t>
                    </m:r>
                    <m:r>
                      <a:rPr lang="en-US" b="0" i="1" dirty="0" smtClean="0">
                        <a:latin typeface="Cambria Math" panose="02040503050406030204" pitchFamily="18" charset="0"/>
                        <a:ea typeface="Cambria Math"/>
                      </a:rPr>
                      <m:t>𝑂</m:t>
                    </m:r>
                    <m:r>
                      <a:rPr lang="en-US" b="0" i="1" dirty="0" smtClean="0">
                        <a:latin typeface="Cambria Math" panose="02040503050406030204" pitchFamily="18" charset="0"/>
                        <a:ea typeface="Cambria Math"/>
                      </a:rPr>
                      <m:t>(</m:t>
                    </m:r>
                    <m:nary>
                      <m:naryPr>
                        <m:chr m:val="∑"/>
                        <m:supHide m:val="on"/>
                        <m:ctrlPr>
                          <a:rPr lang="en-US" i="1" dirty="0">
                            <a:latin typeface="Cambria Math" panose="02040503050406030204" pitchFamily="18" charset="0"/>
                            <a:ea typeface="Cambria Math"/>
                          </a:rPr>
                        </m:ctrlPr>
                      </m:naryPr>
                      <m:sub>
                        <m:r>
                          <a:rPr lang="en-US" i="1" dirty="0">
                            <a:latin typeface="Cambria Math"/>
                            <a:ea typeface="Cambria Math"/>
                          </a:rPr>
                          <m:t>𝑖</m:t>
                        </m:r>
                      </m:sub>
                      <m:sup/>
                      <m:e>
                        <m:f>
                          <m:fPr>
                            <m:ctrlPr>
                              <a:rPr lang="en-US" i="1" dirty="0">
                                <a:latin typeface="Cambria Math" panose="02040503050406030204" pitchFamily="18" charset="0"/>
                                <a:ea typeface="Cambria Math"/>
                              </a:rPr>
                            </m:ctrlPr>
                          </m:fPr>
                          <m:num>
                            <m:r>
                              <m:rPr>
                                <m:sty m:val="p"/>
                              </m:rPr>
                              <a:rPr lang="en-US" dirty="0">
                                <a:latin typeface="Cambria Math"/>
                                <a:ea typeface="Cambria Math"/>
                              </a:rPr>
                              <m:t>l</m:t>
                            </m:r>
                            <m:r>
                              <m:rPr>
                                <m:sty m:val="p"/>
                              </m:rPr>
                              <a:rPr lang="en-US" i="1" dirty="0">
                                <a:latin typeface="Cambria Math"/>
                                <a:ea typeface="Cambria Math"/>
                              </a:rPr>
                              <m:t>n</m:t>
                            </m:r>
                            <m:d>
                              <m:dPr>
                                <m:ctrlPr>
                                  <a:rPr lang="en-US" i="1" dirty="0">
                                    <a:latin typeface="Cambria Math" panose="02040503050406030204" pitchFamily="18" charset="0"/>
                                    <a:ea typeface="Cambria Math"/>
                                  </a:rPr>
                                </m:ctrlPr>
                              </m:dPr>
                              <m:e>
                                <m:r>
                                  <a:rPr lang="en-US" i="1" dirty="0">
                                    <a:latin typeface="Cambria Math"/>
                                    <a:ea typeface="Cambria Math"/>
                                  </a:rPr>
                                  <m:t>𝑇</m:t>
                                </m:r>
                              </m:e>
                            </m:d>
                          </m:num>
                          <m:den>
                            <m:sSub>
                              <m:sSubPr>
                                <m:ctrlPr>
                                  <a:rPr lang="en-US" b="0" i="1" dirty="0" smtClean="0">
                                    <a:latin typeface="Cambria Math" panose="02040503050406030204" pitchFamily="18" charset="0"/>
                                    <a:ea typeface="Cambria Math"/>
                                  </a:rPr>
                                </m:ctrlPr>
                              </m:sSubPr>
                              <m:e>
                                <m:r>
                                  <m:rPr>
                                    <m:sty m:val="p"/>
                                  </m:rPr>
                                  <a:rPr lang="en-US" b="0" i="0" dirty="0" smtClean="0">
                                    <a:latin typeface="Cambria Math" panose="02040503050406030204" pitchFamily="18" charset="0"/>
                                    <a:ea typeface="Cambria Math"/>
                                  </a:rPr>
                                  <m:t>Δ</m:t>
                                </m:r>
                              </m:e>
                              <m:sub>
                                <m:r>
                                  <a:rPr lang="en-US" b="0" i="1" dirty="0" smtClean="0">
                                    <a:latin typeface="Cambria Math" panose="02040503050406030204" pitchFamily="18" charset="0"/>
                                    <a:ea typeface="Cambria Math"/>
                                  </a:rPr>
                                  <m:t>𝑖</m:t>
                                </m:r>
                              </m:sub>
                            </m:sSub>
                          </m:den>
                        </m:f>
                      </m:e>
                    </m:nary>
                    <m:r>
                      <a:rPr lang="en-US" b="0" i="1" dirty="0" smtClean="0">
                        <a:latin typeface="Cambria Math" panose="02040503050406030204" pitchFamily="18" charset="0"/>
                        <a:ea typeface="Cambria Math"/>
                      </a:rPr>
                      <m:t>)</m:t>
                    </m:r>
                  </m:oMath>
                </a14:m>
                <a:endParaRPr lang="en-US" dirty="0" smtClean="0">
                  <a:ea typeface="Cambria Math"/>
                </a:endParaRPr>
              </a:p>
              <a:p>
                <a:pPr lvl="1"/>
                <a:r>
                  <a:rPr lang="en-US" dirty="0" smtClean="0"/>
                  <a:t>Matches the best available for UCB for general reward distributions</a:t>
                </a:r>
              </a:p>
              <a:p>
                <a:pPr lvl="1"/>
                <a:endParaRPr lang="en-US" dirty="0"/>
              </a:p>
              <a:p>
                <a:pPr marL="0" indent="0">
                  <a:buNone/>
                </a:pPr>
                <a:r>
                  <a:rPr lang="en-US" dirty="0"/>
                  <a:t>Near-optimal worst-case-instance bounds</a:t>
                </a:r>
              </a:p>
              <a:p>
                <a:r>
                  <a:rPr lang="en-US" dirty="0">
                    <a:ea typeface="Cambria Math"/>
                  </a:rPr>
                  <a:t>Regret</a:t>
                </a:r>
                <a14:m>
                  <m:oMath xmlns:m="http://schemas.openxmlformats.org/officeDocument/2006/math">
                    <m:d>
                      <m:dPr>
                        <m:ctrlPr>
                          <a:rPr lang="en-US" i="1" dirty="0">
                            <a:latin typeface="Cambria Math" panose="02040503050406030204" pitchFamily="18" charset="0"/>
                            <a:ea typeface="Cambria Math"/>
                          </a:rPr>
                        </m:ctrlPr>
                      </m:dPr>
                      <m:e>
                        <m:r>
                          <a:rPr lang="en-US" i="1" dirty="0">
                            <a:latin typeface="Cambria Math"/>
                            <a:ea typeface="Cambria Math"/>
                          </a:rPr>
                          <m:t>𝑇</m:t>
                        </m:r>
                      </m:e>
                    </m:d>
                    <m:r>
                      <a:rPr lang="en-US" i="1" dirty="0">
                        <a:latin typeface="Cambria Math" panose="02040503050406030204" pitchFamily="18" charset="0"/>
                        <a:ea typeface="Cambria Math"/>
                      </a:rPr>
                      <m:t>≤</m:t>
                    </m:r>
                    <m:r>
                      <a:rPr lang="en-US" i="1" dirty="0">
                        <a:latin typeface="Cambria Math"/>
                        <a:ea typeface="Cambria Math"/>
                      </a:rPr>
                      <m:t> </m:t>
                    </m:r>
                    <m:r>
                      <a:rPr lang="en-US" i="1" dirty="0">
                        <a:latin typeface="Cambria Math"/>
                        <a:ea typeface="Cambria Math"/>
                      </a:rPr>
                      <m:t>𝑂</m:t>
                    </m:r>
                    <m:r>
                      <a:rPr lang="en-US" i="1" dirty="0">
                        <a:latin typeface="Cambria Math"/>
                      </a:rPr>
                      <m:t>(</m:t>
                    </m:r>
                    <m:rad>
                      <m:radPr>
                        <m:degHide m:val="on"/>
                        <m:ctrlPr>
                          <a:rPr lang="en-US" i="1" dirty="0">
                            <a:latin typeface="Cambria Math" panose="02040503050406030204" pitchFamily="18" charset="0"/>
                            <a:ea typeface="Cambria Math"/>
                          </a:rPr>
                        </m:ctrlPr>
                      </m:radPr>
                      <m:deg/>
                      <m:e>
                        <m:r>
                          <a:rPr lang="en-US" i="1" dirty="0">
                            <a:latin typeface="Cambria Math"/>
                            <a:ea typeface="Cambria Math"/>
                          </a:rPr>
                          <m:t>𝑁𝑇</m:t>
                        </m:r>
                        <m:r>
                          <m:rPr>
                            <m:sty m:val="p"/>
                          </m:rPr>
                          <a:rPr lang="en-US" i="1" dirty="0">
                            <a:latin typeface="Cambria Math"/>
                            <a:ea typeface="Cambria Math"/>
                          </a:rPr>
                          <m:t>ln</m:t>
                        </m:r>
                        <m:r>
                          <a:rPr lang="en-US" i="1" dirty="0">
                            <a:latin typeface="Cambria Math"/>
                            <a:ea typeface="Cambria Math"/>
                          </a:rPr>
                          <m:t> </m:t>
                        </m:r>
                        <m:r>
                          <a:rPr lang="en-US" b="0" i="1" dirty="0" smtClean="0">
                            <a:latin typeface="Cambria Math" panose="02040503050406030204" pitchFamily="18" charset="0"/>
                            <a:ea typeface="Cambria Math"/>
                          </a:rPr>
                          <m:t>𝑁</m:t>
                        </m:r>
                      </m:e>
                    </m:rad>
                    <m:r>
                      <a:rPr lang="en-US" i="1" dirty="0">
                        <a:latin typeface="Cambria Math"/>
                        <a:ea typeface="Cambria Math"/>
                      </a:rPr>
                      <m:t> </m:t>
                    </m:r>
                  </m:oMath>
                </a14:m>
                <a:r>
                  <a:rPr lang="en-US" dirty="0" smtClean="0"/>
                  <a:t>)</a:t>
                </a:r>
              </a:p>
              <a:p>
                <a:pPr lvl="1"/>
                <a:r>
                  <a:rPr lang="en-US" dirty="0" smtClean="0"/>
                  <a:t>Matches lower bound within logarithmic factors</a:t>
                </a:r>
                <a:endParaRPr lang="en-US" dirty="0"/>
              </a:p>
              <a:p>
                <a:endParaRPr lang="en-US" dirty="0" smtClean="0"/>
              </a:p>
              <a:p>
                <a:r>
                  <a:rPr lang="en-US" dirty="0" smtClean="0">
                    <a:solidFill>
                      <a:schemeClr val="accent2"/>
                    </a:solidFill>
                  </a:rPr>
                  <a:t>Only </a:t>
                </a:r>
                <a:r>
                  <a:rPr lang="en-US" dirty="0">
                    <a:solidFill>
                      <a:schemeClr val="accent2"/>
                    </a:solidFill>
                  </a:rPr>
                  <a:t>assumption: </a:t>
                </a:r>
                <a:r>
                  <a:rPr lang="en-US" dirty="0" smtClean="0">
                    <a:solidFill>
                      <a:schemeClr val="accent2"/>
                    </a:solidFill>
                  </a:rPr>
                  <a:t>Bounded [0,1] or </a:t>
                </a:r>
                <a:r>
                  <a:rPr lang="en-US" dirty="0" err="1" smtClean="0">
                    <a:solidFill>
                      <a:schemeClr val="accent2"/>
                    </a:solidFill>
                  </a:rPr>
                  <a:t>subGaussian</a:t>
                </a:r>
                <a:r>
                  <a:rPr lang="en-US" dirty="0" smtClean="0">
                    <a:solidFill>
                      <a:schemeClr val="accent2"/>
                    </a:solidFill>
                  </a:rPr>
                  <a:t> noise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m:rPr>
                            <m:sty m:val="p"/>
                          </m:rPr>
                          <a:rPr lang="en-US">
                            <a:latin typeface="Cambria Math" panose="02040503050406030204" pitchFamily="18" charset="0"/>
                          </a:rPr>
                          <m:t>t</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𝑡</m:t>
                            </m:r>
                          </m:sub>
                        </m:sSub>
                      </m:sub>
                    </m:sSub>
                  </m:oMath>
                </a14:m>
                <a:endParaRPr lang="en-US" dirty="0">
                  <a:solidFill>
                    <a:schemeClr val="accent2"/>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60365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it work?</a:t>
            </a:r>
          </a:p>
        </p:txBody>
      </p:sp>
      <p:sp>
        <p:nvSpPr>
          <p:cNvPr id="3" name="Content Placeholder 2"/>
          <p:cNvSpPr>
            <a:spLocks noGrp="1"/>
          </p:cNvSpPr>
          <p:nvPr>
            <p:ph idx="1"/>
          </p:nvPr>
        </p:nvSpPr>
        <p:spPr>
          <a:xfrm>
            <a:off x="975506" y="1475020"/>
            <a:ext cx="6124157" cy="4050792"/>
          </a:xfrm>
        </p:spPr>
        <p:txBody>
          <a:bodyPr/>
          <a:lstStyle/>
          <a:p>
            <a:r>
              <a:rPr lang="en-US" dirty="0"/>
              <a:t>The Bayesian approach takes into account the level of uncertainty about the means. </a:t>
            </a:r>
          </a:p>
          <a:p>
            <a:r>
              <a:rPr lang="en-US" dirty="0"/>
              <a:t>Higher uncertainty ensures that an less explored arm is pulled</a:t>
            </a:r>
          </a:p>
          <a:p>
            <a:r>
              <a:rPr lang="en-US" dirty="0"/>
              <a:t>The uncertainty reduces as the arm is explored more and more</a:t>
            </a:r>
          </a:p>
          <a:p>
            <a:endParaRPr lang="en-US" dirty="0"/>
          </a:p>
        </p:txBody>
      </p:sp>
      <p:graphicFrame>
        <p:nvGraphicFramePr>
          <p:cNvPr id="6" name="Chart 5"/>
          <p:cNvGraphicFramePr>
            <a:graphicFrameLocks/>
          </p:cNvGraphicFramePr>
          <p:nvPr>
            <p:extLst/>
          </p:nvPr>
        </p:nvGraphicFramePr>
        <p:xfrm>
          <a:off x="6741749" y="1110342"/>
          <a:ext cx="5450251" cy="350375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8" name="TextBox 7"/>
              <p:cNvSpPr txBox="1"/>
              <p:nvPr/>
            </p:nvSpPr>
            <p:spPr>
              <a:xfrm>
                <a:off x="9176656" y="3508807"/>
                <a:ext cx="2272937" cy="615553"/>
              </a:xfrm>
              <a:prstGeom prst="rect">
                <a:avLst/>
              </a:prstGeom>
              <a:noFill/>
            </p:spPr>
            <p:txBody>
              <a:bodyPr wrap="square" rtlCol="0">
                <a:spAutoFit/>
              </a:bodyPr>
              <a:lstStyle/>
              <a:p>
                <a:r>
                  <a:rPr lang="en-US" sz="1600" dirty="0" smtClean="0">
                    <a:solidFill>
                      <a:srgbClr val="0070C0"/>
                    </a:solidFill>
                  </a:rPr>
                  <a:t>s</a:t>
                </a:r>
                <a14:m>
                  <m:oMath xmlns:m="http://schemas.openxmlformats.org/officeDocument/2006/math">
                    <m:r>
                      <m:rPr>
                        <m:sty m:val="p"/>
                      </m:rPr>
                      <a:rPr lang="en-US" sz="1600" b="0" i="0" smtClean="0">
                        <a:solidFill>
                          <a:srgbClr val="0070C0"/>
                        </a:solidFill>
                        <a:latin typeface="Cambria Math" panose="02040503050406030204" pitchFamily="18" charset="0"/>
                      </a:rPr>
                      <m:t>mall</m:t>
                    </m:r>
                    <m:r>
                      <a:rPr lang="en-US" sz="1600" b="0" i="0" smtClean="0">
                        <a:solidFill>
                          <a:srgbClr val="0070C0"/>
                        </a:solidFill>
                        <a:latin typeface="Cambria Math" panose="02040503050406030204" pitchFamily="18" charset="0"/>
                      </a:rPr>
                      <m:t> </m:t>
                    </m:r>
                    <m:r>
                      <a:rPr lang="en-US" sz="1600" b="0" i="1" smtClean="0">
                        <a:solidFill>
                          <a:srgbClr val="0070C0"/>
                        </a:solidFill>
                        <a:latin typeface="Cambria Math" panose="02040503050406030204" pitchFamily="18" charset="0"/>
                      </a:rPr>
                      <m:t>𝛼</m:t>
                    </m:r>
                    <m:r>
                      <a:rPr lang="en-US" sz="1600" b="0" i="1" smtClean="0">
                        <a:solidFill>
                          <a:srgbClr val="0070C0"/>
                        </a:solidFill>
                        <a:latin typeface="Cambria Math" panose="02040503050406030204" pitchFamily="18" charset="0"/>
                      </a:rPr>
                      <m:t>+</m:t>
                    </m:r>
                    <m:r>
                      <a:rPr lang="en-US" sz="1600" b="0" i="1" smtClean="0">
                        <a:solidFill>
                          <a:srgbClr val="0070C0"/>
                        </a:solidFill>
                        <a:latin typeface="Cambria Math" panose="02040503050406030204" pitchFamily="18" charset="0"/>
                      </a:rPr>
                      <m:t>𝛽</m:t>
                    </m:r>
                  </m:oMath>
                </a14:m>
                <a:endParaRPr lang="en-US" sz="1600" dirty="0" smtClean="0">
                  <a:solidFill>
                    <a:srgbClr val="0070C0"/>
                  </a:solidFill>
                </a:endParaRPr>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176656" y="3508807"/>
                <a:ext cx="2272937" cy="615553"/>
              </a:xfrm>
              <a:prstGeom prst="rect">
                <a:avLst/>
              </a:prstGeom>
              <a:blipFill rotWithShape="0">
                <a:blip r:embed="rId3"/>
                <a:stretch>
                  <a:fillRect l="-1340" t="-2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564879" y="1857103"/>
                <a:ext cx="2272937" cy="861774"/>
              </a:xfrm>
              <a:prstGeom prst="rect">
                <a:avLst/>
              </a:prstGeom>
              <a:noFill/>
            </p:spPr>
            <p:txBody>
              <a:bodyPr wrap="square" rtlCol="0">
                <a:spAutoFit/>
              </a:bodyPr>
              <a:lstStyle/>
              <a:p>
                <a:r>
                  <a:rPr lang="en-US" sz="1600" dirty="0" smtClean="0">
                    <a:solidFill>
                      <a:srgbClr val="C00000"/>
                    </a:solidFill>
                  </a:rPr>
                  <a:t>Large number of pulls (large </a:t>
                </a:r>
                <a14:m>
                  <m:oMath xmlns:m="http://schemas.openxmlformats.org/officeDocument/2006/math">
                    <m:r>
                      <a:rPr lang="en-US" sz="1600" b="0" i="1" smtClean="0">
                        <a:solidFill>
                          <a:srgbClr val="C00000"/>
                        </a:solidFill>
                        <a:latin typeface="Cambria Math" panose="02040503050406030204" pitchFamily="18" charset="0"/>
                      </a:rPr>
                      <m:t>𝛼</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𝛽</m:t>
                    </m:r>
                  </m:oMath>
                </a14:m>
                <a:r>
                  <a:rPr lang="en-US" sz="1600" dirty="0" smtClean="0">
                    <a:solidFill>
                      <a:srgbClr val="C00000"/>
                    </a:solidFill>
                  </a:rPr>
                  <a:t>)</a:t>
                </a:r>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564879" y="1857103"/>
                <a:ext cx="2272937" cy="861774"/>
              </a:xfrm>
              <a:prstGeom prst="rect">
                <a:avLst/>
              </a:prstGeom>
              <a:blipFill rotWithShape="0">
                <a:blip r:embed="rId4"/>
                <a:stretch>
                  <a:fillRect l="-1340" t="-2128"/>
                </a:stretch>
              </a:blipFill>
            </p:spPr>
            <p:txBody>
              <a:bodyPr/>
              <a:lstStyle/>
              <a:p>
                <a:r>
                  <a:rPr lang="en-US">
                    <a:noFill/>
                  </a:rPr>
                  <a:t> </a:t>
                </a:r>
              </a:p>
            </p:txBody>
          </p:sp>
        </mc:Fallback>
      </mc:AlternateContent>
      <p:sp>
        <p:nvSpPr>
          <p:cNvPr id="10" name="Rectangle 9"/>
          <p:cNvSpPr/>
          <p:nvPr/>
        </p:nvSpPr>
        <p:spPr>
          <a:xfrm>
            <a:off x="1134290" y="5078326"/>
            <a:ext cx="6932023" cy="369332"/>
          </a:xfrm>
          <a:prstGeom prst="rect">
            <a:avLst/>
          </a:prstGeom>
        </p:spPr>
        <p:txBody>
          <a:bodyPr wrap="square">
            <a:spAutoFit/>
          </a:bodyPr>
          <a:lstStyle/>
          <a:p>
            <a:r>
              <a:rPr lang="en-US" dirty="0">
                <a:hlinkClick r:id="rId5"/>
              </a:rPr>
              <a:t>http://eurekastatistics.com/beta-distribution-pdf-grapher</a:t>
            </a:r>
            <a:r>
              <a:rPr lang="en-US" dirty="0"/>
              <a:t>/</a:t>
            </a:r>
          </a:p>
        </p:txBody>
      </p:sp>
    </p:spTree>
    <p:extLst>
      <p:ext uri="{BB962C8B-B14F-4D97-AF65-F5344CB8AC3E}">
        <p14:creationId xmlns:p14="http://schemas.microsoft.com/office/powerpoint/2010/main" val="132871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470</Words>
  <Application>Microsoft Office PowerPoint</Application>
  <PresentationFormat>Widescreen</PresentationFormat>
  <Paragraphs>127</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Thompson Sampling overview</vt:lpstr>
      <vt:lpstr>Thompson Sampling [Thompson 1933]</vt:lpstr>
      <vt:lpstr>Simple Bayesian heuristic</vt:lpstr>
      <vt:lpstr>Thompson Sampling [Thompson, 1933] </vt:lpstr>
      <vt:lpstr>Bernoulli rewards, Beta priors</vt:lpstr>
      <vt:lpstr>Regret bounds [A. Goyal, COLT 2012, AISTATS 2013]</vt:lpstr>
      <vt:lpstr>Thompson Sampling with Gaussian Priors</vt:lpstr>
      <vt:lpstr>Regret bounds [A., Goyal, AISTATS 2013]</vt:lpstr>
      <vt:lpstr>Why does it work?</vt:lpstr>
      <vt:lpstr>Why does it work? Two arms example</vt:lpstr>
      <vt:lpstr>Easy situation</vt:lpstr>
      <vt:lpstr>Easy situation</vt:lpstr>
      <vt:lpstr>Difficult situation</vt:lpstr>
      <vt:lpstr>Main insight</vt:lpstr>
    </vt:vector>
  </TitlesOfParts>
  <Company>Columbia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Thompson Sampling overview</dc:title>
  <dc:creator>Shipra Agrawal</dc:creator>
  <cp:lastModifiedBy>Shipra Agrawal</cp:lastModifiedBy>
  <cp:revision>3</cp:revision>
  <dcterms:created xsi:type="dcterms:W3CDTF">2018-07-24T13:43:59Z</dcterms:created>
  <dcterms:modified xsi:type="dcterms:W3CDTF">2018-07-24T13:46:27Z</dcterms:modified>
</cp:coreProperties>
</file>