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70" autoAdjust="0"/>
  </p:normalViewPr>
  <p:slideViewPr>
    <p:cSldViewPr snapToGrid="0">
      <p:cViewPr>
        <p:scale>
          <a:sx n="66" d="100"/>
          <a:sy n="66" d="100"/>
        </p:scale>
        <p:origin x="354" y="-76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FC89AA-5A10-4B81-9ED1-8351EF71A7E0}" type="datetimeFigureOut">
              <a:rPr lang="en-GB" smtClean="0"/>
              <a:t>07/03/2017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97CD8A-EC08-43A1-9857-ABFFF22A7B63}" type="slidenum">
              <a:rPr lang="en-GB" smtClean="0"/>
              <a:t>‹#›</a:t>
            </a:fld>
            <a:endParaRPr lang="en-GB"/>
          </a:p>
        </p:txBody>
      </p:sp>
    </p:spTree>
    <p:extLst>
      <p:ext uri="{BB962C8B-B14F-4D97-AF65-F5344CB8AC3E}">
        <p14:creationId xmlns:p14="http://schemas.microsoft.com/office/powerpoint/2010/main" val="3424709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FC89AA-5A10-4B81-9ED1-8351EF71A7E0}" type="datetimeFigureOut">
              <a:rPr lang="en-GB" smtClean="0"/>
              <a:t>07/03/2017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97CD8A-EC08-43A1-9857-ABFFF22A7B63}" type="slidenum">
              <a:rPr lang="en-GB" smtClean="0"/>
              <a:t>‹#›</a:t>
            </a:fld>
            <a:endParaRPr lang="en-GB"/>
          </a:p>
        </p:txBody>
      </p:sp>
    </p:spTree>
    <p:extLst>
      <p:ext uri="{BB962C8B-B14F-4D97-AF65-F5344CB8AC3E}">
        <p14:creationId xmlns:p14="http://schemas.microsoft.com/office/powerpoint/2010/main" val="76191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FC89AA-5A10-4B81-9ED1-8351EF71A7E0}" type="datetimeFigureOut">
              <a:rPr lang="en-GB" smtClean="0"/>
              <a:t>07/03/2017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97CD8A-EC08-43A1-9857-ABFFF22A7B63}" type="slidenum">
              <a:rPr lang="en-GB" smtClean="0"/>
              <a:t>‹#›</a:t>
            </a:fld>
            <a:endParaRPr lang="en-GB"/>
          </a:p>
        </p:txBody>
      </p:sp>
    </p:spTree>
    <p:extLst>
      <p:ext uri="{BB962C8B-B14F-4D97-AF65-F5344CB8AC3E}">
        <p14:creationId xmlns:p14="http://schemas.microsoft.com/office/powerpoint/2010/main" val="2389929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FC89AA-5A10-4B81-9ED1-8351EF71A7E0}" type="datetimeFigureOut">
              <a:rPr lang="en-GB" smtClean="0"/>
              <a:t>07/03/2017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97CD8A-EC08-43A1-9857-ABFFF22A7B63}" type="slidenum">
              <a:rPr lang="en-GB" smtClean="0"/>
              <a:t>‹#›</a:t>
            </a:fld>
            <a:endParaRPr lang="en-GB"/>
          </a:p>
        </p:txBody>
      </p:sp>
    </p:spTree>
    <p:extLst>
      <p:ext uri="{BB962C8B-B14F-4D97-AF65-F5344CB8AC3E}">
        <p14:creationId xmlns:p14="http://schemas.microsoft.com/office/powerpoint/2010/main" val="2229391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FC89AA-5A10-4B81-9ED1-8351EF71A7E0}" type="datetimeFigureOut">
              <a:rPr lang="en-GB" smtClean="0"/>
              <a:t>07/03/2017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97CD8A-EC08-43A1-9857-ABFFF22A7B63}" type="slidenum">
              <a:rPr lang="en-GB" smtClean="0"/>
              <a:t>‹#›</a:t>
            </a:fld>
            <a:endParaRPr lang="en-GB"/>
          </a:p>
        </p:txBody>
      </p:sp>
    </p:spTree>
    <p:extLst>
      <p:ext uri="{BB962C8B-B14F-4D97-AF65-F5344CB8AC3E}">
        <p14:creationId xmlns:p14="http://schemas.microsoft.com/office/powerpoint/2010/main" val="3097035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FC89AA-5A10-4B81-9ED1-8351EF71A7E0}" type="datetimeFigureOut">
              <a:rPr lang="en-GB" smtClean="0"/>
              <a:t>07/03/2017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F97CD8A-EC08-43A1-9857-ABFFF22A7B63}" type="slidenum">
              <a:rPr lang="en-GB" smtClean="0"/>
              <a:t>‹#›</a:t>
            </a:fld>
            <a:endParaRPr lang="en-GB"/>
          </a:p>
        </p:txBody>
      </p:sp>
    </p:spTree>
    <p:extLst>
      <p:ext uri="{BB962C8B-B14F-4D97-AF65-F5344CB8AC3E}">
        <p14:creationId xmlns:p14="http://schemas.microsoft.com/office/powerpoint/2010/main" val="574407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FC89AA-5A10-4B81-9ED1-8351EF71A7E0}" type="datetimeFigureOut">
              <a:rPr lang="en-GB" smtClean="0"/>
              <a:t>07/03/2017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F97CD8A-EC08-43A1-9857-ABFFF22A7B63}" type="slidenum">
              <a:rPr lang="en-GB" smtClean="0"/>
              <a:t>‹#›</a:t>
            </a:fld>
            <a:endParaRPr lang="en-GB"/>
          </a:p>
        </p:txBody>
      </p:sp>
    </p:spTree>
    <p:extLst>
      <p:ext uri="{BB962C8B-B14F-4D97-AF65-F5344CB8AC3E}">
        <p14:creationId xmlns:p14="http://schemas.microsoft.com/office/powerpoint/2010/main" val="103594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FC89AA-5A10-4B81-9ED1-8351EF71A7E0}" type="datetimeFigureOut">
              <a:rPr lang="en-GB" smtClean="0"/>
              <a:t>07/03/2017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F97CD8A-EC08-43A1-9857-ABFFF22A7B63}" type="slidenum">
              <a:rPr lang="en-GB" smtClean="0"/>
              <a:t>‹#›</a:t>
            </a:fld>
            <a:endParaRPr lang="en-GB"/>
          </a:p>
        </p:txBody>
      </p:sp>
    </p:spTree>
    <p:extLst>
      <p:ext uri="{BB962C8B-B14F-4D97-AF65-F5344CB8AC3E}">
        <p14:creationId xmlns:p14="http://schemas.microsoft.com/office/powerpoint/2010/main" val="3187625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FC89AA-5A10-4B81-9ED1-8351EF71A7E0}" type="datetimeFigureOut">
              <a:rPr lang="en-GB" smtClean="0"/>
              <a:t>07/03/2017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F97CD8A-EC08-43A1-9857-ABFFF22A7B63}" type="slidenum">
              <a:rPr lang="en-GB" smtClean="0"/>
              <a:t>‹#›</a:t>
            </a:fld>
            <a:endParaRPr lang="en-GB"/>
          </a:p>
        </p:txBody>
      </p:sp>
    </p:spTree>
    <p:extLst>
      <p:ext uri="{BB962C8B-B14F-4D97-AF65-F5344CB8AC3E}">
        <p14:creationId xmlns:p14="http://schemas.microsoft.com/office/powerpoint/2010/main" val="1972746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A7FC89AA-5A10-4B81-9ED1-8351EF71A7E0}" type="datetimeFigureOut">
              <a:rPr lang="en-GB" smtClean="0"/>
              <a:t>07/03/2017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F97CD8A-EC08-43A1-9857-ABFFF22A7B63}" type="slidenum">
              <a:rPr lang="en-GB" smtClean="0"/>
              <a:t>‹#›</a:t>
            </a:fld>
            <a:endParaRPr lang="en-GB"/>
          </a:p>
        </p:txBody>
      </p:sp>
    </p:spTree>
    <p:extLst>
      <p:ext uri="{BB962C8B-B14F-4D97-AF65-F5344CB8AC3E}">
        <p14:creationId xmlns:p14="http://schemas.microsoft.com/office/powerpoint/2010/main" val="1482383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A7FC89AA-5A10-4B81-9ED1-8351EF71A7E0}" type="datetimeFigureOut">
              <a:rPr lang="en-GB" smtClean="0"/>
              <a:t>07/03/2017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F97CD8A-EC08-43A1-9857-ABFFF22A7B63}" type="slidenum">
              <a:rPr lang="en-GB" smtClean="0"/>
              <a:t>‹#›</a:t>
            </a:fld>
            <a:endParaRPr lang="en-GB"/>
          </a:p>
        </p:txBody>
      </p:sp>
    </p:spTree>
    <p:extLst>
      <p:ext uri="{BB962C8B-B14F-4D97-AF65-F5344CB8AC3E}">
        <p14:creationId xmlns:p14="http://schemas.microsoft.com/office/powerpoint/2010/main" val="2698001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A7FC89AA-5A10-4B81-9ED1-8351EF71A7E0}" type="datetimeFigureOut">
              <a:rPr lang="en-GB" smtClean="0"/>
              <a:t>07/03/2017</a:t>
            </a:fld>
            <a:endParaRPr lang="en-GB"/>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4F97CD8A-EC08-43A1-9857-ABFFF22A7B63}" type="slidenum">
              <a:rPr lang="en-GB" smtClean="0"/>
              <a:t>‹#›</a:t>
            </a:fld>
            <a:endParaRPr lang="en-GB"/>
          </a:p>
        </p:txBody>
      </p:sp>
    </p:spTree>
    <p:extLst>
      <p:ext uri="{BB962C8B-B14F-4D97-AF65-F5344CB8AC3E}">
        <p14:creationId xmlns:p14="http://schemas.microsoft.com/office/powerpoint/2010/main" val="40691795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419100" y="419100"/>
            <a:ext cx="20459700" cy="144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bg1"/>
                </a:solidFill>
              </a:rPr>
              <a:t>Creating real-time holograms using the Pepper’s Ghost technique</a:t>
            </a:r>
          </a:p>
          <a:p>
            <a:pPr algn="ctr"/>
            <a:r>
              <a:rPr lang="en-GB" sz="2400" dirty="0">
                <a:solidFill>
                  <a:schemeClr val="bg1"/>
                </a:solidFill>
              </a:rPr>
              <a:t>Elliot Oram - elo9@aber.ac.uk </a:t>
            </a:r>
          </a:p>
        </p:txBody>
      </p:sp>
      <p:sp>
        <p:nvSpPr>
          <p:cNvPr id="6" name="Rectangle: Rounded Corners 5"/>
          <p:cNvSpPr/>
          <p:nvPr/>
        </p:nvSpPr>
        <p:spPr>
          <a:xfrm>
            <a:off x="10707329" y="10751437"/>
            <a:ext cx="10171471" cy="92938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bg1"/>
                </a:solidFill>
              </a:rPr>
              <a:t>Technical Information</a:t>
            </a:r>
          </a:p>
          <a:p>
            <a:pPr algn="ctr"/>
            <a:endParaRPr lang="en-GB" sz="2400" dirty="0">
              <a:solidFill>
                <a:schemeClr val="bg1"/>
              </a:solidFill>
            </a:endParaRPr>
          </a:p>
          <a:p>
            <a:pPr algn="ctr"/>
            <a:r>
              <a:rPr lang="en-GB" sz="2400" dirty="0">
                <a:solidFill>
                  <a:schemeClr val="bg1"/>
                </a:solidFill>
              </a:rPr>
              <a:t>The application for video processing is written in python 2.7 using the precompiled binaries for OpenCV 2.4. It consists of one package containing the VideoProcessor class that deals with the main workflow of the product, as well as two other modules; helper functions and parsers for input variables.</a:t>
            </a:r>
          </a:p>
          <a:p>
            <a:pPr algn="ctr"/>
            <a:endParaRPr lang="en-GB" sz="2400" dirty="0">
              <a:solidFill>
                <a:schemeClr val="bg1"/>
              </a:solidFill>
            </a:endParaRPr>
          </a:p>
          <a:p>
            <a:pPr algn="ctr"/>
            <a:r>
              <a:rPr lang="en-GB" sz="2400" dirty="0">
                <a:solidFill>
                  <a:schemeClr val="bg1"/>
                </a:solidFill>
              </a:rPr>
              <a:t>The application currently relies on a black background to get the desired impact for the hologram. The black background is obtained by filming the actor in front of a black screen. To improve the product, an initial background subtraction technique is being implemented to allow a green screen to be used as the background. Using a green screen would allow for a Chroma key algorithm to remove the background programmatically from the video frame. This will lead to a more consistent black background being produced.</a:t>
            </a:r>
          </a:p>
          <a:p>
            <a:pPr algn="ctr"/>
            <a:endParaRPr lang="en-GB" sz="2400" dirty="0">
              <a:solidFill>
                <a:schemeClr val="bg1"/>
              </a:solidFill>
            </a:endParaRPr>
          </a:p>
          <a:p>
            <a:pPr algn="ctr"/>
            <a:r>
              <a:rPr lang="en-GB" sz="2400" dirty="0">
                <a:solidFill>
                  <a:schemeClr val="bg1"/>
                </a:solidFill>
              </a:rPr>
              <a:t>The application is tested using the continuous integration tool, Jenkins, which at present runs unit tests (using the </a:t>
            </a:r>
            <a:r>
              <a:rPr lang="en-GB" sz="2400" dirty="0" err="1">
                <a:solidFill>
                  <a:schemeClr val="bg1"/>
                </a:solidFill>
              </a:rPr>
              <a:t>nosetest</a:t>
            </a:r>
            <a:r>
              <a:rPr lang="en-GB" sz="2400" dirty="0">
                <a:solidFill>
                  <a:schemeClr val="bg1"/>
                </a:solidFill>
              </a:rPr>
              <a:t> framework), </a:t>
            </a:r>
            <a:r>
              <a:rPr lang="en-GB" sz="2400" dirty="0" err="1">
                <a:solidFill>
                  <a:schemeClr val="bg1"/>
                </a:solidFill>
              </a:rPr>
              <a:t>pylint</a:t>
            </a:r>
            <a:r>
              <a:rPr lang="en-GB" sz="2400" dirty="0">
                <a:solidFill>
                  <a:schemeClr val="bg1"/>
                </a:solidFill>
              </a:rPr>
              <a:t> tests to check that the code is compliant with the PEP8 programming standard, and a coverage test to ensure that unit tests cover as much of the code base as possible. These tests are run every time a new feature is developed, and all tests must pass before the code is merged with the functional system. </a:t>
            </a:r>
          </a:p>
        </p:txBody>
      </p:sp>
      <p:sp>
        <p:nvSpPr>
          <p:cNvPr id="7" name="Rectangle: Rounded Corners 6"/>
          <p:cNvSpPr/>
          <p:nvPr/>
        </p:nvSpPr>
        <p:spPr>
          <a:xfrm>
            <a:off x="419099" y="19392900"/>
            <a:ext cx="10288228" cy="92155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bg1"/>
                </a:solidFill>
              </a:rPr>
              <a:t>Future Work</a:t>
            </a:r>
          </a:p>
          <a:p>
            <a:pPr algn="ctr"/>
            <a:endParaRPr lang="en-GB" sz="2400" dirty="0">
              <a:solidFill>
                <a:schemeClr val="bg1"/>
              </a:solidFill>
            </a:endParaRPr>
          </a:p>
          <a:p>
            <a:pPr algn="ctr"/>
            <a:r>
              <a:rPr lang="en-GB" sz="2400" dirty="0">
                <a:solidFill>
                  <a:schemeClr val="bg1"/>
                </a:solidFill>
              </a:rPr>
              <a:t>A charades game to accompany the hologram will be developed. This will allow the actor in the staging area to choose a phrase and act it out in front of the camera. The data on the topic will then be passed to devices in the viewing area and the hologram of the actor will be displayed to the viewers. The viewers will then attempt to guess the phrase being acted and swap places with the actor if they guess correctly.</a:t>
            </a:r>
          </a:p>
          <a:p>
            <a:pPr algn="ctr"/>
            <a:endParaRPr lang="en-GB" sz="2400" dirty="0">
              <a:solidFill>
                <a:schemeClr val="bg1"/>
              </a:solidFill>
            </a:endParaRPr>
          </a:p>
          <a:p>
            <a:pPr algn="ctr"/>
            <a:r>
              <a:rPr lang="en-GB" sz="2400" dirty="0">
                <a:solidFill>
                  <a:schemeClr val="bg1"/>
                </a:solidFill>
              </a:rPr>
              <a:t>There are two key points for future development. These are, improving the background subtraction, and hosting the video feed online to allow it to be viewed on various devices at the same time.</a:t>
            </a:r>
          </a:p>
          <a:p>
            <a:pPr algn="ctr"/>
            <a:endParaRPr lang="en-GB" sz="2400" dirty="0">
              <a:solidFill>
                <a:schemeClr val="bg1"/>
              </a:solidFill>
            </a:endParaRPr>
          </a:p>
          <a:p>
            <a:pPr algn="ctr"/>
            <a:r>
              <a:rPr lang="en-GB" sz="2400" dirty="0">
                <a:solidFill>
                  <a:schemeClr val="bg1"/>
                </a:solidFill>
              </a:rPr>
              <a:t>As mentioned above, the background subtraction is currently reliant upon a black background and, by the conclusion of this project, will also be compatible with a green screen. However, using a combination of background subtraction techniques, it should be possible to take a picture of a static background and then remove it from each frame, leaving only the foreground (actor).</a:t>
            </a:r>
          </a:p>
          <a:p>
            <a:pPr algn="ctr"/>
            <a:endParaRPr lang="en-GB" sz="2400" dirty="0">
              <a:solidFill>
                <a:schemeClr val="bg1"/>
              </a:solidFill>
            </a:endParaRPr>
          </a:p>
          <a:p>
            <a:pPr algn="ctr"/>
            <a:r>
              <a:rPr lang="en-GB" sz="2400" dirty="0">
                <a:solidFill>
                  <a:schemeClr val="bg1"/>
                </a:solidFill>
              </a:rPr>
              <a:t>Currently the application is capable of outputting the processed video feed in various sizes and resolutions. If the content was hosted online, this could mean that the hologram could be viewed on multiple device in different locations simultaneously.</a:t>
            </a:r>
          </a:p>
        </p:txBody>
      </p:sp>
      <p:sp>
        <p:nvSpPr>
          <p:cNvPr id="8" name="Rectangle: Rounded Corners 7"/>
          <p:cNvSpPr/>
          <p:nvPr/>
        </p:nvSpPr>
        <p:spPr>
          <a:xfrm>
            <a:off x="419099" y="2385256"/>
            <a:ext cx="10288229" cy="87992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bg1"/>
                </a:solidFill>
              </a:rPr>
              <a:t>Background and Introduction</a:t>
            </a:r>
          </a:p>
          <a:p>
            <a:pPr algn="ctr"/>
            <a:endParaRPr lang="en-GB" sz="3200" b="1" dirty="0">
              <a:solidFill>
                <a:schemeClr val="bg1"/>
              </a:solidFill>
            </a:endParaRPr>
          </a:p>
          <a:p>
            <a:pPr algn="ctr"/>
            <a:r>
              <a:rPr lang="en-GB" sz="2400" dirty="0">
                <a:solidFill>
                  <a:schemeClr val="bg1"/>
                </a:solidFill>
              </a:rPr>
              <a:t>This project is to produce real-time holograms using the Pepper’s Ghost technique originally created for use in theatre productions. The product will be used at Aberystwyth science week, enabling the audience to create real-time holograms that can be viewed using the Pepper’s Ghost pyramid. The pyramid is an open square based pyramid normally made from Perspex or clear acrylic, with sides angled 45 degrees from the normal [1]. A video (or collection of images) is positioned under each side of the pyramid and is reflected into the centre of the pyramid creating a holographic illusion.</a:t>
            </a:r>
          </a:p>
          <a:p>
            <a:pPr algn="ctr"/>
            <a:endParaRPr lang="en-GB" sz="2400" dirty="0">
              <a:solidFill>
                <a:schemeClr val="bg1"/>
              </a:solidFill>
            </a:endParaRPr>
          </a:p>
          <a:p>
            <a:pPr algn="ctr"/>
            <a:r>
              <a:rPr lang="en-GB" sz="2400" dirty="0">
                <a:solidFill>
                  <a:schemeClr val="bg1"/>
                </a:solidFill>
              </a:rPr>
              <a:t>At present, a system has been created to capture a video feed from a camera attached to a computer. This video feed is then processed, which duplicates the video feed into four copies, and positions them at each side of the pyramid. Lastly, each copy is rotated to face in towards the centre of the pyramid creating a hologram-like illusion in the centre of the pyramid. </a:t>
            </a:r>
          </a:p>
        </p:txBody>
      </p:sp>
      <p:pic>
        <p:nvPicPr>
          <p:cNvPr id="10" name="Picture 9"/>
          <p:cNvPicPr>
            <a:picLocks noChangeAspect="1"/>
          </p:cNvPicPr>
          <p:nvPr/>
        </p:nvPicPr>
        <p:blipFill rotWithShape="1">
          <a:blip r:embed="rId2"/>
          <a:srcRect b="8034"/>
          <a:stretch/>
        </p:blipFill>
        <p:spPr>
          <a:xfrm>
            <a:off x="1274507" y="12472734"/>
            <a:ext cx="8655768" cy="6291516"/>
          </a:xfrm>
          <a:prstGeom prst="rect">
            <a:avLst/>
          </a:prstGeom>
        </p:spPr>
      </p:pic>
      <p:sp>
        <p:nvSpPr>
          <p:cNvPr id="11" name="Rectangle 10"/>
          <p:cNvSpPr/>
          <p:nvPr/>
        </p:nvSpPr>
        <p:spPr>
          <a:xfrm>
            <a:off x="11500899" y="4069941"/>
            <a:ext cx="8655768" cy="5775657"/>
          </a:xfrm>
          <a:prstGeom prst="rect">
            <a:avLst/>
          </a:prstGeom>
          <a:solidFill>
            <a:schemeClr val="accent1">
              <a:alpha val="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3" name="Straight Connector 12"/>
          <p:cNvCxnSpPr/>
          <p:nvPr/>
        </p:nvCxnSpPr>
        <p:spPr>
          <a:xfrm>
            <a:off x="12620625" y="8734425"/>
            <a:ext cx="661035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p:cNvCxnSpPr>
          <p:nvPr/>
        </p:nvCxnSpPr>
        <p:spPr>
          <a:xfrm flipV="1">
            <a:off x="14116050" y="4979670"/>
            <a:ext cx="3810" cy="26574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flipH="1">
            <a:off x="14306550" y="5134425"/>
            <a:ext cx="3609750" cy="3600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p:cNvCxnSpPr>
          <p:nvPr/>
        </p:nvCxnSpPr>
        <p:spPr>
          <a:xfrm flipV="1">
            <a:off x="15859125" y="7422356"/>
            <a:ext cx="14350" cy="1131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p:cNvCxnSpPr>
          <p:nvPr/>
        </p:nvCxnSpPr>
        <p:spPr>
          <a:xfrm flipV="1">
            <a:off x="16195675" y="7086825"/>
            <a:ext cx="3810" cy="1466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cxnSpLocks/>
          </p:cNvCxnSpPr>
          <p:nvPr/>
        </p:nvCxnSpPr>
        <p:spPr>
          <a:xfrm flipH="1" flipV="1">
            <a:off x="16515668" y="6774656"/>
            <a:ext cx="12370" cy="1778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p:cNvCxnSpPr>
          <p:nvPr/>
        </p:nvCxnSpPr>
        <p:spPr>
          <a:xfrm flipH="1" flipV="1">
            <a:off x="16853062" y="6448425"/>
            <a:ext cx="2539" cy="2105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p:cNvCxnSpPr>
          <p:nvPr/>
        </p:nvCxnSpPr>
        <p:spPr>
          <a:xfrm flipH="1" flipV="1">
            <a:off x="17168566" y="6126956"/>
            <a:ext cx="17772" cy="2426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p:cNvCxnSpPr>
          <p:nvPr/>
        </p:nvCxnSpPr>
        <p:spPr>
          <a:xfrm flipH="1" flipV="1">
            <a:off x="17500726" y="5803332"/>
            <a:ext cx="14288" cy="2750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cxnSpLocks/>
          </p:cNvCxnSpPr>
          <p:nvPr/>
        </p:nvCxnSpPr>
        <p:spPr>
          <a:xfrm flipH="1" flipV="1">
            <a:off x="17831593" y="5457825"/>
            <a:ext cx="15997" cy="3095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cxnSpLocks/>
          </p:cNvCxnSpPr>
          <p:nvPr/>
        </p:nvCxnSpPr>
        <p:spPr>
          <a:xfrm flipH="1" flipV="1">
            <a:off x="15530573" y="7779785"/>
            <a:ext cx="1015" cy="771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cxnSpLocks/>
          </p:cNvCxnSpPr>
          <p:nvPr/>
        </p:nvCxnSpPr>
        <p:spPr>
          <a:xfrm rot="16200000" flipV="1">
            <a:off x="15088503" y="6615196"/>
            <a:ext cx="14350" cy="1131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p:cNvCxnSpPr>
          <p:nvPr/>
        </p:nvCxnSpPr>
        <p:spPr>
          <a:xfrm rot="16200000" flipV="1">
            <a:off x="15259391" y="6116150"/>
            <a:ext cx="3810" cy="1466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cxnSpLocks/>
          </p:cNvCxnSpPr>
          <p:nvPr/>
        </p:nvCxnSpPr>
        <p:spPr>
          <a:xfrm rot="16200000" flipH="1" flipV="1">
            <a:off x="15413358" y="5635793"/>
            <a:ext cx="12370" cy="1778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cxnSpLocks/>
          </p:cNvCxnSpPr>
          <p:nvPr/>
        </p:nvCxnSpPr>
        <p:spPr>
          <a:xfrm rot="16200000" flipH="1" flipV="1">
            <a:off x="15581396" y="5140199"/>
            <a:ext cx="2539" cy="2105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p:cNvCxnSpPr>
          <p:nvPr/>
        </p:nvCxnSpPr>
        <p:spPr>
          <a:xfrm rot="16200000" flipH="1" flipV="1">
            <a:off x="15734521" y="4656344"/>
            <a:ext cx="17772" cy="2426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cxnSpLocks/>
          </p:cNvCxnSpPr>
          <p:nvPr/>
        </p:nvCxnSpPr>
        <p:spPr>
          <a:xfrm rot="16200000" flipH="1" flipV="1">
            <a:off x="15895930" y="4164114"/>
            <a:ext cx="14288" cy="2750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cxnSpLocks/>
          </p:cNvCxnSpPr>
          <p:nvPr/>
        </p:nvCxnSpPr>
        <p:spPr>
          <a:xfrm rot="16200000" flipH="1" flipV="1">
            <a:off x="16065218" y="3659638"/>
            <a:ext cx="15997" cy="3095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cxnSpLocks/>
          </p:cNvCxnSpPr>
          <p:nvPr/>
        </p:nvCxnSpPr>
        <p:spPr>
          <a:xfrm rot="16200000" flipH="1" flipV="1">
            <a:off x="14913233" y="7130201"/>
            <a:ext cx="1015" cy="771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rot="16200000">
            <a:off x="13144917" y="5994735"/>
            <a:ext cx="1478335" cy="461665"/>
          </a:xfrm>
          <a:prstGeom prst="rect">
            <a:avLst/>
          </a:prstGeom>
          <a:noFill/>
        </p:spPr>
        <p:txBody>
          <a:bodyPr wrap="square" rtlCol="0">
            <a:spAutoFit/>
          </a:bodyPr>
          <a:lstStyle/>
          <a:p>
            <a:r>
              <a:rPr lang="en-GB" sz="2400" dirty="0"/>
              <a:t>Hologram</a:t>
            </a:r>
            <a:endParaRPr lang="en-GB" dirty="0"/>
          </a:p>
        </p:txBody>
      </p:sp>
      <p:sp>
        <p:nvSpPr>
          <p:cNvPr id="75" name="TextBox 74"/>
          <p:cNvSpPr txBox="1"/>
          <p:nvPr/>
        </p:nvSpPr>
        <p:spPr>
          <a:xfrm>
            <a:off x="16074612" y="8832903"/>
            <a:ext cx="1146534" cy="461665"/>
          </a:xfrm>
          <a:prstGeom prst="rect">
            <a:avLst/>
          </a:prstGeom>
          <a:noFill/>
        </p:spPr>
        <p:txBody>
          <a:bodyPr wrap="square" rtlCol="0">
            <a:spAutoFit/>
          </a:bodyPr>
          <a:lstStyle/>
          <a:p>
            <a:pPr algn="ctr"/>
            <a:r>
              <a:rPr lang="en-GB" sz="2400" dirty="0"/>
              <a:t>Image</a:t>
            </a:r>
            <a:endParaRPr lang="en-GB" dirty="0"/>
          </a:p>
        </p:txBody>
      </p:sp>
      <p:sp>
        <p:nvSpPr>
          <p:cNvPr id="76" name="Rectangle 75"/>
          <p:cNvSpPr/>
          <p:nvPr/>
        </p:nvSpPr>
        <p:spPr>
          <a:xfrm>
            <a:off x="15530573" y="8660607"/>
            <a:ext cx="2317017" cy="74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7" name="Straight Connector 76"/>
          <p:cNvCxnSpPr>
            <a:cxnSpLocks/>
          </p:cNvCxnSpPr>
          <p:nvPr/>
        </p:nvCxnSpPr>
        <p:spPr>
          <a:xfrm flipH="1" flipV="1">
            <a:off x="11500899" y="6727749"/>
            <a:ext cx="2049008" cy="2026068"/>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11564716" y="21054605"/>
            <a:ext cx="9017000" cy="6070600"/>
            <a:chOff x="11564716" y="21463816"/>
            <a:chExt cx="9017000" cy="6070600"/>
          </a:xfrm>
        </p:grpSpPr>
        <p:sp>
          <p:nvSpPr>
            <p:cNvPr id="2" name="Rectangle: Rounded Corners 1"/>
            <p:cNvSpPr/>
            <p:nvPr/>
          </p:nvSpPr>
          <p:spPr>
            <a:xfrm>
              <a:off x="11564716" y="21463816"/>
              <a:ext cx="9017000" cy="6070600"/>
            </a:xfrm>
            <a:prstGeom prst="roundRect">
              <a:avLst/>
            </a:prstGeom>
            <a:solidFill>
              <a:schemeClr val="tx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p:cNvSpPr/>
            <p:nvPr/>
          </p:nvSpPr>
          <p:spPr>
            <a:xfrm>
              <a:off x="12404626" y="22288908"/>
              <a:ext cx="7413597" cy="4420416"/>
            </a:xfrm>
            <a:prstGeom prst="rect">
              <a:avLst/>
            </a:prstGeom>
            <a:solidFill>
              <a:schemeClr val="accent1">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Rounded Corners 4"/>
            <p:cNvSpPr/>
            <p:nvPr/>
          </p:nvSpPr>
          <p:spPr>
            <a:xfrm>
              <a:off x="20156667" y="24106686"/>
              <a:ext cx="173493" cy="784860"/>
            </a:xfrm>
            <a:prstGeom prst="roundRect">
              <a:avLst/>
            </a:prstGeom>
            <a:solidFill>
              <a:schemeClr val="tx1">
                <a:lumMod val="65000"/>
                <a:lumOff val="3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12928600" y="22644100"/>
              <a:ext cx="2490943" cy="923330"/>
            </a:xfrm>
            <a:prstGeom prst="rect">
              <a:avLst/>
            </a:prstGeom>
            <a:noFill/>
          </p:spPr>
          <p:txBody>
            <a:bodyPr wrap="square" rtlCol="0">
              <a:spAutoFit/>
            </a:bodyPr>
            <a:lstStyle/>
            <a:p>
              <a:r>
                <a:rPr lang="en-GB" dirty="0"/>
                <a:t>Topic: Film and Book</a:t>
              </a:r>
            </a:p>
            <a:p>
              <a:r>
                <a:rPr lang="en-GB" dirty="0"/>
                <a:t>Words in phrase: 7</a:t>
              </a:r>
            </a:p>
            <a:p>
              <a:r>
                <a:rPr lang="en-GB" dirty="0"/>
                <a:t>Current word: 4</a:t>
              </a:r>
            </a:p>
          </p:txBody>
        </p:sp>
        <p:cxnSp>
          <p:nvCxnSpPr>
            <p:cNvPr id="14" name="Straight Connector 13"/>
            <p:cNvCxnSpPr/>
            <p:nvPr/>
          </p:nvCxnSpPr>
          <p:spPr>
            <a:xfrm>
              <a:off x="13849350" y="24758650"/>
              <a:ext cx="65926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4700250" y="24758650"/>
              <a:ext cx="65926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5553275" y="24758650"/>
              <a:ext cx="65926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6369612" y="24758650"/>
              <a:ext cx="65926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7176750" y="24758650"/>
              <a:ext cx="65926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2404626" y="25082500"/>
              <a:ext cx="7413597" cy="1626824"/>
            </a:xfrm>
            <a:prstGeom prst="rect">
              <a:avLst/>
            </a:prstGeom>
            <a:solidFill>
              <a:schemeClr val="bg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12620625" y="25298400"/>
              <a:ext cx="6975475" cy="1193122"/>
            </a:xfrm>
            <a:prstGeom prst="rect">
              <a:avLst/>
            </a:prstGeom>
            <a:solidFill>
              <a:schemeClr val="bg2">
                <a:lumMod val="9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Keyboard</a:t>
              </a:r>
            </a:p>
          </p:txBody>
        </p:sp>
        <p:sp>
          <p:nvSpPr>
            <p:cNvPr id="19" name="Rectangle 18"/>
            <p:cNvSpPr/>
            <p:nvPr/>
          </p:nvSpPr>
          <p:spPr>
            <a:xfrm>
              <a:off x="18554700" y="24244300"/>
              <a:ext cx="1041400"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Submit guess</a:t>
              </a:r>
            </a:p>
          </p:txBody>
        </p:sp>
        <p:sp>
          <p:nvSpPr>
            <p:cNvPr id="24" name="TextBox 23"/>
            <p:cNvSpPr txBox="1"/>
            <p:nvPr/>
          </p:nvSpPr>
          <p:spPr>
            <a:xfrm>
              <a:off x="13849350" y="24176107"/>
              <a:ext cx="406400" cy="707886"/>
            </a:xfrm>
            <a:prstGeom prst="rect">
              <a:avLst/>
            </a:prstGeom>
            <a:noFill/>
          </p:spPr>
          <p:txBody>
            <a:bodyPr wrap="square" rtlCol="0">
              <a:spAutoFit/>
            </a:bodyPr>
            <a:lstStyle/>
            <a:p>
              <a:r>
                <a:rPr lang="en-GB" sz="4000" dirty="0"/>
                <a:t>W</a:t>
              </a:r>
              <a:endParaRPr lang="en-GB" dirty="0"/>
            </a:p>
          </p:txBody>
        </p:sp>
        <p:sp>
          <p:nvSpPr>
            <p:cNvPr id="25" name="TextBox 24"/>
            <p:cNvSpPr txBox="1"/>
            <p:nvPr/>
          </p:nvSpPr>
          <p:spPr>
            <a:xfrm>
              <a:off x="16635179" y="22588695"/>
              <a:ext cx="2960921" cy="646331"/>
            </a:xfrm>
            <a:prstGeom prst="rect">
              <a:avLst/>
            </a:prstGeom>
            <a:noFill/>
          </p:spPr>
          <p:txBody>
            <a:bodyPr wrap="square" rtlCol="0">
              <a:spAutoFit/>
            </a:bodyPr>
            <a:lstStyle/>
            <a:p>
              <a:r>
                <a:rPr lang="en-GB" dirty="0"/>
                <a:t>Time until round ends:    0:15</a:t>
              </a:r>
            </a:p>
            <a:p>
              <a:r>
                <a:rPr lang="en-GB" dirty="0"/>
                <a:t>Next letter revealed in:    0:05</a:t>
              </a:r>
            </a:p>
          </p:txBody>
        </p:sp>
        <p:sp>
          <p:nvSpPr>
            <p:cNvPr id="26" name="TextBox 25"/>
            <p:cNvSpPr txBox="1"/>
            <p:nvPr/>
          </p:nvSpPr>
          <p:spPr>
            <a:xfrm>
              <a:off x="15725704" y="24231025"/>
              <a:ext cx="486825" cy="584775"/>
            </a:xfrm>
            <a:prstGeom prst="rect">
              <a:avLst/>
            </a:prstGeom>
            <a:noFill/>
          </p:spPr>
          <p:txBody>
            <a:bodyPr wrap="square" rtlCol="0">
              <a:spAutoFit/>
            </a:bodyPr>
            <a:lstStyle/>
            <a:p>
              <a:r>
                <a:rPr lang="en-GB" sz="3200" dirty="0" err="1"/>
                <a:t>i</a:t>
              </a:r>
              <a:endParaRPr lang="en-GB" sz="3200" dirty="0"/>
            </a:p>
          </p:txBody>
        </p:sp>
      </p:grpSp>
      <p:sp>
        <p:nvSpPr>
          <p:cNvPr id="53" name="Rectangle: Rounded Corners 52"/>
          <p:cNvSpPr/>
          <p:nvPr/>
        </p:nvSpPr>
        <p:spPr>
          <a:xfrm>
            <a:off x="11529927" y="27357975"/>
            <a:ext cx="9080817" cy="5160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bg1"/>
                </a:solidFill>
              </a:rPr>
              <a:t>Mock Design for Charades game android application</a:t>
            </a:r>
          </a:p>
        </p:txBody>
      </p:sp>
      <p:sp>
        <p:nvSpPr>
          <p:cNvPr id="57" name="Rectangle: Rounded Corners 56"/>
          <p:cNvSpPr/>
          <p:nvPr/>
        </p:nvSpPr>
        <p:spPr>
          <a:xfrm>
            <a:off x="419099" y="28985470"/>
            <a:ext cx="20459701" cy="9179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bg1"/>
                </a:solidFill>
              </a:rPr>
              <a:t>[1] B. Costa, “Explaining the Pepper’s Ghost illusion with Ray optics”, Comsol, 11 January 2016. Available: </a:t>
            </a:r>
            <a:r>
              <a:rPr lang="en-GB" sz="2400" dirty="0"/>
              <a:t>https://www.comsol.nl/blogs/explaining-the-peppers-ghost-illusion-with-ray-optics/. [Accessed 05 03 2017].</a:t>
            </a:r>
            <a:endParaRPr lang="en-GB" sz="2400" dirty="0">
              <a:solidFill>
                <a:schemeClr val="bg1"/>
              </a:solidFill>
            </a:endParaRPr>
          </a:p>
        </p:txBody>
      </p:sp>
    </p:spTree>
    <p:extLst>
      <p:ext uri="{BB962C8B-B14F-4D97-AF65-F5344CB8AC3E}">
        <p14:creationId xmlns:p14="http://schemas.microsoft.com/office/powerpoint/2010/main" val="20096914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1128</TotalTime>
  <Words>744</Words>
  <Application>Microsoft Office PowerPoint</Application>
  <PresentationFormat>Custom</PresentationFormat>
  <Paragraphs>36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50</cp:revision>
  <dcterms:created xsi:type="dcterms:W3CDTF">2017-03-04T16:01:28Z</dcterms:created>
  <dcterms:modified xsi:type="dcterms:W3CDTF">2017-03-07T18:54:34Z</dcterms:modified>
</cp:coreProperties>
</file>