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67" r:id="rId3"/>
    <p:sldId id="257" r:id="rId4"/>
    <p:sldId id="268" r:id="rId5"/>
    <p:sldId id="258" r:id="rId6"/>
    <p:sldId id="261" r:id="rId7"/>
    <p:sldId id="260" r:id="rId8"/>
    <p:sldId id="262" r:id="rId9"/>
    <p:sldId id="263" r:id="rId10"/>
    <p:sldId id="26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355" autoAdjust="0"/>
    <p:restoredTop sz="79663" autoAdjust="0"/>
  </p:normalViewPr>
  <p:slideViewPr>
    <p:cSldViewPr snapToGrid="0">
      <p:cViewPr>
        <p:scale>
          <a:sx n="81" d="100"/>
          <a:sy n="81" d="100"/>
        </p:scale>
        <p:origin x="936" y="56"/>
      </p:cViewPr>
      <p:guideLst/>
    </p:cSldViewPr>
  </p:slideViewPr>
  <p:notesTextViewPr>
    <p:cViewPr>
      <p:scale>
        <a:sx n="3" d="2"/>
        <a:sy n="3" d="2"/>
      </p:scale>
      <p:origin x="0" y="-448"/>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_rels/data2.xml.rels><?xml version="1.0" encoding="UTF-8" standalone="yes"?>
<Relationships xmlns="http://schemas.openxmlformats.org/package/2006/relationships"><Relationship Id="rId8" Type="http://schemas.openxmlformats.org/officeDocument/2006/relationships/image" Target="../media/image11.svg"/><Relationship Id="rId13" Type="http://schemas.openxmlformats.org/officeDocument/2006/relationships/image" Target="../media/image16.pn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svg"/><Relationship Id="rId2" Type="http://schemas.openxmlformats.org/officeDocument/2006/relationships/image" Target="../media/image5.svg"/><Relationship Id="rId16" Type="http://schemas.openxmlformats.org/officeDocument/2006/relationships/image" Target="../media/image19.svg"/><Relationship Id="rId1" Type="http://schemas.openxmlformats.org/officeDocument/2006/relationships/image" Target="../media/image4.png"/><Relationship Id="rId6" Type="http://schemas.openxmlformats.org/officeDocument/2006/relationships/image" Target="../media/image9.svg"/><Relationship Id="rId11" Type="http://schemas.openxmlformats.org/officeDocument/2006/relationships/image" Target="../media/image14.png"/><Relationship Id="rId5" Type="http://schemas.openxmlformats.org/officeDocument/2006/relationships/image" Target="../media/image8.png"/><Relationship Id="rId15" Type="http://schemas.openxmlformats.org/officeDocument/2006/relationships/image" Target="../media/image1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 Id="rId14" Type="http://schemas.openxmlformats.org/officeDocument/2006/relationships/image" Target="../media/image17.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1.svg"/><Relationship Id="rId13" Type="http://schemas.openxmlformats.org/officeDocument/2006/relationships/image" Target="../media/image16.pn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svg"/><Relationship Id="rId2" Type="http://schemas.openxmlformats.org/officeDocument/2006/relationships/image" Target="../media/image5.svg"/><Relationship Id="rId16" Type="http://schemas.openxmlformats.org/officeDocument/2006/relationships/image" Target="../media/image19.svg"/><Relationship Id="rId1" Type="http://schemas.openxmlformats.org/officeDocument/2006/relationships/image" Target="../media/image4.png"/><Relationship Id="rId6" Type="http://schemas.openxmlformats.org/officeDocument/2006/relationships/image" Target="../media/image9.svg"/><Relationship Id="rId11" Type="http://schemas.openxmlformats.org/officeDocument/2006/relationships/image" Target="../media/image14.png"/><Relationship Id="rId5" Type="http://schemas.openxmlformats.org/officeDocument/2006/relationships/image" Target="../media/image8.png"/><Relationship Id="rId15" Type="http://schemas.openxmlformats.org/officeDocument/2006/relationships/image" Target="../media/image1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 Id="rId14" Type="http://schemas.openxmlformats.org/officeDocument/2006/relationships/image" Target="../media/image17.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D048ACA-4FD7-4243-A59C-FFCCC8444C1A}"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77A0C27A-5CFF-4A17-81A9-F7C7431566C0}">
      <dgm:prSet/>
      <dgm:spPr/>
      <dgm:t>
        <a:bodyPr/>
        <a:lstStyle/>
        <a:p>
          <a:r>
            <a:rPr lang="en-US" b="1"/>
            <a:t>Motivation</a:t>
          </a:r>
          <a:endParaRPr lang="en-US"/>
        </a:p>
      </dgm:t>
    </dgm:pt>
    <dgm:pt modelId="{C369B04C-52D4-4582-8C35-79245C9C536F}" type="parTrans" cxnId="{69F46B14-B455-46B4-B5FD-2302731057E6}">
      <dgm:prSet/>
      <dgm:spPr/>
      <dgm:t>
        <a:bodyPr/>
        <a:lstStyle/>
        <a:p>
          <a:endParaRPr lang="en-US"/>
        </a:p>
      </dgm:t>
    </dgm:pt>
    <dgm:pt modelId="{EB5BE7FF-B9FA-4225-B3F4-13167DB1FB08}" type="sibTrans" cxnId="{69F46B14-B455-46B4-B5FD-2302731057E6}">
      <dgm:prSet/>
      <dgm:spPr/>
      <dgm:t>
        <a:bodyPr/>
        <a:lstStyle/>
        <a:p>
          <a:endParaRPr lang="en-US"/>
        </a:p>
      </dgm:t>
    </dgm:pt>
    <dgm:pt modelId="{D486D8C0-FD11-44D6-BDEF-744AB3831C12}">
      <dgm:prSet/>
      <dgm:spPr/>
      <dgm:t>
        <a:bodyPr/>
        <a:lstStyle/>
        <a:p>
          <a:r>
            <a:rPr lang="en-US"/>
            <a:t>Keeping track of inventory helps businesses stay ahead of the game.</a:t>
          </a:r>
        </a:p>
      </dgm:t>
    </dgm:pt>
    <dgm:pt modelId="{DF63866E-0AA2-4C8D-B016-7E3B6A6B79BA}" type="parTrans" cxnId="{956165A8-4EEA-4BEB-8CCB-133C67296FB2}">
      <dgm:prSet/>
      <dgm:spPr/>
      <dgm:t>
        <a:bodyPr/>
        <a:lstStyle/>
        <a:p>
          <a:endParaRPr lang="en-US"/>
        </a:p>
      </dgm:t>
    </dgm:pt>
    <dgm:pt modelId="{2CD99BCC-50A8-4929-9788-301B297665E5}" type="sibTrans" cxnId="{956165A8-4EEA-4BEB-8CCB-133C67296FB2}">
      <dgm:prSet/>
      <dgm:spPr/>
      <dgm:t>
        <a:bodyPr/>
        <a:lstStyle/>
        <a:p>
          <a:endParaRPr lang="en-US"/>
        </a:p>
      </dgm:t>
    </dgm:pt>
    <dgm:pt modelId="{A250E156-F8F3-447B-9591-DE761D0F28B0}">
      <dgm:prSet/>
      <dgm:spPr/>
      <dgm:t>
        <a:bodyPr/>
        <a:lstStyle/>
        <a:p>
          <a:r>
            <a:rPr lang="en-US"/>
            <a:t>High storage costs mean smart planning is a must.</a:t>
          </a:r>
        </a:p>
      </dgm:t>
    </dgm:pt>
    <dgm:pt modelId="{4D65A58C-64A0-4FEC-BF64-7845876565D3}" type="parTrans" cxnId="{7F7D6294-A2AA-46FA-A9E8-DDD747E32389}">
      <dgm:prSet/>
      <dgm:spPr/>
      <dgm:t>
        <a:bodyPr/>
        <a:lstStyle/>
        <a:p>
          <a:endParaRPr lang="en-US"/>
        </a:p>
      </dgm:t>
    </dgm:pt>
    <dgm:pt modelId="{2000042E-CF4B-43CC-9F0B-6020ED965CDD}" type="sibTrans" cxnId="{7F7D6294-A2AA-46FA-A9E8-DDD747E32389}">
      <dgm:prSet/>
      <dgm:spPr/>
      <dgm:t>
        <a:bodyPr/>
        <a:lstStyle/>
        <a:p>
          <a:endParaRPr lang="en-US"/>
        </a:p>
      </dgm:t>
    </dgm:pt>
    <dgm:pt modelId="{B29AF18B-9AF6-43F5-BF98-CD3FA346F5AB}">
      <dgm:prSet/>
      <dgm:spPr/>
      <dgm:t>
        <a:bodyPr/>
        <a:lstStyle/>
        <a:p>
          <a:r>
            <a:rPr lang="en-US"/>
            <a:t>For perishable goods, managing inventory can stop waste and shortages.</a:t>
          </a:r>
        </a:p>
      </dgm:t>
    </dgm:pt>
    <dgm:pt modelId="{0C16B500-2059-489F-BCEC-573D2AAC3995}" type="parTrans" cxnId="{37CF909B-768E-4024-AC65-C65F80FBDCEF}">
      <dgm:prSet/>
      <dgm:spPr/>
      <dgm:t>
        <a:bodyPr/>
        <a:lstStyle/>
        <a:p>
          <a:endParaRPr lang="en-US"/>
        </a:p>
      </dgm:t>
    </dgm:pt>
    <dgm:pt modelId="{4B43497A-D8E1-429C-8023-70443E2004B6}" type="sibTrans" cxnId="{37CF909B-768E-4024-AC65-C65F80FBDCEF}">
      <dgm:prSet/>
      <dgm:spPr/>
      <dgm:t>
        <a:bodyPr/>
        <a:lstStyle/>
        <a:p>
          <a:endParaRPr lang="en-US"/>
        </a:p>
      </dgm:t>
    </dgm:pt>
    <dgm:pt modelId="{39EEB5E5-F66E-4E2A-8D9A-8DB00CDBB55C}">
      <dgm:prSet/>
      <dgm:spPr/>
      <dgm:t>
        <a:bodyPr/>
        <a:lstStyle/>
        <a:p>
          <a:r>
            <a:rPr lang="en-US"/>
            <a:t>Matching supply with demand is crucial when things change fast.</a:t>
          </a:r>
        </a:p>
      </dgm:t>
    </dgm:pt>
    <dgm:pt modelId="{983E24FE-57D5-478B-A3F0-FD8748784A1E}" type="parTrans" cxnId="{CCBBDAAA-289A-480D-99BE-A94DF3DC2A41}">
      <dgm:prSet/>
      <dgm:spPr/>
      <dgm:t>
        <a:bodyPr/>
        <a:lstStyle/>
        <a:p>
          <a:endParaRPr lang="en-US"/>
        </a:p>
      </dgm:t>
    </dgm:pt>
    <dgm:pt modelId="{578207DA-0AF7-45DF-9D5C-13F481740C0B}" type="sibTrans" cxnId="{CCBBDAAA-289A-480D-99BE-A94DF3DC2A41}">
      <dgm:prSet/>
      <dgm:spPr/>
      <dgm:t>
        <a:bodyPr/>
        <a:lstStyle/>
        <a:p>
          <a:endParaRPr lang="en-US"/>
        </a:p>
      </dgm:t>
    </dgm:pt>
    <dgm:pt modelId="{6BF00CA2-8C7A-49BB-ADE5-EB3F903BEB99}">
      <dgm:prSet/>
      <dgm:spPr/>
      <dgm:t>
        <a:bodyPr/>
        <a:lstStyle/>
        <a:p>
          <a:r>
            <a:rPr lang="en-US" b="1"/>
            <a:t>Goal</a:t>
          </a:r>
          <a:endParaRPr lang="en-US"/>
        </a:p>
      </dgm:t>
    </dgm:pt>
    <dgm:pt modelId="{D06BA9EE-00DC-415B-85E0-7E3936FFA3A4}" type="parTrans" cxnId="{B342DDD4-E918-42B7-AB63-EF131816C910}">
      <dgm:prSet/>
      <dgm:spPr/>
      <dgm:t>
        <a:bodyPr/>
        <a:lstStyle/>
        <a:p>
          <a:endParaRPr lang="en-US"/>
        </a:p>
      </dgm:t>
    </dgm:pt>
    <dgm:pt modelId="{9CCB9928-04D5-4C95-B3B3-E5329251BF5D}" type="sibTrans" cxnId="{B342DDD4-E918-42B7-AB63-EF131816C910}">
      <dgm:prSet/>
      <dgm:spPr/>
      <dgm:t>
        <a:bodyPr/>
        <a:lstStyle/>
        <a:p>
          <a:endParaRPr lang="en-US"/>
        </a:p>
      </dgm:t>
    </dgm:pt>
    <dgm:pt modelId="{AB2945B5-39BC-4BA0-BFC6-77594E5FFE96}">
      <dgm:prSet/>
      <dgm:spPr/>
      <dgm:t>
        <a:bodyPr/>
        <a:lstStyle/>
        <a:p>
          <a:r>
            <a:rPr lang="en-US"/>
            <a:t>Develop a predictive model to optimize firms’ inventory decision</a:t>
          </a:r>
        </a:p>
      </dgm:t>
    </dgm:pt>
    <dgm:pt modelId="{44D7893A-1E7B-43F9-837E-CB09BE01830D}" type="parTrans" cxnId="{EA34F750-8C95-4BC8-A3BB-E9C178FEB46A}">
      <dgm:prSet/>
      <dgm:spPr/>
      <dgm:t>
        <a:bodyPr/>
        <a:lstStyle/>
        <a:p>
          <a:endParaRPr lang="en-US"/>
        </a:p>
      </dgm:t>
    </dgm:pt>
    <dgm:pt modelId="{F68E514E-A6BA-426E-879C-1A8B730B91E3}" type="sibTrans" cxnId="{EA34F750-8C95-4BC8-A3BB-E9C178FEB46A}">
      <dgm:prSet/>
      <dgm:spPr/>
      <dgm:t>
        <a:bodyPr/>
        <a:lstStyle/>
        <a:p>
          <a:endParaRPr lang="en-US"/>
        </a:p>
      </dgm:t>
    </dgm:pt>
    <dgm:pt modelId="{A354CEC4-0046-45A3-93A2-608F3AA2B145}" type="pres">
      <dgm:prSet presAssocID="{9D048ACA-4FD7-4243-A59C-FFCCC8444C1A}" presName="linear" presStyleCnt="0">
        <dgm:presLayoutVars>
          <dgm:animLvl val="lvl"/>
          <dgm:resizeHandles val="exact"/>
        </dgm:presLayoutVars>
      </dgm:prSet>
      <dgm:spPr/>
    </dgm:pt>
    <dgm:pt modelId="{C1000578-6A21-4D45-84F0-BCE6121CAA05}" type="pres">
      <dgm:prSet presAssocID="{77A0C27A-5CFF-4A17-81A9-F7C7431566C0}" presName="parentText" presStyleLbl="node1" presStyleIdx="0" presStyleCnt="2">
        <dgm:presLayoutVars>
          <dgm:chMax val="0"/>
          <dgm:bulletEnabled val="1"/>
        </dgm:presLayoutVars>
      </dgm:prSet>
      <dgm:spPr/>
    </dgm:pt>
    <dgm:pt modelId="{3F122A65-93D0-4130-9ABE-F2BDABEC0562}" type="pres">
      <dgm:prSet presAssocID="{77A0C27A-5CFF-4A17-81A9-F7C7431566C0}" presName="childText" presStyleLbl="revTx" presStyleIdx="0" presStyleCnt="2">
        <dgm:presLayoutVars>
          <dgm:bulletEnabled val="1"/>
        </dgm:presLayoutVars>
      </dgm:prSet>
      <dgm:spPr/>
    </dgm:pt>
    <dgm:pt modelId="{0A2C852F-E255-4E9C-BD72-63D121C07D2E}" type="pres">
      <dgm:prSet presAssocID="{6BF00CA2-8C7A-49BB-ADE5-EB3F903BEB99}" presName="parentText" presStyleLbl="node1" presStyleIdx="1" presStyleCnt="2">
        <dgm:presLayoutVars>
          <dgm:chMax val="0"/>
          <dgm:bulletEnabled val="1"/>
        </dgm:presLayoutVars>
      </dgm:prSet>
      <dgm:spPr/>
    </dgm:pt>
    <dgm:pt modelId="{9286BC41-6316-4645-BB04-D4BC0923E363}" type="pres">
      <dgm:prSet presAssocID="{6BF00CA2-8C7A-49BB-ADE5-EB3F903BEB99}" presName="childText" presStyleLbl="revTx" presStyleIdx="1" presStyleCnt="2">
        <dgm:presLayoutVars>
          <dgm:bulletEnabled val="1"/>
        </dgm:presLayoutVars>
      </dgm:prSet>
      <dgm:spPr/>
    </dgm:pt>
  </dgm:ptLst>
  <dgm:cxnLst>
    <dgm:cxn modelId="{AC0BC905-19BD-4F12-8B96-19BD61BFF77C}" type="presOf" srcId="{77A0C27A-5CFF-4A17-81A9-F7C7431566C0}" destId="{C1000578-6A21-4D45-84F0-BCE6121CAA05}" srcOrd="0" destOrd="0" presId="urn:microsoft.com/office/officeart/2005/8/layout/vList2"/>
    <dgm:cxn modelId="{CB131406-F684-4AB9-8428-2D75FBEE1F02}" type="presOf" srcId="{6BF00CA2-8C7A-49BB-ADE5-EB3F903BEB99}" destId="{0A2C852F-E255-4E9C-BD72-63D121C07D2E}" srcOrd="0" destOrd="0" presId="urn:microsoft.com/office/officeart/2005/8/layout/vList2"/>
    <dgm:cxn modelId="{69F46B14-B455-46B4-B5FD-2302731057E6}" srcId="{9D048ACA-4FD7-4243-A59C-FFCCC8444C1A}" destId="{77A0C27A-5CFF-4A17-81A9-F7C7431566C0}" srcOrd="0" destOrd="0" parTransId="{C369B04C-52D4-4582-8C35-79245C9C536F}" sibTransId="{EB5BE7FF-B9FA-4225-B3F4-13167DB1FB08}"/>
    <dgm:cxn modelId="{6BF28017-892D-476A-AAF3-E2083110B152}" type="presOf" srcId="{39EEB5E5-F66E-4E2A-8D9A-8DB00CDBB55C}" destId="{3F122A65-93D0-4130-9ABE-F2BDABEC0562}" srcOrd="0" destOrd="3" presId="urn:microsoft.com/office/officeart/2005/8/layout/vList2"/>
    <dgm:cxn modelId="{AB403247-1405-4212-98BE-6824B713CE0A}" type="presOf" srcId="{AB2945B5-39BC-4BA0-BFC6-77594E5FFE96}" destId="{9286BC41-6316-4645-BB04-D4BC0923E363}" srcOrd="0" destOrd="0" presId="urn:microsoft.com/office/officeart/2005/8/layout/vList2"/>
    <dgm:cxn modelId="{EA34F750-8C95-4BC8-A3BB-E9C178FEB46A}" srcId="{6BF00CA2-8C7A-49BB-ADE5-EB3F903BEB99}" destId="{AB2945B5-39BC-4BA0-BFC6-77594E5FFE96}" srcOrd="0" destOrd="0" parTransId="{44D7893A-1E7B-43F9-837E-CB09BE01830D}" sibTransId="{F68E514E-A6BA-426E-879C-1A8B730B91E3}"/>
    <dgm:cxn modelId="{43B55674-31E1-45C8-89F5-08D292021BA8}" type="presOf" srcId="{B29AF18B-9AF6-43F5-BF98-CD3FA346F5AB}" destId="{3F122A65-93D0-4130-9ABE-F2BDABEC0562}" srcOrd="0" destOrd="2" presId="urn:microsoft.com/office/officeart/2005/8/layout/vList2"/>
    <dgm:cxn modelId="{95E3DC57-14C3-4271-B516-CEA60063C4CE}" type="presOf" srcId="{9D048ACA-4FD7-4243-A59C-FFCCC8444C1A}" destId="{A354CEC4-0046-45A3-93A2-608F3AA2B145}" srcOrd="0" destOrd="0" presId="urn:microsoft.com/office/officeart/2005/8/layout/vList2"/>
    <dgm:cxn modelId="{7F7D6294-A2AA-46FA-A9E8-DDD747E32389}" srcId="{77A0C27A-5CFF-4A17-81A9-F7C7431566C0}" destId="{A250E156-F8F3-447B-9591-DE761D0F28B0}" srcOrd="1" destOrd="0" parTransId="{4D65A58C-64A0-4FEC-BF64-7845876565D3}" sibTransId="{2000042E-CF4B-43CC-9F0B-6020ED965CDD}"/>
    <dgm:cxn modelId="{37CF909B-768E-4024-AC65-C65F80FBDCEF}" srcId="{77A0C27A-5CFF-4A17-81A9-F7C7431566C0}" destId="{B29AF18B-9AF6-43F5-BF98-CD3FA346F5AB}" srcOrd="2" destOrd="0" parTransId="{0C16B500-2059-489F-BCEC-573D2AAC3995}" sibTransId="{4B43497A-D8E1-429C-8023-70443E2004B6}"/>
    <dgm:cxn modelId="{956165A8-4EEA-4BEB-8CCB-133C67296FB2}" srcId="{77A0C27A-5CFF-4A17-81A9-F7C7431566C0}" destId="{D486D8C0-FD11-44D6-BDEF-744AB3831C12}" srcOrd="0" destOrd="0" parTransId="{DF63866E-0AA2-4C8D-B016-7E3B6A6B79BA}" sibTransId="{2CD99BCC-50A8-4929-9788-301B297665E5}"/>
    <dgm:cxn modelId="{CCBBDAAA-289A-480D-99BE-A94DF3DC2A41}" srcId="{77A0C27A-5CFF-4A17-81A9-F7C7431566C0}" destId="{39EEB5E5-F66E-4E2A-8D9A-8DB00CDBB55C}" srcOrd="3" destOrd="0" parTransId="{983E24FE-57D5-478B-A3F0-FD8748784A1E}" sibTransId="{578207DA-0AF7-45DF-9D5C-13F481740C0B}"/>
    <dgm:cxn modelId="{B4E7FDB9-BB8B-404C-8859-C7244C05006C}" type="presOf" srcId="{A250E156-F8F3-447B-9591-DE761D0F28B0}" destId="{3F122A65-93D0-4130-9ABE-F2BDABEC0562}" srcOrd="0" destOrd="1" presId="urn:microsoft.com/office/officeart/2005/8/layout/vList2"/>
    <dgm:cxn modelId="{B342DDD4-E918-42B7-AB63-EF131816C910}" srcId="{9D048ACA-4FD7-4243-A59C-FFCCC8444C1A}" destId="{6BF00CA2-8C7A-49BB-ADE5-EB3F903BEB99}" srcOrd="1" destOrd="0" parTransId="{D06BA9EE-00DC-415B-85E0-7E3936FFA3A4}" sibTransId="{9CCB9928-04D5-4C95-B3B3-E5329251BF5D}"/>
    <dgm:cxn modelId="{22F519E6-6F78-4D61-B6F1-126B2BE11206}" type="presOf" srcId="{D486D8C0-FD11-44D6-BDEF-744AB3831C12}" destId="{3F122A65-93D0-4130-9ABE-F2BDABEC0562}" srcOrd="0" destOrd="0" presId="urn:microsoft.com/office/officeart/2005/8/layout/vList2"/>
    <dgm:cxn modelId="{CD5D14A8-64E5-4FC2-9D2F-446C9AB32170}" type="presParOf" srcId="{A354CEC4-0046-45A3-93A2-608F3AA2B145}" destId="{C1000578-6A21-4D45-84F0-BCE6121CAA05}" srcOrd="0" destOrd="0" presId="urn:microsoft.com/office/officeart/2005/8/layout/vList2"/>
    <dgm:cxn modelId="{66C2259F-F01D-4C35-87C1-5C9E940F170F}" type="presParOf" srcId="{A354CEC4-0046-45A3-93A2-608F3AA2B145}" destId="{3F122A65-93D0-4130-9ABE-F2BDABEC0562}" srcOrd="1" destOrd="0" presId="urn:microsoft.com/office/officeart/2005/8/layout/vList2"/>
    <dgm:cxn modelId="{D483883F-50A2-4204-8AD4-A6E03200A7F7}" type="presParOf" srcId="{A354CEC4-0046-45A3-93A2-608F3AA2B145}" destId="{0A2C852F-E255-4E9C-BD72-63D121C07D2E}" srcOrd="2" destOrd="0" presId="urn:microsoft.com/office/officeart/2005/8/layout/vList2"/>
    <dgm:cxn modelId="{35D15E95-F7B1-47EB-B8D8-0C5FAA9E7243}" type="presParOf" srcId="{A354CEC4-0046-45A3-93A2-608F3AA2B145}" destId="{9286BC41-6316-4645-BB04-D4BC0923E363}"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4516CF7-5F8F-4F7D-8D3B-D3951CE8F849}" type="doc">
      <dgm:prSet loTypeId="urn:microsoft.com/office/officeart/2018/2/layout/IconVerticalSolidList" loCatId="icon" qsTypeId="urn:microsoft.com/office/officeart/2005/8/quickstyle/simple1" qsCatId="simple" csTypeId="urn:microsoft.com/office/officeart/2018/5/colors/Iconchunking_neutralbg_colorful5" csCatId="colorful" phldr="1"/>
      <dgm:spPr/>
      <dgm:t>
        <a:bodyPr/>
        <a:lstStyle/>
        <a:p>
          <a:endParaRPr lang="en-US"/>
        </a:p>
      </dgm:t>
    </dgm:pt>
    <dgm:pt modelId="{9530D16A-1261-45F2-B72E-F0F27E8F20D4}">
      <dgm:prSet/>
      <dgm:spPr/>
      <dgm:t>
        <a:bodyPr/>
        <a:lstStyle/>
        <a:p>
          <a:r>
            <a:rPr lang="en-US"/>
            <a:t>Client ID</a:t>
          </a:r>
        </a:p>
      </dgm:t>
    </dgm:pt>
    <dgm:pt modelId="{79FCADBF-0856-4B02-B497-CEC6F6A7804E}" type="parTrans" cxnId="{E90927A8-CC5E-4038-883C-325F8DFC5E4B}">
      <dgm:prSet/>
      <dgm:spPr/>
      <dgm:t>
        <a:bodyPr/>
        <a:lstStyle/>
        <a:p>
          <a:endParaRPr lang="en-US"/>
        </a:p>
      </dgm:t>
    </dgm:pt>
    <dgm:pt modelId="{03B132EE-5C53-4E72-9045-B38EAD22B74E}" type="sibTrans" cxnId="{E90927A8-CC5E-4038-883C-325F8DFC5E4B}">
      <dgm:prSet/>
      <dgm:spPr/>
      <dgm:t>
        <a:bodyPr/>
        <a:lstStyle/>
        <a:p>
          <a:endParaRPr lang="en-US"/>
        </a:p>
      </dgm:t>
    </dgm:pt>
    <dgm:pt modelId="{41496D5E-057B-4C1F-9A2D-65C68522473F}">
      <dgm:prSet/>
      <dgm:spPr/>
      <dgm:t>
        <a:bodyPr/>
        <a:lstStyle/>
        <a:p>
          <a:r>
            <a:rPr lang="en-US"/>
            <a:t>Product ID</a:t>
          </a:r>
        </a:p>
      </dgm:t>
    </dgm:pt>
    <dgm:pt modelId="{60417BA2-D398-4A07-ABBF-2728356E5E92}" type="parTrans" cxnId="{E0D76309-9762-48F4-935F-6BB133391030}">
      <dgm:prSet/>
      <dgm:spPr/>
      <dgm:t>
        <a:bodyPr/>
        <a:lstStyle/>
        <a:p>
          <a:endParaRPr lang="en-US"/>
        </a:p>
      </dgm:t>
    </dgm:pt>
    <dgm:pt modelId="{190ED475-F079-475C-BBF6-0A0CAD1B781F}" type="sibTrans" cxnId="{E0D76309-9762-48F4-935F-6BB133391030}">
      <dgm:prSet/>
      <dgm:spPr/>
      <dgm:t>
        <a:bodyPr/>
        <a:lstStyle/>
        <a:p>
          <a:endParaRPr lang="en-US"/>
        </a:p>
      </dgm:t>
    </dgm:pt>
    <dgm:pt modelId="{66CA4141-EB9A-4BA2-A727-BE1F136EC4A5}">
      <dgm:prSet/>
      <dgm:spPr/>
      <dgm:t>
        <a:bodyPr/>
        <a:lstStyle/>
        <a:p>
          <a:r>
            <a:rPr lang="en-US"/>
            <a:t>Route ID</a:t>
          </a:r>
        </a:p>
      </dgm:t>
    </dgm:pt>
    <dgm:pt modelId="{AFE4DF47-9B2D-4A14-A2E1-5881A0A48F84}" type="parTrans" cxnId="{00FF8747-3D33-465D-9CAE-4BD83DFF6E05}">
      <dgm:prSet/>
      <dgm:spPr/>
      <dgm:t>
        <a:bodyPr/>
        <a:lstStyle/>
        <a:p>
          <a:endParaRPr lang="en-US"/>
        </a:p>
      </dgm:t>
    </dgm:pt>
    <dgm:pt modelId="{031C6601-F2BE-4435-AFEC-D476DC11F16C}" type="sibTrans" cxnId="{00FF8747-3D33-465D-9CAE-4BD83DFF6E05}">
      <dgm:prSet/>
      <dgm:spPr/>
      <dgm:t>
        <a:bodyPr/>
        <a:lstStyle/>
        <a:p>
          <a:endParaRPr lang="en-US"/>
        </a:p>
      </dgm:t>
    </dgm:pt>
    <dgm:pt modelId="{A696C0DC-4121-4916-BB8D-EBF5B13BFE72}">
      <dgm:prSet/>
      <dgm:spPr/>
      <dgm:t>
        <a:bodyPr/>
        <a:lstStyle/>
        <a:p>
          <a:r>
            <a:rPr lang="en-US"/>
            <a:t>Sales Depot ID</a:t>
          </a:r>
        </a:p>
      </dgm:t>
    </dgm:pt>
    <dgm:pt modelId="{7178C531-765B-47FF-98FE-242BDFE2A595}" type="parTrans" cxnId="{E992E3A7-17B3-45C4-BD1D-544F02F92F25}">
      <dgm:prSet/>
      <dgm:spPr/>
      <dgm:t>
        <a:bodyPr/>
        <a:lstStyle/>
        <a:p>
          <a:endParaRPr lang="en-US"/>
        </a:p>
      </dgm:t>
    </dgm:pt>
    <dgm:pt modelId="{7BD8FE41-E143-43D6-99C4-C0F1399E7670}" type="sibTrans" cxnId="{E992E3A7-17B3-45C4-BD1D-544F02F92F25}">
      <dgm:prSet/>
      <dgm:spPr/>
      <dgm:t>
        <a:bodyPr/>
        <a:lstStyle/>
        <a:p>
          <a:endParaRPr lang="en-US"/>
        </a:p>
      </dgm:t>
    </dgm:pt>
    <dgm:pt modelId="{DE4109EC-4A1E-4AC6-9C38-E1E4F79E3674}">
      <dgm:prSet/>
      <dgm:spPr/>
      <dgm:t>
        <a:bodyPr/>
        <a:lstStyle/>
        <a:p>
          <a:r>
            <a:rPr lang="en-US"/>
            <a:t>Sold units and value</a:t>
          </a:r>
        </a:p>
      </dgm:t>
    </dgm:pt>
    <dgm:pt modelId="{23083E2D-0F50-4CAB-BF06-172F4439025B}" type="parTrans" cxnId="{43D23634-8183-4ACE-9AFC-C553152FBECB}">
      <dgm:prSet/>
      <dgm:spPr/>
      <dgm:t>
        <a:bodyPr/>
        <a:lstStyle/>
        <a:p>
          <a:endParaRPr lang="en-US"/>
        </a:p>
      </dgm:t>
    </dgm:pt>
    <dgm:pt modelId="{EAADA51D-80C7-416D-951E-264777ABF6C0}" type="sibTrans" cxnId="{43D23634-8183-4ACE-9AFC-C553152FBECB}">
      <dgm:prSet/>
      <dgm:spPr/>
      <dgm:t>
        <a:bodyPr/>
        <a:lstStyle/>
        <a:p>
          <a:endParaRPr lang="en-US"/>
        </a:p>
      </dgm:t>
    </dgm:pt>
    <dgm:pt modelId="{A120CB21-2B55-400C-9A4A-4FC1BE33D8CD}">
      <dgm:prSet/>
      <dgm:spPr/>
      <dgm:t>
        <a:bodyPr/>
        <a:lstStyle/>
        <a:p>
          <a:r>
            <a:rPr lang="en-US"/>
            <a:t>Returned units and value</a:t>
          </a:r>
        </a:p>
      </dgm:t>
    </dgm:pt>
    <dgm:pt modelId="{ACD7A7F9-C9D3-4728-8F57-5841B51BB113}" type="parTrans" cxnId="{338AC445-E437-4162-8D0D-5D7511224E38}">
      <dgm:prSet/>
      <dgm:spPr/>
      <dgm:t>
        <a:bodyPr/>
        <a:lstStyle/>
        <a:p>
          <a:endParaRPr lang="en-US"/>
        </a:p>
      </dgm:t>
    </dgm:pt>
    <dgm:pt modelId="{BEE2C470-D4B5-4D63-94DD-14C25ABBC73F}" type="sibTrans" cxnId="{338AC445-E437-4162-8D0D-5D7511224E38}">
      <dgm:prSet/>
      <dgm:spPr/>
      <dgm:t>
        <a:bodyPr/>
        <a:lstStyle/>
        <a:p>
          <a:endParaRPr lang="en-US"/>
        </a:p>
      </dgm:t>
    </dgm:pt>
    <dgm:pt modelId="{3103EA52-9951-4332-85CB-2888FBDBEA02}">
      <dgm:prSet/>
      <dgm:spPr/>
      <dgm:t>
        <a:bodyPr/>
        <a:lstStyle/>
        <a:p>
          <a:r>
            <a:rPr lang="en-US"/>
            <a:t>Adjusted Demand</a:t>
          </a:r>
        </a:p>
      </dgm:t>
    </dgm:pt>
    <dgm:pt modelId="{1EEF21D7-3179-40FA-9E94-F8B8A42116B6}" type="parTrans" cxnId="{46C7A68D-9367-4B26-8FB1-13A62C8777C9}">
      <dgm:prSet/>
      <dgm:spPr/>
      <dgm:t>
        <a:bodyPr/>
        <a:lstStyle/>
        <a:p>
          <a:endParaRPr lang="en-US"/>
        </a:p>
      </dgm:t>
    </dgm:pt>
    <dgm:pt modelId="{808A7EAA-D44D-4F6B-8BB7-E395879D5A6C}" type="sibTrans" cxnId="{46C7A68D-9367-4B26-8FB1-13A62C8777C9}">
      <dgm:prSet/>
      <dgm:spPr/>
      <dgm:t>
        <a:bodyPr/>
        <a:lstStyle/>
        <a:p>
          <a:endParaRPr lang="en-US"/>
        </a:p>
      </dgm:t>
    </dgm:pt>
    <dgm:pt modelId="{4FCEF845-489B-4C78-B7CC-E5F8B3A828AF}">
      <dgm:prSet/>
      <dgm:spPr/>
      <dgm:t>
        <a:bodyPr/>
        <a:lstStyle/>
        <a:p>
          <a:r>
            <a:rPr lang="en-US"/>
            <a:t>Town and State</a:t>
          </a:r>
        </a:p>
      </dgm:t>
    </dgm:pt>
    <dgm:pt modelId="{CFB892A0-1B91-4D39-BFBD-B73EBF7D7FF2}" type="parTrans" cxnId="{E691BBDF-1B3E-49DE-8F43-BC52DD4AFAC5}">
      <dgm:prSet/>
      <dgm:spPr/>
      <dgm:t>
        <a:bodyPr/>
        <a:lstStyle/>
        <a:p>
          <a:endParaRPr lang="en-US"/>
        </a:p>
      </dgm:t>
    </dgm:pt>
    <dgm:pt modelId="{3D2EBB04-A9F7-4033-AC34-91375D96B6E0}" type="sibTrans" cxnId="{E691BBDF-1B3E-49DE-8F43-BC52DD4AFAC5}">
      <dgm:prSet/>
      <dgm:spPr/>
      <dgm:t>
        <a:bodyPr/>
        <a:lstStyle/>
        <a:p>
          <a:endParaRPr lang="en-US"/>
        </a:p>
      </dgm:t>
    </dgm:pt>
    <dgm:pt modelId="{EF6D8A6D-1D61-4F4E-BF2A-90CB3444498E}" type="pres">
      <dgm:prSet presAssocID="{84516CF7-5F8F-4F7D-8D3B-D3951CE8F849}" presName="root" presStyleCnt="0">
        <dgm:presLayoutVars>
          <dgm:dir/>
          <dgm:resizeHandles val="exact"/>
        </dgm:presLayoutVars>
      </dgm:prSet>
      <dgm:spPr/>
    </dgm:pt>
    <dgm:pt modelId="{313B2D13-A6C0-4B6C-A9CA-F5075A9D6DEF}" type="pres">
      <dgm:prSet presAssocID="{9530D16A-1261-45F2-B72E-F0F27E8F20D4}" presName="compNode" presStyleCnt="0"/>
      <dgm:spPr/>
    </dgm:pt>
    <dgm:pt modelId="{75D7B246-9391-4040-AF90-F8D88D0A7E37}" type="pres">
      <dgm:prSet presAssocID="{9530D16A-1261-45F2-B72E-F0F27E8F20D4}" presName="bgRect" presStyleLbl="bgShp" presStyleIdx="0" presStyleCnt="8"/>
      <dgm:spPr/>
    </dgm:pt>
    <dgm:pt modelId="{7191202F-C646-479D-A629-1ECA84CA6257}" type="pres">
      <dgm:prSet presAssocID="{9530D16A-1261-45F2-B72E-F0F27E8F20D4}" presName="iconRect" presStyleLbl="node1" presStyleIdx="0" presStyleCnt="8"/>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User"/>
        </a:ext>
      </dgm:extLst>
    </dgm:pt>
    <dgm:pt modelId="{82EE78D4-FC2A-48E6-9762-0F7FB9BFF4B4}" type="pres">
      <dgm:prSet presAssocID="{9530D16A-1261-45F2-B72E-F0F27E8F20D4}" presName="spaceRect" presStyleCnt="0"/>
      <dgm:spPr/>
    </dgm:pt>
    <dgm:pt modelId="{3B231B00-5CFA-4941-9CD4-425C4656602B}" type="pres">
      <dgm:prSet presAssocID="{9530D16A-1261-45F2-B72E-F0F27E8F20D4}" presName="parTx" presStyleLbl="revTx" presStyleIdx="0" presStyleCnt="8">
        <dgm:presLayoutVars>
          <dgm:chMax val="0"/>
          <dgm:chPref val="0"/>
        </dgm:presLayoutVars>
      </dgm:prSet>
      <dgm:spPr/>
    </dgm:pt>
    <dgm:pt modelId="{6D99B1DF-B686-4DDF-884A-DF9EBEC88C83}" type="pres">
      <dgm:prSet presAssocID="{03B132EE-5C53-4E72-9045-B38EAD22B74E}" presName="sibTrans" presStyleCnt="0"/>
      <dgm:spPr/>
    </dgm:pt>
    <dgm:pt modelId="{AB23A0DF-53B8-4A7B-81DE-168A61C056B0}" type="pres">
      <dgm:prSet presAssocID="{41496D5E-057B-4C1F-9A2D-65C68522473F}" presName="compNode" presStyleCnt="0"/>
      <dgm:spPr/>
    </dgm:pt>
    <dgm:pt modelId="{52CDED6F-8905-4460-ADF6-721853C36434}" type="pres">
      <dgm:prSet presAssocID="{41496D5E-057B-4C1F-9A2D-65C68522473F}" presName="bgRect" presStyleLbl="bgShp" presStyleIdx="1" presStyleCnt="8"/>
      <dgm:spPr/>
    </dgm:pt>
    <dgm:pt modelId="{E72869BE-56AD-490A-935F-604A9709055B}" type="pres">
      <dgm:prSet presAssocID="{41496D5E-057B-4C1F-9A2D-65C68522473F}" presName="iconRect" presStyleLbl="node1" presStyleIdx="1" presStyleCnt="8"/>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Employee Badge"/>
        </a:ext>
      </dgm:extLst>
    </dgm:pt>
    <dgm:pt modelId="{8EFD18A4-FFF9-409F-82BD-CC5369203FF1}" type="pres">
      <dgm:prSet presAssocID="{41496D5E-057B-4C1F-9A2D-65C68522473F}" presName="spaceRect" presStyleCnt="0"/>
      <dgm:spPr/>
    </dgm:pt>
    <dgm:pt modelId="{596C3050-1F6B-4217-8A3B-06E6D20A04EB}" type="pres">
      <dgm:prSet presAssocID="{41496D5E-057B-4C1F-9A2D-65C68522473F}" presName="parTx" presStyleLbl="revTx" presStyleIdx="1" presStyleCnt="8">
        <dgm:presLayoutVars>
          <dgm:chMax val="0"/>
          <dgm:chPref val="0"/>
        </dgm:presLayoutVars>
      </dgm:prSet>
      <dgm:spPr/>
    </dgm:pt>
    <dgm:pt modelId="{81C918FB-80D4-4F5B-9CB7-9FF12978867C}" type="pres">
      <dgm:prSet presAssocID="{190ED475-F079-475C-BBF6-0A0CAD1B781F}" presName="sibTrans" presStyleCnt="0"/>
      <dgm:spPr/>
    </dgm:pt>
    <dgm:pt modelId="{2DAF8619-5DF4-4775-99A8-749E6E496D70}" type="pres">
      <dgm:prSet presAssocID="{66CA4141-EB9A-4BA2-A727-BE1F136EC4A5}" presName="compNode" presStyleCnt="0"/>
      <dgm:spPr/>
    </dgm:pt>
    <dgm:pt modelId="{7AC661C0-C8E7-4213-87A7-EAA85BADD4F6}" type="pres">
      <dgm:prSet presAssocID="{66CA4141-EB9A-4BA2-A727-BE1F136EC4A5}" presName="bgRect" presStyleLbl="bgShp" presStyleIdx="2" presStyleCnt="8"/>
      <dgm:spPr/>
    </dgm:pt>
    <dgm:pt modelId="{EF34D06C-359A-49B9-87EC-18C7CBAEC30C}" type="pres">
      <dgm:prSet presAssocID="{66CA4141-EB9A-4BA2-A727-BE1F136EC4A5}" presName="iconRect" presStyleLbl="node1" presStyleIdx="2" presStyleCnt="8"/>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mart Phone"/>
        </a:ext>
      </dgm:extLst>
    </dgm:pt>
    <dgm:pt modelId="{25B940FC-F3C9-44B1-9CB0-F60894780276}" type="pres">
      <dgm:prSet presAssocID="{66CA4141-EB9A-4BA2-A727-BE1F136EC4A5}" presName="spaceRect" presStyleCnt="0"/>
      <dgm:spPr/>
    </dgm:pt>
    <dgm:pt modelId="{9BD638B6-BDC0-4B02-8094-23EEFFC2EBFD}" type="pres">
      <dgm:prSet presAssocID="{66CA4141-EB9A-4BA2-A727-BE1F136EC4A5}" presName="parTx" presStyleLbl="revTx" presStyleIdx="2" presStyleCnt="8">
        <dgm:presLayoutVars>
          <dgm:chMax val="0"/>
          <dgm:chPref val="0"/>
        </dgm:presLayoutVars>
      </dgm:prSet>
      <dgm:spPr/>
    </dgm:pt>
    <dgm:pt modelId="{CCD1C356-8678-4F5B-94A8-E0CF3B5526CA}" type="pres">
      <dgm:prSet presAssocID="{031C6601-F2BE-4435-AFEC-D476DC11F16C}" presName="sibTrans" presStyleCnt="0"/>
      <dgm:spPr/>
    </dgm:pt>
    <dgm:pt modelId="{C0294E45-E76C-4D59-BDE7-875AFC505EC8}" type="pres">
      <dgm:prSet presAssocID="{A696C0DC-4121-4916-BB8D-EBF5B13BFE72}" presName="compNode" presStyleCnt="0"/>
      <dgm:spPr/>
    </dgm:pt>
    <dgm:pt modelId="{2DE523A4-A619-4221-8379-C8558715AD03}" type="pres">
      <dgm:prSet presAssocID="{A696C0DC-4121-4916-BB8D-EBF5B13BFE72}" presName="bgRect" presStyleLbl="bgShp" presStyleIdx="3" presStyleCnt="8"/>
      <dgm:spPr/>
    </dgm:pt>
    <dgm:pt modelId="{F74220A7-E125-4BDE-B220-9981A15FAA25}" type="pres">
      <dgm:prSet presAssocID="{A696C0DC-4121-4916-BB8D-EBF5B13BFE72}" presName="iconRect" presStyleLbl="node1" presStyleIdx="3" presStyleCnt="8"/>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Truck"/>
        </a:ext>
      </dgm:extLst>
    </dgm:pt>
    <dgm:pt modelId="{AEB71104-B64C-44C4-BF9B-5DB924414CC1}" type="pres">
      <dgm:prSet presAssocID="{A696C0DC-4121-4916-BB8D-EBF5B13BFE72}" presName="spaceRect" presStyleCnt="0"/>
      <dgm:spPr/>
    </dgm:pt>
    <dgm:pt modelId="{F3CC4559-AF8D-4B37-89AE-9D8461AF314B}" type="pres">
      <dgm:prSet presAssocID="{A696C0DC-4121-4916-BB8D-EBF5B13BFE72}" presName="parTx" presStyleLbl="revTx" presStyleIdx="3" presStyleCnt="8">
        <dgm:presLayoutVars>
          <dgm:chMax val="0"/>
          <dgm:chPref val="0"/>
        </dgm:presLayoutVars>
      </dgm:prSet>
      <dgm:spPr/>
    </dgm:pt>
    <dgm:pt modelId="{D7E761A6-8B45-4AB5-A552-91EEF215AD1C}" type="pres">
      <dgm:prSet presAssocID="{7BD8FE41-E143-43D6-99C4-C0F1399E7670}" presName="sibTrans" presStyleCnt="0"/>
      <dgm:spPr/>
    </dgm:pt>
    <dgm:pt modelId="{E86C471F-F77F-49A9-8C42-2D4315996186}" type="pres">
      <dgm:prSet presAssocID="{DE4109EC-4A1E-4AC6-9C38-E1E4F79E3674}" presName="compNode" presStyleCnt="0"/>
      <dgm:spPr/>
    </dgm:pt>
    <dgm:pt modelId="{9E0ED766-D292-40BB-A094-82914E4E0513}" type="pres">
      <dgm:prSet presAssocID="{DE4109EC-4A1E-4AC6-9C38-E1E4F79E3674}" presName="bgRect" presStyleLbl="bgShp" presStyleIdx="4" presStyleCnt="8"/>
      <dgm:spPr/>
    </dgm:pt>
    <dgm:pt modelId="{C424E4B0-0D23-4B4F-B200-61D6BED75357}" type="pres">
      <dgm:prSet presAssocID="{DE4109EC-4A1E-4AC6-9C38-E1E4F79E3674}" presName="iconRect" presStyleLbl="node1" presStyleIdx="4" presStyleCnt="8"/>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Money"/>
        </a:ext>
      </dgm:extLst>
    </dgm:pt>
    <dgm:pt modelId="{438933B7-80F4-4523-BCCA-20853838C45C}" type="pres">
      <dgm:prSet presAssocID="{DE4109EC-4A1E-4AC6-9C38-E1E4F79E3674}" presName="spaceRect" presStyleCnt="0"/>
      <dgm:spPr/>
    </dgm:pt>
    <dgm:pt modelId="{6543533E-63F6-4AAC-8281-040FD0B7A801}" type="pres">
      <dgm:prSet presAssocID="{DE4109EC-4A1E-4AC6-9C38-E1E4F79E3674}" presName="parTx" presStyleLbl="revTx" presStyleIdx="4" presStyleCnt="8">
        <dgm:presLayoutVars>
          <dgm:chMax val="0"/>
          <dgm:chPref val="0"/>
        </dgm:presLayoutVars>
      </dgm:prSet>
      <dgm:spPr/>
    </dgm:pt>
    <dgm:pt modelId="{277F4BFC-5F56-40CE-9653-02A386017284}" type="pres">
      <dgm:prSet presAssocID="{EAADA51D-80C7-416D-951E-264777ABF6C0}" presName="sibTrans" presStyleCnt="0"/>
      <dgm:spPr/>
    </dgm:pt>
    <dgm:pt modelId="{361ED16C-17AB-4739-A485-8E9D8DF61570}" type="pres">
      <dgm:prSet presAssocID="{A120CB21-2B55-400C-9A4A-4FC1BE33D8CD}" presName="compNode" presStyleCnt="0"/>
      <dgm:spPr/>
    </dgm:pt>
    <dgm:pt modelId="{557540A4-C243-43EF-A3A4-0B35A5E8E475}" type="pres">
      <dgm:prSet presAssocID="{A120CB21-2B55-400C-9A4A-4FC1BE33D8CD}" presName="bgRect" presStyleLbl="bgShp" presStyleIdx="5" presStyleCnt="8"/>
      <dgm:spPr/>
    </dgm:pt>
    <dgm:pt modelId="{070DECAA-9DEA-4D8D-8E6B-74CA727B665C}" type="pres">
      <dgm:prSet presAssocID="{A120CB21-2B55-400C-9A4A-4FC1BE33D8CD}" presName="iconRect" presStyleLbl="node1" presStyleIdx="5" presStyleCnt="8"/>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Rupee"/>
        </a:ext>
      </dgm:extLst>
    </dgm:pt>
    <dgm:pt modelId="{0FC89C51-F0F3-488B-8503-B917801DD8EB}" type="pres">
      <dgm:prSet presAssocID="{A120CB21-2B55-400C-9A4A-4FC1BE33D8CD}" presName="spaceRect" presStyleCnt="0"/>
      <dgm:spPr/>
    </dgm:pt>
    <dgm:pt modelId="{300BCCEF-B889-4CC1-B069-BFBC9C804223}" type="pres">
      <dgm:prSet presAssocID="{A120CB21-2B55-400C-9A4A-4FC1BE33D8CD}" presName="parTx" presStyleLbl="revTx" presStyleIdx="5" presStyleCnt="8">
        <dgm:presLayoutVars>
          <dgm:chMax val="0"/>
          <dgm:chPref val="0"/>
        </dgm:presLayoutVars>
      </dgm:prSet>
      <dgm:spPr/>
    </dgm:pt>
    <dgm:pt modelId="{64CA433B-F7CB-42EF-A6C1-FB2826D29674}" type="pres">
      <dgm:prSet presAssocID="{BEE2C470-D4B5-4D63-94DD-14C25ABBC73F}" presName="sibTrans" presStyleCnt="0"/>
      <dgm:spPr/>
    </dgm:pt>
    <dgm:pt modelId="{BA90CCA5-ACB9-4622-B495-1483E5F9E26F}" type="pres">
      <dgm:prSet presAssocID="{3103EA52-9951-4332-85CB-2888FBDBEA02}" presName="compNode" presStyleCnt="0"/>
      <dgm:spPr/>
    </dgm:pt>
    <dgm:pt modelId="{414FD639-3828-4F2D-B196-33E42A474F17}" type="pres">
      <dgm:prSet presAssocID="{3103EA52-9951-4332-85CB-2888FBDBEA02}" presName="bgRect" presStyleLbl="bgShp" presStyleIdx="6" presStyleCnt="8"/>
      <dgm:spPr/>
    </dgm:pt>
    <dgm:pt modelId="{FA8EF468-0F05-47D1-BF52-1ABF20B4B8FF}" type="pres">
      <dgm:prSet presAssocID="{3103EA52-9951-4332-85CB-2888FBDBEA02}" presName="iconRect" presStyleLbl="node1" presStyleIdx="6" presStyleCnt="8"/>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dgm:spPr>
      <dgm:extLst>
        <a:ext uri="{E40237B7-FDA0-4F09-8148-C483321AD2D9}">
          <dgm14:cNvPr xmlns:dgm14="http://schemas.microsoft.com/office/drawing/2010/diagram" id="0" name="" descr="Upward trend"/>
        </a:ext>
      </dgm:extLst>
    </dgm:pt>
    <dgm:pt modelId="{95C248AE-33CB-4836-B570-E0602A595028}" type="pres">
      <dgm:prSet presAssocID="{3103EA52-9951-4332-85CB-2888FBDBEA02}" presName="spaceRect" presStyleCnt="0"/>
      <dgm:spPr/>
    </dgm:pt>
    <dgm:pt modelId="{4ECD4FFA-DE63-4D09-A02E-1E228115A2E5}" type="pres">
      <dgm:prSet presAssocID="{3103EA52-9951-4332-85CB-2888FBDBEA02}" presName="parTx" presStyleLbl="revTx" presStyleIdx="6" presStyleCnt="8">
        <dgm:presLayoutVars>
          <dgm:chMax val="0"/>
          <dgm:chPref val="0"/>
        </dgm:presLayoutVars>
      </dgm:prSet>
      <dgm:spPr/>
    </dgm:pt>
    <dgm:pt modelId="{FEE50CD6-5EB6-4F65-B209-2B0CA0618146}" type="pres">
      <dgm:prSet presAssocID="{808A7EAA-D44D-4F6B-8BB7-E395879D5A6C}" presName="sibTrans" presStyleCnt="0"/>
      <dgm:spPr/>
    </dgm:pt>
    <dgm:pt modelId="{75648B2C-5C61-4F4E-9609-65454C982762}" type="pres">
      <dgm:prSet presAssocID="{4FCEF845-489B-4C78-B7CC-E5F8B3A828AF}" presName="compNode" presStyleCnt="0"/>
      <dgm:spPr/>
    </dgm:pt>
    <dgm:pt modelId="{0FFB3D37-6A68-4C82-809A-31803EC61E38}" type="pres">
      <dgm:prSet presAssocID="{4FCEF845-489B-4C78-B7CC-E5F8B3A828AF}" presName="bgRect" presStyleLbl="bgShp" presStyleIdx="7" presStyleCnt="8"/>
      <dgm:spPr/>
    </dgm:pt>
    <dgm:pt modelId="{5AD8B6F7-204A-4668-895C-D6608C74D104}" type="pres">
      <dgm:prSet presAssocID="{4FCEF845-489B-4C78-B7CC-E5F8B3A828AF}" presName="iconRect" presStyleLbl="node1" presStyleIdx="7" presStyleCnt="8"/>
      <dgm:spPr>
        <a:blipFill>
          <a:blip xmlns:r="http://schemas.openxmlformats.org/officeDocument/2006/relationships"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a:blipFill>
        <a:ln>
          <a:noFill/>
        </a:ln>
      </dgm:spPr>
      <dgm:extLst>
        <a:ext uri="{E40237B7-FDA0-4F09-8148-C483321AD2D9}">
          <dgm14:cNvPr xmlns:dgm14="http://schemas.microsoft.com/office/drawing/2010/diagram" id="0" name="" descr="City"/>
        </a:ext>
      </dgm:extLst>
    </dgm:pt>
    <dgm:pt modelId="{D8F1672C-53F0-4B27-A081-A6A850C35F19}" type="pres">
      <dgm:prSet presAssocID="{4FCEF845-489B-4C78-B7CC-E5F8B3A828AF}" presName="spaceRect" presStyleCnt="0"/>
      <dgm:spPr/>
    </dgm:pt>
    <dgm:pt modelId="{E33A7080-6325-48E9-840F-3CC0318C261D}" type="pres">
      <dgm:prSet presAssocID="{4FCEF845-489B-4C78-B7CC-E5F8B3A828AF}" presName="parTx" presStyleLbl="revTx" presStyleIdx="7" presStyleCnt="8">
        <dgm:presLayoutVars>
          <dgm:chMax val="0"/>
          <dgm:chPref val="0"/>
        </dgm:presLayoutVars>
      </dgm:prSet>
      <dgm:spPr/>
    </dgm:pt>
  </dgm:ptLst>
  <dgm:cxnLst>
    <dgm:cxn modelId="{E0D76309-9762-48F4-935F-6BB133391030}" srcId="{84516CF7-5F8F-4F7D-8D3B-D3951CE8F849}" destId="{41496D5E-057B-4C1F-9A2D-65C68522473F}" srcOrd="1" destOrd="0" parTransId="{60417BA2-D398-4A07-ABBF-2728356E5E92}" sibTransId="{190ED475-F079-475C-BBF6-0A0CAD1B781F}"/>
    <dgm:cxn modelId="{B7A5BD15-5F7D-4E75-8C6B-E82256502EF2}" type="presOf" srcId="{A696C0DC-4121-4916-BB8D-EBF5B13BFE72}" destId="{F3CC4559-AF8D-4B37-89AE-9D8461AF314B}" srcOrd="0" destOrd="0" presId="urn:microsoft.com/office/officeart/2018/2/layout/IconVerticalSolidList"/>
    <dgm:cxn modelId="{49D63B2E-D16B-4F4D-BD48-659CABDB0BEA}" type="presOf" srcId="{3103EA52-9951-4332-85CB-2888FBDBEA02}" destId="{4ECD4FFA-DE63-4D09-A02E-1E228115A2E5}" srcOrd="0" destOrd="0" presId="urn:microsoft.com/office/officeart/2018/2/layout/IconVerticalSolidList"/>
    <dgm:cxn modelId="{ADF33531-F7E0-43B3-9222-39768DB7DED2}" type="presOf" srcId="{9530D16A-1261-45F2-B72E-F0F27E8F20D4}" destId="{3B231B00-5CFA-4941-9CD4-425C4656602B}" srcOrd="0" destOrd="0" presId="urn:microsoft.com/office/officeart/2018/2/layout/IconVerticalSolidList"/>
    <dgm:cxn modelId="{43D23634-8183-4ACE-9AFC-C553152FBECB}" srcId="{84516CF7-5F8F-4F7D-8D3B-D3951CE8F849}" destId="{DE4109EC-4A1E-4AC6-9C38-E1E4F79E3674}" srcOrd="4" destOrd="0" parTransId="{23083E2D-0F50-4CAB-BF06-172F4439025B}" sibTransId="{EAADA51D-80C7-416D-951E-264777ABF6C0}"/>
    <dgm:cxn modelId="{FD9D8934-0B6F-49F6-AC94-05E501DE1273}" type="presOf" srcId="{DE4109EC-4A1E-4AC6-9C38-E1E4F79E3674}" destId="{6543533E-63F6-4AAC-8281-040FD0B7A801}" srcOrd="0" destOrd="0" presId="urn:microsoft.com/office/officeart/2018/2/layout/IconVerticalSolidList"/>
    <dgm:cxn modelId="{038B2337-6ADE-4C1F-A166-E8452816FAB1}" type="presOf" srcId="{66CA4141-EB9A-4BA2-A727-BE1F136EC4A5}" destId="{9BD638B6-BDC0-4B02-8094-23EEFFC2EBFD}" srcOrd="0" destOrd="0" presId="urn:microsoft.com/office/officeart/2018/2/layout/IconVerticalSolidList"/>
    <dgm:cxn modelId="{338AC445-E437-4162-8D0D-5D7511224E38}" srcId="{84516CF7-5F8F-4F7D-8D3B-D3951CE8F849}" destId="{A120CB21-2B55-400C-9A4A-4FC1BE33D8CD}" srcOrd="5" destOrd="0" parTransId="{ACD7A7F9-C9D3-4728-8F57-5841B51BB113}" sibTransId="{BEE2C470-D4B5-4D63-94DD-14C25ABBC73F}"/>
    <dgm:cxn modelId="{00FF8747-3D33-465D-9CAE-4BD83DFF6E05}" srcId="{84516CF7-5F8F-4F7D-8D3B-D3951CE8F849}" destId="{66CA4141-EB9A-4BA2-A727-BE1F136EC4A5}" srcOrd="2" destOrd="0" parTransId="{AFE4DF47-9B2D-4A14-A2E1-5881A0A48F84}" sibTransId="{031C6601-F2BE-4435-AFEC-D476DC11F16C}"/>
    <dgm:cxn modelId="{46C7A68D-9367-4B26-8FB1-13A62C8777C9}" srcId="{84516CF7-5F8F-4F7D-8D3B-D3951CE8F849}" destId="{3103EA52-9951-4332-85CB-2888FBDBEA02}" srcOrd="6" destOrd="0" parTransId="{1EEF21D7-3179-40FA-9E94-F8B8A42116B6}" sibTransId="{808A7EAA-D44D-4F6B-8BB7-E395879D5A6C}"/>
    <dgm:cxn modelId="{8C671491-59D0-4E7A-8BE6-771D947E5E45}" type="presOf" srcId="{41496D5E-057B-4C1F-9A2D-65C68522473F}" destId="{596C3050-1F6B-4217-8A3B-06E6D20A04EB}" srcOrd="0" destOrd="0" presId="urn:microsoft.com/office/officeart/2018/2/layout/IconVerticalSolidList"/>
    <dgm:cxn modelId="{3CE6FB9F-55AE-4911-9559-69962E312885}" type="presOf" srcId="{84516CF7-5F8F-4F7D-8D3B-D3951CE8F849}" destId="{EF6D8A6D-1D61-4F4E-BF2A-90CB3444498E}" srcOrd="0" destOrd="0" presId="urn:microsoft.com/office/officeart/2018/2/layout/IconVerticalSolidList"/>
    <dgm:cxn modelId="{CCF77AA5-BCCE-4E9F-AFA7-2110959DBE62}" type="presOf" srcId="{A120CB21-2B55-400C-9A4A-4FC1BE33D8CD}" destId="{300BCCEF-B889-4CC1-B069-BFBC9C804223}" srcOrd="0" destOrd="0" presId="urn:microsoft.com/office/officeart/2018/2/layout/IconVerticalSolidList"/>
    <dgm:cxn modelId="{E992E3A7-17B3-45C4-BD1D-544F02F92F25}" srcId="{84516CF7-5F8F-4F7D-8D3B-D3951CE8F849}" destId="{A696C0DC-4121-4916-BB8D-EBF5B13BFE72}" srcOrd="3" destOrd="0" parTransId="{7178C531-765B-47FF-98FE-242BDFE2A595}" sibTransId="{7BD8FE41-E143-43D6-99C4-C0F1399E7670}"/>
    <dgm:cxn modelId="{E90927A8-CC5E-4038-883C-325F8DFC5E4B}" srcId="{84516CF7-5F8F-4F7D-8D3B-D3951CE8F849}" destId="{9530D16A-1261-45F2-B72E-F0F27E8F20D4}" srcOrd="0" destOrd="0" parTransId="{79FCADBF-0856-4B02-B497-CEC6F6A7804E}" sibTransId="{03B132EE-5C53-4E72-9045-B38EAD22B74E}"/>
    <dgm:cxn modelId="{797F5DAF-C4B0-4FBA-A93F-D6F0A154F6FD}" type="presOf" srcId="{4FCEF845-489B-4C78-B7CC-E5F8B3A828AF}" destId="{E33A7080-6325-48E9-840F-3CC0318C261D}" srcOrd="0" destOrd="0" presId="urn:microsoft.com/office/officeart/2018/2/layout/IconVerticalSolidList"/>
    <dgm:cxn modelId="{E691BBDF-1B3E-49DE-8F43-BC52DD4AFAC5}" srcId="{84516CF7-5F8F-4F7D-8D3B-D3951CE8F849}" destId="{4FCEF845-489B-4C78-B7CC-E5F8B3A828AF}" srcOrd="7" destOrd="0" parTransId="{CFB892A0-1B91-4D39-BFBD-B73EBF7D7FF2}" sibTransId="{3D2EBB04-A9F7-4033-AC34-91375D96B6E0}"/>
    <dgm:cxn modelId="{DF2A35D7-C61B-4879-9485-CDE43CEDDC51}" type="presParOf" srcId="{EF6D8A6D-1D61-4F4E-BF2A-90CB3444498E}" destId="{313B2D13-A6C0-4B6C-A9CA-F5075A9D6DEF}" srcOrd="0" destOrd="0" presId="urn:microsoft.com/office/officeart/2018/2/layout/IconVerticalSolidList"/>
    <dgm:cxn modelId="{BE2062A7-7183-4766-A566-0C302FBC9911}" type="presParOf" srcId="{313B2D13-A6C0-4B6C-A9CA-F5075A9D6DEF}" destId="{75D7B246-9391-4040-AF90-F8D88D0A7E37}" srcOrd="0" destOrd="0" presId="urn:microsoft.com/office/officeart/2018/2/layout/IconVerticalSolidList"/>
    <dgm:cxn modelId="{EA82456F-E5AE-47E1-9F86-364A93817B2D}" type="presParOf" srcId="{313B2D13-A6C0-4B6C-A9CA-F5075A9D6DEF}" destId="{7191202F-C646-479D-A629-1ECA84CA6257}" srcOrd="1" destOrd="0" presId="urn:microsoft.com/office/officeart/2018/2/layout/IconVerticalSolidList"/>
    <dgm:cxn modelId="{E75F08BD-A9C9-460D-9A12-B5F83F072819}" type="presParOf" srcId="{313B2D13-A6C0-4B6C-A9CA-F5075A9D6DEF}" destId="{82EE78D4-FC2A-48E6-9762-0F7FB9BFF4B4}" srcOrd="2" destOrd="0" presId="urn:microsoft.com/office/officeart/2018/2/layout/IconVerticalSolidList"/>
    <dgm:cxn modelId="{EDCFCCDA-8A17-4144-A859-0BCA459BBA10}" type="presParOf" srcId="{313B2D13-A6C0-4B6C-A9CA-F5075A9D6DEF}" destId="{3B231B00-5CFA-4941-9CD4-425C4656602B}" srcOrd="3" destOrd="0" presId="urn:microsoft.com/office/officeart/2018/2/layout/IconVerticalSolidList"/>
    <dgm:cxn modelId="{97F540C2-8D4C-4EE8-94A5-FF19E4844D67}" type="presParOf" srcId="{EF6D8A6D-1D61-4F4E-BF2A-90CB3444498E}" destId="{6D99B1DF-B686-4DDF-884A-DF9EBEC88C83}" srcOrd="1" destOrd="0" presId="urn:microsoft.com/office/officeart/2018/2/layout/IconVerticalSolidList"/>
    <dgm:cxn modelId="{A54285B8-C49B-42FB-99DD-B2A4CC7FB841}" type="presParOf" srcId="{EF6D8A6D-1D61-4F4E-BF2A-90CB3444498E}" destId="{AB23A0DF-53B8-4A7B-81DE-168A61C056B0}" srcOrd="2" destOrd="0" presId="urn:microsoft.com/office/officeart/2018/2/layout/IconVerticalSolidList"/>
    <dgm:cxn modelId="{E7D63975-02C6-4C8D-B390-CEF11D759C8A}" type="presParOf" srcId="{AB23A0DF-53B8-4A7B-81DE-168A61C056B0}" destId="{52CDED6F-8905-4460-ADF6-721853C36434}" srcOrd="0" destOrd="0" presId="urn:microsoft.com/office/officeart/2018/2/layout/IconVerticalSolidList"/>
    <dgm:cxn modelId="{91E650D8-3E33-4C71-9D19-F01173DB43BB}" type="presParOf" srcId="{AB23A0DF-53B8-4A7B-81DE-168A61C056B0}" destId="{E72869BE-56AD-490A-935F-604A9709055B}" srcOrd="1" destOrd="0" presId="urn:microsoft.com/office/officeart/2018/2/layout/IconVerticalSolidList"/>
    <dgm:cxn modelId="{37FBE1DA-CB0C-498A-9179-2C3C16BFFC3E}" type="presParOf" srcId="{AB23A0DF-53B8-4A7B-81DE-168A61C056B0}" destId="{8EFD18A4-FFF9-409F-82BD-CC5369203FF1}" srcOrd="2" destOrd="0" presId="urn:microsoft.com/office/officeart/2018/2/layout/IconVerticalSolidList"/>
    <dgm:cxn modelId="{9BEC982C-0FFF-4F4E-99DE-A9073A7908D6}" type="presParOf" srcId="{AB23A0DF-53B8-4A7B-81DE-168A61C056B0}" destId="{596C3050-1F6B-4217-8A3B-06E6D20A04EB}" srcOrd="3" destOrd="0" presId="urn:microsoft.com/office/officeart/2018/2/layout/IconVerticalSolidList"/>
    <dgm:cxn modelId="{6F0F7B62-B425-4C54-97E9-83F2714CB006}" type="presParOf" srcId="{EF6D8A6D-1D61-4F4E-BF2A-90CB3444498E}" destId="{81C918FB-80D4-4F5B-9CB7-9FF12978867C}" srcOrd="3" destOrd="0" presId="urn:microsoft.com/office/officeart/2018/2/layout/IconVerticalSolidList"/>
    <dgm:cxn modelId="{6E3CCD24-A011-4546-84EB-BC829489E382}" type="presParOf" srcId="{EF6D8A6D-1D61-4F4E-BF2A-90CB3444498E}" destId="{2DAF8619-5DF4-4775-99A8-749E6E496D70}" srcOrd="4" destOrd="0" presId="urn:microsoft.com/office/officeart/2018/2/layout/IconVerticalSolidList"/>
    <dgm:cxn modelId="{ED53CD69-13B9-43CC-ABA0-60100BEFC30F}" type="presParOf" srcId="{2DAF8619-5DF4-4775-99A8-749E6E496D70}" destId="{7AC661C0-C8E7-4213-87A7-EAA85BADD4F6}" srcOrd="0" destOrd="0" presId="urn:microsoft.com/office/officeart/2018/2/layout/IconVerticalSolidList"/>
    <dgm:cxn modelId="{5EB4371A-73D0-4BDA-BA8E-AB9C7AF603AF}" type="presParOf" srcId="{2DAF8619-5DF4-4775-99A8-749E6E496D70}" destId="{EF34D06C-359A-49B9-87EC-18C7CBAEC30C}" srcOrd="1" destOrd="0" presId="urn:microsoft.com/office/officeart/2018/2/layout/IconVerticalSolidList"/>
    <dgm:cxn modelId="{6DDA3255-B62C-471D-AC87-3560E25BD2F6}" type="presParOf" srcId="{2DAF8619-5DF4-4775-99A8-749E6E496D70}" destId="{25B940FC-F3C9-44B1-9CB0-F60894780276}" srcOrd="2" destOrd="0" presId="urn:microsoft.com/office/officeart/2018/2/layout/IconVerticalSolidList"/>
    <dgm:cxn modelId="{9E46B667-9280-4946-BA9D-EAFD889FC5EE}" type="presParOf" srcId="{2DAF8619-5DF4-4775-99A8-749E6E496D70}" destId="{9BD638B6-BDC0-4B02-8094-23EEFFC2EBFD}" srcOrd="3" destOrd="0" presId="urn:microsoft.com/office/officeart/2018/2/layout/IconVerticalSolidList"/>
    <dgm:cxn modelId="{19A01BA9-9008-4512-9D25-62627099F665}" type="presParOf" srcId="{EF6D8A6D-1D61-4F4E-BF2A-90CB3444498E}" destId="{CCD1C356-8678-4F5B-94A8-E0CF3B5526CA}" srcOrd="5" destOrd="0" presId="urn:microsoft.com/office/officeart/2018/2/layout/IconVerticalSolidList"/>
    <dgm:cxn modelId="{C48CC877-CB82-45D8-841B-A2BB6439565A}" type="presParOf" srcId="{EF6D8A6D-1D61-4F4E-BF2A-90CB3444498E}" destId="{C0294E45-E76C-4D59-BDE7-875AFC505EC8}" srcOrd="6" destOrd="0" presId="urn:microsoft.com/office/officeart/2018/2/layout/IconVerticalSolidList"/>
    <dgm:cxn modelId="{27254A54-09C8-4FC2-B231-5A0951F6A901}" type="presParOf" srcId="{C0294E45-E76C-4D59-BDE7-875AFC505EC8}" destId="{2DE523A4-A619-4221-8379-C8558715AD03}" srcOrd="0" destOrd="0" presId="urn:microsoft.com/office/officeart/2018/2/layout/IconVerticalSolidList"/>
    <dgm:cxn modelId="{EBA4A238-4B83-4DE1-B944-2CDAB0585BD7}" type="presParOf" srcId="{C0294E45-E76C-4D59-BDE7-875AFC505EC8}" destId="{F74220A7-E125-4BDE-B220-9981A15FAA25}" srcOrd="1" destOrd="0" presId="urn:microsoft.com/office/officeart/2018/2/layout/IconVerticalSolidList"/>
    <dgm:cxn modelId="{2BE38336-7943-4F4E-A889-F7084F439552}" type="presParOf" srcId="{C0294E45-E76C-4D59-BDE7-875AFC505EC8}" destId="{AEB71104-B64C-44C4-BF9B-5DB924414CC1}" srcOrd="2" destOrd="0" presId="urn:microsoft.com/office/officeart/2018/2/layout/IconVerticalSolidList"/>
    <dgm:cxn modelId="{0D685252-9D75-487E-AE3D-C515FCF53781}" type="presParOf" srcId="{C0294E45-E76C-4D59-BDE7-875AFC505EC8}" destId="{F3CC4559-AF8D-4B37-89AE-9D8461AF314B}" srcOrd="3" destOrd="0" presId="urn:microsoft.com/office/officeart/2018/2/layout/IconVerticalSolidList"/>
    <dgm:cxn modelId="{D0C0F7E1-D7AB-46FD-8A06-6D02124C23A4}" type="presParOf" srcId="{EF6D8A6D-1D61-4F4E-BF2A-90CB3444498E}" destId="{D7E761A6-8B45-4AB5-A552-91EEF215AD1C}" srcOrd="7" destOrd="0" presId="urn:microsoft.com/office/officeart/2018/2/layout/IconVerticalSolidList"/>
    <dgm:cxn modelId="{87E8764E-23AD-4AF4-BDCF-44AD87BA7C7B}" type="presParOf" srcId="{EF6D8A6D-1D61-4F4E-BF2A-90CB3444498E}" destId="{E86C471F-F77F-49A9-8C42-2D4315996186}" srcOrd="8" destOrd="0" presId="urn:microsoft.com/office/officeart/2018/2/layout/IconVerticalSolidList"/>
    <dgm:cxn modelId="{176D6E84-507A-45D2-879D-ADB5B0F89BB6}" type="presParOf" srcId="{E86C471F-F77F-49A9-8C42-2D4315996186}" destId="{9E0ED766-D292-40BB-A094-82914E4E0513}" srcOrd="0" destOrd="0" presId="urn:microsoft.com/office/officeart/2018/2/layout/IconVerticalSolidList"/>
    <dgm:cxn modelId="{CBCF9D25-6AF4-4350-BB63-52E57C8E75B5}" type="presParOf" srcId="{E86C471F-F77F-49A9-8C42-2D4315996186}" destId="{C424E4B0-0D23-4B4F-B200-61D6BED75357}" srcOrd="1" destOrd="0" presId="urn:microsoft.com/office/officeart/2018/2/layout/IconVerticalSolidList"/>
    <dgm:cxn modelId="{86F7997F-FA63-4311-BD11-30AACFAFCD9F}" type="presParOf" srcId="{E86C471F-F77F-49A9-8C42-2D4315996186}" destId="{438933B7-80F4-4523-BCCA-20853838C45C}" srcOrd="2" destOrd="0" presId="urn:microsoft.com/office/officeart/2018/2/layout/IconVerticalSolidList"/>
    <dgm:cxn modelId="{9610684D-D42E-4F2A-8C0B-D89944C87F9B}" type="presParOf" srcId="{E86C471F-F77F-49A9-8C42-2D4315996186}" destId="{6543533E-63F6-4AAC-8281-040FD0B7A801}" srcOrd="3" destOrd="0" presId="urn:microsoft.com/office/officeart/2018/2/layout/IconVerticalSolidList"/>
    <dgm:cxn modelId="{AAEE9899-746A-41A6-89C6-FE935799F4A5}" type="presParOf" srcId="{EF6D8A6D-1D61-4F4E-BF2A-90CB3444498E}" destId="{277F4BFC-5F56-40CE-9653-02A386017284}" srcOrd="9" destOrd="0" presId="urn:microsoft.com/office/officeart/2018/2/layout/IconVerticalSolidList"/>
    <dgm:cxn modelId="{96459681-5387-4DEA-8BB8-CE5379A51DB2}" type="presParOf" srcId="{EF6D8A6D-1D61-4F4E-BF2A-90CB3444498E}" destId="{361ED16C-17AB-4739-A485-8E9D8DF61570}" srcOrd="10" destOrd="0" presId="urn:microsoft.com/office/officeart/2018/2/layout/IconVerticalSolidList"/>
    <dgm:cxn modelId="{A2A27E52-6280-497C-AE79-7E21FE7EF9EC}" type="presParOf" srcId="{361ED16C-17AB-4739-A485-8E9D8DF61570}" destId="{557540A4-C243-43EF-A3A4-0B35A5E8E475}" srcOrd="0" destOrd="0" presId="urn:microsoft.com/office/officeart/2018/2/layout/IconVerticalSolidList"/>
    <dgm:cxn modelId="{5C58FBFC-9D58-4115-9BC0-B9E9BF2D8059}" type="presParOf" srcId="{361ED16C-17AB-4739-A485-8E9D8DF61570}" destId="{070DECAA-9DEA-4D8D-8E6B-74CA727B665C}" srcOrd="1" destOrd="0" presId="urn:microsoft.com/office/officeart/2018/2/layout/IconVerticalSolidList"/>
    <dgm:cxn modelId="{C541CBE6-54ED-4038-9E4D-FB9080F69BDE}" type="presParOf" srcId="{361ED16C-17AB-4739-A485-8E9D8DF61570}" destId="{0FC89C51-F0F3-488B-8503-B917801DD8EB}" srcOrd="2" destOrd="0" presId="urn:microsoft.com/office/officeart/2018/2/layout/IconVerticalSolidList"/>
    <dgm:cxn modelId="{FB0B2903-A026-4C61-BA86-F29F360984DC}" type="presParOf" srcId="{361ED16C-17AB-4739-A485-8E9D8DF61570}" destId="{300BCCEF-B889-4CC1-B069-BFBC9C804223}" srcOrd="3" destOrd="0" presId="urn:microsoft.com/office/officeart/2018/2/layout/IconVerticalSolidList"/>
    <dgm:cxn modelId="{E0430887-8808-4F47-B154-4F058E93631D}" type="presParOf" srcId="{EF6D8A6D-1D61-4F4E-BF2A-90CB3444498E}" destId="{64CA433B-F7CB-42EF-A6C1-FB2826D29674}" srcOrd="11" destOrd="0" presId="urn:microsoft.com/office/officeart/2018/2/layout/IconVerticalSolidList"/>
    <dgm:cxn modelId="{AD431835-9D2E-4655-A9EF-99242F3D444E}" type="presParOf" srcId="{EF6D8A6D-1D61-4F4E-BF2A-90CB3444498E}" destId="{BA90CCA5-ACB9-4622-B495-1483E5F9E26F}" srcOrd="12" destOrd="0" presId="urn:microsoft.com/office/officeart/2018/2/layout/IconVerticalSolidList"/>
    <dgm:cxn modelId="{0DFFD3C7-4480-4C15-BBC5-D49AE717D47F}" type="presParOf" srcId="{BA90CCA5-ACB9-4622-B495-1483E5F9E26F}" destId="{414FD639-3828-4F2D-B196-33E42A474F17}" srcOrd="0" destOrd="0" presId="urn:microsoft.com/office/officeart/2018/2/layout/IconVerticalSolidList"/>
    <dgm:cxn modelId="{51622CE7-268C-4E26-98CE-6D2E2E093AA2}" type="presParOf" srcId="{BA90CCA5-ACB9-4622-B495-1483E5F9E26F}" destId="{FA8EF468-0F05-47D1-BF52-1ABF20B4B8FF}" srcOrd="1" destOrd="0" presId="urn:microsoft.com/office/officeart/2018/2/layout/IconVerticalSolidList"/>
    <dgm:cxn modelId="{C91D558D-D4EA-4807-A29C-6AD051D04463}" type="presParOf" srcId="{BA90CCA5-ACB9-4622-B495-1483E5F9E26F}" destId="{95C248AE-33CB-4836-B570-E0602A595028}" srcOrd="2" destOrd="0" presId="urn:microsoft.com/office/officeart/2018/2/layout/IconVerticalSolidList"/>
    <dgm:cxn modelId="{BF504635-3EEC-4A9B-ADA2-B1E03FED82A0}" type="presParOf" srcId="{BA90CCA5-ACB9-4622-B495-1483E5F9E26F}" destId="{4ECD4FFA-DE63-4D09-A02E-1E228115A2E5}" srcOrd="3" destOrd="0" presId="urn:microsoft.com/office/officeart/2018/2/layout/IconVerticalSolidList"/>
    <dgm:cxn modelId="{995D5F93-59B3-494C-B976-4D87E188C957}" type="presParOf" srcId="{EF6D8A6D-1D61-4F4E-BF2A-90CB3444498E}" destId="{FEE50CD6-5EB6-4F65-B209-2B0CA0618146}" srcOrd="13" destOrd="0" presId="urn:microsoft.com/office/officeart/2018/2/layout/IconVerticalSolidList"/>
    <dgm:cxn modelId="{51823643-E9C2-486C-80A8-F2F76482BA65}" type="presParOf" srcId="{EF6D8A6D-1D61-4F4E-BF2A-90CB3444498E}" destId="{75648B2C-5C61-4F4E-9609-65454C982762}" srcOrd="14" destOrd="0" presId="urn:microsoft.com/office/officeart/2018/2/layout/IconVerticalSolidList"/>
    <dgm:cxn modelId="{F606FC57-5038-48F9-9564-9F8BE4B118BD}" type="presParOf" srcId="{75648B2C-5C61-4F4E-9609-65454C982762}" destId="{0FFB3D37-6A68-4C82-809A-31803EC61E38}" srcOrd="0" destOrd="0" presId="urn:microsoft.com/office/officeart/2018/2/layout/IconVerticalSolidList"/>
    <dgm:cxn modelId="{88B6DEBC-774E-407D-B005-3CF93964126B}" type="presParOf" srcId="{75648B2C-5C61-4F4E-9609-65454C982762}" destId="{5AD8B6F7-204A-4668-895C-D6608C74D104}" srcOrd="1" destOrd="0" presId="urn:microsoft.com/office/officeart/2018/2/layout/IconVerticalSolidList"/>
    <dgm:cxn modelId="{25BF3B2F-0B2F-4CFD-ABBB-A87A6C63F0B1}" type="presParOf" srcId="{75648B2C-5C61-4F4E-9609-65454C982762}" destId="{D8F1672C-53F0-4B27-A081-A6A850C35F19}" srcOrd="2" destOrd="0" presId="urn:microsoft.com/office/officeart/2018/2/layout/IconVerticalSolidList"/>
    <dgm:cxn modelId="{F73AD025-B7BF-4348-8D3B-B2FA66720240}" type="presParOf" srcId="{75648B2C-5C61-4F4E-9609-65454C982762}" destId="{E33A7080-6325-48E9-840F-3CC0318C261D}"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000578-6A21-4D45-84F0-BCE6121CAA05}">
      <dsp:nvSpPr>
        <dsp:cNvPr id="0" name=""/>
        <dsp:cNvSpPr/>
      </dsp:nvSpPr>
      <dsp:spPr>
        <a:xfrm>
          <a:off x="0" y="127204"/>
          <a:ext cx="7816029" cy="78624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b="1" kern="1200"/>
            <a:t>Motivation</a:t>
          </a:r>
          <a:endParaRPr lang="en-US" sz="3200" kern="1200"/>
        </a:p>
      </dsp:txBody>
      <dsp:txXfrm>
        <a:off x="38381" y="165585"/>
        <a:ext cx="7739267" cy="709478"/>
      </dsp:txXfrm>
    </dsp:sp>
    <dsp:sp modelId="{3F122A65-93D0-4130-9ABE-F2BDABEC0562}">
      <dsp:nvSpPr>
        <dsp:cNvPr id="0" name=""/>
        <dsp:cNvSpPr/>
      </dsp:nvSpPr>
      <dsp:spPr>
        <a:xfrm>
          <a:off x="0" y="913444"/>
          <a:ext cx="7816029" cy="27820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8159" tIns="40640" rIns="227584" bIns="40640" numCol="1" spcCol="1270" anchor="t" anchorCtr="0">
          <a:noAutofit/>
        </a:bodyPr>
        <a:lstStyle/>
        <a:p>
          <a:pPr marL="228600" lvl="1" indent="-228600" algn="l" defTabSz="1111250">
            <a:lnSpc>
              <a:spcPct val="90000"/>
            </a:lnSpc>
            <a:spcBef>
              <a:spcPct val="0"/>
            </a:spcBef>
            <a:spcAft>
              <a:spcPct val="20000"/>
            </a:spcAft>
            <a:buChar char="•"/>
          </a:pPr>
          <a:r>
            <a:rPr lang="en-US" sz="2500" kern="1200"/>
            <a:t>Keeping track of inventory helps businesses stay ahead of the game.</a:t>
          </a:r>
        </a:p>
        <a:p>
          <a:pPr marL="228600" lvl="1" indent="-228600" algn="l" defTabSz="1111250">
            <a:lnSpc>
              <a:spcPct val="90000"/>
            </a:lnSpc>
            <a:spcBef>
              <a:spcPct val="0"/>
            </a:spcBef>
            <a:spcAft>
              <a:spcPct val="20000"/>
            </a:spcAft>
            <a:buChar char="•"/>
          </a:pPr>
          <a:r>
            <a:rPr lang="en-US" sz="2500" kern="1200"/>
            <a:t>High storage costs mean smart planning is a must.</a:t>
          </a:r>
        </a:p>
        <a:p>
          <a:pPr marL="228600" lvl="1" indent="-228600" algn="l" defTabSz="1111250">
            <a:lnSpc>
              <a:spcPct val="90000"/>
            </a:lnSpc>
            <a:spcBef>
              <a:spcPct val="0"/>
            </a:spcBef>
            <a:spcAft>
              <a:spcPct val="20000"/>
            </a:spcAft>
            <a:buChar char="•"/>
          </a:pPr>
          <a:r>
            <a:rPr lang="en-US" sz="2500" kern="1200"/>
            <a:t>For perishable goods, managing inventory can stop waste and shortages.</a:t>
          </a:r>
        </a:p>
        <a:p>
          <a:pPr marL="228600" lvl="1" indent="-228600" algn="l" defTabSz="1111250">
            <a:lnSpc>
              <a:spcPct val="90000"/>
            </a:lnSpc>
            <a:spcBef>
              <a:spcPct val="0"/>
            </a:spcBef>
            <a:spcAft>
              <a:spcPct val="20000"/>
            </a:spcAft>
            <a:buChar char="•"/>
          </a:pPr>
          <a:r>
            <a:rPr lang="en-US" sz="2500" kern="1200"/>
            <a:t>Matching supply with demand is crucial when things change fast.</a:t>
          </a:r>
        </a:p>
      </dsp:txBody>
      <dsp:txXfrm>
        <a:off x="0" y="913444"/>
        <a:ext cx="7816029" cy="2782080"/>
      </dsp:txXfrm>
    </dsp:sp>
    <dsp:sp modelId="{0A2C852F-E255-4E9C-BD72-63D121C07D2E}">
      <dsp:nvSpPr>
        <dsp:cNvPr id="0" name=""/>
        <dsp:cNvSpPr/>
      </dsp:nvSpPr>
      <dsp:spPr>
        <a:xfrm>
          <a:off x="0" y="3695525"/>
          <a:ext cx="7816029" cy="78624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b="1" kern="1200"/>
            <a:t>Goal</a:t>
          </a:r>
          <a:endParaRPr lang="en-US" sz="3200" kern="1200"/>
        </a:p>
      </dsp:txBody>
      <dsp:txXfrm>
        <a:off x="38381" y="3733906"/>
        <a:ext cx="7739267" cy="709478"/>
      </dsp:txXfrm>
    </dsp:sp>
    <dsp:sp modelId="{9286BC41-6316-4645-BB04-D4BC0923E363}">
      <dsp:nvSpPr>
        <dsp:cNvPr id="0" name=""/>
        <dsp:cNvSpPr/>
      </dsp:nvSpPr>
      <dsp:spPr>
        <a:xfrm>
          <a:off x="0" y="4481765"/>
          <a:ext cx="7816029" cy="7948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8159" tIns="40640" rIns="227584" bIns="40640" numCol="1" spcCol="1270" anchor="t" anchorCtr="0">
          <a:noAutofit/>
        </a:bodyPr>
        <a:lstStyle/>
        <a:p>
          <a:pPr marL="228600" lvl="1" indent="-228600" algn="l" defTabSz="1111250">
            <a:lnSpc>
              <a:spcPct val="90000"/>
            </a:lnSpc>
            <a:spcBef>
              <a:spcPct val="0"/>
            </a:spcBef>
            <a:spcAft>
              <a:spcPct val="20000"/>
            </a:spcAft>
            <a:buChar char="•"/>
          </a:pPr>
          <a:r>
            <a:rPr lang="en-US" sz="2500" kern="1200"/>
            <a:t>Develop a predictive model to optimize firms’ inventory decision</a:t>
          </a:r>
        </a:p>
      </dsp:txBody>
      <dsp:txXfrm>
        <a:off x="0" y="4481765"/>
        <a:ext cx="7816029" cy="79488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D7B246-9391-4040-AF90-F8D88D0A7E37}">
      <dsp:nvSpPr>
        <dsp:cNvPr id="0" name=""/>
        <dsp:cNvSpPr/>
      </dsp:nvSpPr>
      <dsp:spPr>
        <a:xfrm>
          <a:off x="0" y="682"/>
          <a:ext cx="6245265" cy="57312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191202F-C646-479D-A629-1ECA84CA6257}">
      <dsp:nvSpPr>
        <dsp:cNvPr id="0" name=""/>
        <dsp:cNvSpPr/>
      </dsp:nvSpPr>
      <dsp:spPr>
        <a:xfrm>
          <a:off x="173370" y="129635"/>
          <a:ext cx="315219" cy="31521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B231B00-5CFA-4941-9CD4-425C4656602B}">
      <dsp:nvSpPr>
        <dsp:cNvPr id="0" name=""/>
        <dsp:cNvSpPr/>
      </dsp:nvSpPr>
      <dsp:spPr>
        <a:xfrm>
          <a:off x="661960" y="682"/>
          <a:ext cx="5583304" cy="5731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656" tIns="60656" rIns="60656" bIns="60656" numCol="1" spcCol="1270" anchor="ctr" anchorCtr="0">
          <a:noAutofit/>
        </a:bodyPr>
        <a:lstStyle/>
        <a:p>
          <a:pPr marL="0" lvl="0" indent="0" algn="l" defTabSz="711200">
            <a:lnSpc>
              <a:spcPct val="90000"/>
            </a:lnSpc>
            <a:spcBef>
              <a:spcPct val="0"/>
            </a:spcBef>
            <a:spcAft>
              <a:spcPct val="35000"/>
            </a:spcAft>
            <a:buNone/>
          </a:pPr>
          <a:r>
            <a:rPr lang="en-US" sz="1600" kern="1200"/>
            <a:t>Client ID</a:t>
          </a:r>
        </a:p>
      </dsp:txBody>
      <dsp:txXfrm>
        <a:off x="661960" y="682"/>
        <a:ext cx="5583304" cy="573126"/>
      </dsp:txXfrm>
    </dsp:sp>
    <dsp:sp modelId="{52CDED6F-8905-4460-ADF6-721853C36434}">
      <dsp:nvSpPr>
        <dsp:cNvPr id="0" name=""/>
        <dsp:cNvSpPr/>
      </dsp:nvSpPr>
      <dsp:spPr>
        <a:xfrm>
          <a:off x="0" y="717090"/>
          <a:ext cx="6245265" cy="57312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72869BE-56AD-490A-935F-604A9709055B}">
      <dsp:nvSpPr>
        <dsp:cNvPr id="0" name=""/>
        <dsp:cNvSpPr/>
      </dsp:nvSpPr>
      <dsp:spPr>
        <a:xfrm>
          <a:off x="173370" y="846043"/>
          <a:ext cx="315219" cy="31521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96C3050-1F6B-4217-8A3B-06E6D20A04EB}">
      <dsp:nvSpPr>
        <dsp:cNvPr id="0" name=""/>
        <dsp:cNvSpPr/>
      </dsp:nvSpPr>
      <dsp:spPr>
        <a:xfrm>
          <a:off x="661960" y="717090"/>
          <a:ext cx="5583304" cy="5731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656" tIns="60656" rIns="60656" bIns="60656" numCol="1" spcCol="1270" anchor="ctr" anchorCtr="0">
          <a:noAutofit/>
        </a:bodyPr>
        <a:lstStyle/>
        <a:p>
          <a:pPr marL="0" lvl="0" indent="0" algn="l" defTabSz="711200">
            <a:lnSpc>
              <a:spcPct val="90000"/>
            </a:lnSpc>
            <a:spcBef>
              <a:spcPct val="0"/>
            </a:spcBef>
            <a:spcAft>
              <a:spcPct val="35000"/>
            </a:spcAft>
            <a:buNone/>
          </a:pPr>
          <a:r>
            <a:rPr lang="en-US" sz="1600" kern="1200"/>
            <a:t>Product ID</a:t>
          </a:r>
        </a:p>
      </dsp:txBody>
      <dsp:txXfrm>
        <a:off x="661960" y="717090"/>
        <a:ext cx="5583304" cy="573126"/>
      </dsp:txXfrm>
    </dsp:sp>
    <dsp:sp modelId="{7AC661C0-C8E7-4213-87A7-EAA85BADD4F6}">
      <dsp:nvSpPr>
        <dsp:cNvPr id="0" name=""/>
        <dsp:cNvSpPr/>
      </dsp:nvSpPr>
      <dsp:spPr>
        <a:xfrm>
          <a:off x="0" y="1433498"/>
          <a:ext cx="6245265" cy="57312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F34D06C-359A-49B9-87EC-18C7CBAEC30C}">
      <dsp:nvSpPr>
        <dsp:cNvPr id="0" name=""/>
        <dsp:cNvSpPr/>
      </dsp:nvSpPr>
      <dsp:spPr>
        <a:xfrm>
          <a:off x="173370" y="1562451"/>
          <a:ext cx="315219" cy="31521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BD638B6-BDC0-4B02-8094-23EEFFC2EBFD}">
      <dsp:nvSpPr>
        <dsp:cNvPr id="0" name=""/>
        <dsp:cNvSpPr/>
      </dsp:nvSpPr>
      <dsp:spPr>
        <a:xfrm>
          <a:off x="661960" y="1433498"/>
          <a:ext cx="5583304" cy="5731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656" tIns="60656" rIns="60656" bIns="60656" numCol="1" spcCol="1270" anchor="ctr" anchorCtr="0">
          <a:noAutofit/>
        </a:bodyPr>
        <a:lstStyle/>
        <a:p>
          <a:pPr marL="0" lvl="0" indent="0" algn="l" defTabSz="711200">
            <a:lnSpc>
              <a:spcPct val="90000"/>
            </a:lnSpc>
            <a:spcBef>
              <a:spcPct val="0"/>
            </a:spcBef>
            <a:spcAft>
              <a:spcPct val="35000"/>
            </a:spcAft>
            <a:buNone/>
          </a:pPr>
          <a:r>
            <a:rPr lang="en-US" sz="1600" kern="1200"/>
            <a:t>Route ID</a:t>
          </a:r>
        </a:p>
      </dsp:txBody>
      <dsp:txXfrm>
        <a:off x="661960" y="1433498"/>
        <a:ext cx="5583304" cy="573126"/>
      </dsp:txXfrm>
    </dsp:sp>
    <dsp:sp modelId="{2DE523A4-A619-4221-8379-C8558715AD03}">
      <dsp:nvSpPr>
        <dsp:cNvPr id="0" name=""/>
        <dsp:cNvSpPr/>
      </dsp:nvSpPr>
      <dsp:spPr>
        <a:xfrm>
          <a:off x="0" y="2149906"/>
          <a:ext cx="6245265" cy="57312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74220A7-E125-4BDE-B220-9981A15FAA25}">
      <dsp:nvSpPr>
        <dsp:cNvPr id="0" name=""/>
        <dsp:cNvSpPr/>
      </dsp:nvSpPr>
      <dsp:spPr>
        <a:xfrm>
          <a:off x="173370" y="2278859"/>
          <a:ext cx="315219" cy="31521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3CC4559-AF8D-4B37-89AE-9D8461AF314B}">
      <dsp:nvSpPr>
        <dsp:cNvPr id="0" name=""/>
        <dsp:cNvSpPr/>
      </dsp:nvSpPr>
      <dsp:spPr>
        <a:xfrm>
          <a:off x="661960" y="2149906"/>
          <a:ext cx="5583304" cy="5731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656" tIns="60656" rIns="60656" bIns="60656" numCol="1" spcCol="1270" anchor="ctr" anchorCtr="0">
          <a:noAutofit/>
        </a:bodyPr>
        <a:lstStyle/>
        <a:p>
          <a:pPr marL="0" lvl="0" indent="0" algn="l" defTabSz="711200">
            <a:lnSpc>
              <a:spcPct val="90000"/>
            </a:lnSpc>
            <a:spcBef>
              <a:spcPct val="0"/>
            </a:spcBef>
            <a:spcAft>
              <a:spcPct val="35000"/>
            </a:spcAft>
            <a:buNone/>
          </a:pPr>
          <a:r>
            <a:rPr lang="en-US" sz="1600" kern="1200"/>
            <a:t>Sales Depot ID</a:t>
          </a:r>
        </a:p>
      </dsp:txBody>
      <dsp:txXfrm>
        <a:off x="661960" y="2149906"/>
        <a:ext cx="5583304" cy="573126"/>
      </dsp:txXfrm>
    </dsp:sp>
    <dsp:sp modelId="{9E0ED766-D292-40BB-A094-82914E4E0513}">
      <dsp:nvSpPr>
        <dsp:cNvPr id="0" name=""/>
        <dsp:cNvSpPr/>
      </dsp:nvSpPr>
      <dsp:spPr>
        <a:xfrm>
          <a:off x="0" y="2866314"/>
          <a:ext cx="6245265" cy="57312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424E4B0-0D23-4B4F-B200-61D6BED75357}">
      <dsp:nvSpPr>
        <dsp:cNvPr id="0" name=""/>
        <dsp:cNvSpPr/>
      </dsp:nvSpPr>
      <dsp:spPr>
        <a:xfrm>
          <a:off x="173370" y="2995267"/>
          <a:ext cx="315219" cy="315219"/>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543533E-63F6-4AAC-8281-040FD0B7A801}">
      <dsp:nvSpPr>
        <dsp:cNvPr id="0" name=""/>
        <dsp:cNvSpPr/>
      </dsp:nvSpPr>
      <dsp:spPr>
        <a:xfrm>
          <a:off x="661960" y="2866314"/>
          <a:ext cx="5583304" cy="5731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656" tIns="60656" rIns="60656" bIns="60656" numCol="1" spcCol="1270" anchor="ctr" anchorCtr="0">
          <a:noAutofit/>
        </a:bodyPr>
        <a:lstStyle/>
        <a:p>
          <a:pPr marL="0" lvl="0" indent="0" algn="l" defTabSz="711200">
            <a:lnSpc>
              <a:spcPct val="90000"/>
            </a:lnSpc>
            <a:spcBef>
              <a:spcPct val="0"/>
            </a:spcBef>
            <a:spcAft>
              <a:spcPct val="35000"/>
            </a:spcAft>
            <a:buNone/>
          </a:pPr>
          <a:r>
            <a:rPr lang="en-US" sz="1600" kern="1200"/>
            <a:t>Sold units and value</a:t>
          </a:r>
        </a:p>
      </dsp:txBody>
      <dsp:txXfrm>
        <a:off x="661960" y="2866314"/>
        <a:ext cx="5583304" cy="573126"/>
      </dsp:txXfrm>
    </dsp:sp>
    <dsp:sp modelId="{557540A4-C243-43EF-A3A4-0B35A5E8E475}">
      <dsp:nvSpPr>
        <dsp:cNvPr id="0" name=""/>
        <dsp:cNvSpPr/>
      </dsp:nvSpPr>
      <dsp:spPr>
        <a:xfrm>
          <a:off x="0" y="3582722"/>
          <a:ext cx="6245265" cy="57312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70DECAA-9DEA-4D8D-8E6B-74CA727B665C}">
      <dsp:nvSpPr>
        <dsp:cNvPr id="0" name=""/>
        <dsp:cNvSpPr/>
      </dsp:nvSpPr>
      <dsp:spPr>
        <a:xfrm>
          <a:off x="173370" y="3711675"/>
          <a:ext cx="315219" cy="315219"/>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00BCCEF-B889-4CC1-B069-BFBC9C804223}">
      <dsp:nvSpPr>
        <dsp:cNvPr id="0" name=""/>
        <dsp:cNvSpPr/>
      </dsp:nvSpPr>
      <dsp:spPr>
        <a:xfrm>
          <a:off x="661960" y="3582722"/>
          <a:ext cx="5583304" cy="5731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656" tIns="60656" rIns="60656" bIns="60656" numCol="1" spcCol="1270" anchor="ctr" anchorCtr="0">
          <a:noAutofit/>
        </a:bodyPr>
        <a:lstStyle/>
        <a:p>
          <a:pPr marL="0" lvl="0" indent="0" algn="l" defTabSz="711200">
            <a:lnSpc>
              <a:spcPct val="90000"/>
            </a:lnSpc>
            <a:spcBef>
              <a:spcPct val="0"/>
            </a:spcBef>
            <a:spcAft>
              <a:spcPct val="35000"/>
            </a:spcAft>
            <a:buNone/>
          </a:pPr>
          <a:r>
            <a:rPr lang="en-US" sz="1600" kern="1200"/>
            <a:t>Returned units and value</a:t>
          </a:r>
        </a:p>
      </dsp:txBody>
      <dsp:txXfrm>
        <a:off x="661960" y="3582722"/>
        <a:ext cx="5583304" cy="573126"/>
      </dsp:txXfrm>
    </dsp:sp>
    <dsp:sp modelId="{414FD639-3828-4F2D-B196-33E42A474F17}">
      <dsp:nvSpPr>
        <dsp:cNvPr id="0" name=""/>
        <dsp:cNvSpPr/>
      </dsp:nvSpPr>
      <dsp:spPr>
        <a:xfrm>
          <a:off x="0" y="4299130"/>
          <a:ext cx="6245265" cy="57312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A8EF468-0F05-47D1-BF52-1ABF20B4B8FF}">
      <dsp:nvSpPr>
        <dsp:cNvPr id="0" name=""/>
        <dsp:cNvSpPr/>
      </dsp:nvSpPr>
      <dsp:spPr>
        <a:xfrm>
          <a:off x="173370" y="4428083"/>
          <a:ext cx="315219" cy="315219"/>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ECD4FFA-DE63-4D09-A02E-1E228115A2E5}">
      <dsp:nvSpPr>
        <dsp:cNvPr id="0" name=""/>
        <dsp:cNvSpPr/>
      </dsp:nvSpPr>
      <dsp:spPr>
        <a:xfrm>
          <a:off x="661960" y="4299130"/>
          <a:ext cx="5583304" cy="5731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656" tIns="60656" rIns="60656" bIns="60656" numCol="1" spcCol="1270" anchor="ctr" anchorCtr="0">
          <a:noAutofit/>
        </a:bodyPr>
        <a:lstStyle/>
        <a:p>
          <a:pPr marL="0" lvl="0" indent="0" algn="l" defTabSz="711200">
            <a:lnSpc>
              <a:spcPct val="90000"/>
            </a:lnSpc>
            <a:spcBef>
              <a:spcPct val="0"/>
            </a:spcBef>
            <a:spcAft>
              <a:spcPct val="35000"/>
            </a:spcAft>
            <a:buNone/>
          </a:pPr>
          <a:r>
            <a:rPr lang="en-US" sz="1600" kern="1200"/>
            <a:t>Adjusted Demand</a:t>
          </a:r>
        </a:p>
      </dsp:txBody>
      <dsp:txXfrm>
        <a:off x="661960" y="4299130"/>
        <a:ext cx="5583304" cy="573126"/>
      </dsp:txXfrm>
    </dsp:sp>
    <dsp:sp modelId="{0FFB3D37-6A68-4C82-809A-31803EC61E38}">
      <dsp:nvSpPr>
        <dsp:cNvPr id="0" name=""/>
        <dsp:cNvSpPr/>
      </dsp:nvSpPr>
      <dsp:spPr>
        <a:xfrm>
          <a:off x="0" y="5015538"/>
          <a:ext cx="6245265" cy="57312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AD8B6F7-204A-4668-895C-D6608C74D104}">
      <dsp:nvSpPr>
        <dsp:cNvPr id="0" name=""/>
        <dsp:cNvSpPr/>
      </dsp:nvSpPr>
      <dsp:spPr>
        <a:xfrm>
          <a:off x="173370" y="5144491"/>
          <a:ext cx="315219" cy="315219"/>
        </a:xfrm>
        <a:prstGeom prst="rect">
          <a:avLst/>
        </a:prstGeom>
        <a:blipFill>
          <a:blip xmlns:r="http://schemas.openxmlformats.org/officeDocument/2006/relationships"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33A7080-6325-48E9-840F-3CC0318C261D}">
      <dsp:nvSpPr>
        <dsp:cNvPr id="0" name=""/>
        <dsp:cNvSpPr/>
      </dsp:nvSpPr>
      <dsp:spPr>
        <a:xfrm>
          <a:off x="661960" y="5015538"/>
          <a:ext cx="5583304" cy="5731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656" tIns="60656" rIns="60656" bIns="60656" numCol="1" spcCol="1270" anchor="ctr" anchorCtr="0">
          <a:noAutofit/>
        </a:bodyPr>
        <a:lstStyle/>
        <a:p>
          <a:pPr marL="0" lvl="0" indent="0" algn="l" defTabSz="711200">
            <a:lnSpc>
              <a:spcPct val="90000"/>
            </a:lnSpc>
            <a:spcBef>
              <a:spcPct val="0"/>
            </a:spcBef>
            <a:spcAft>
              <a:spcPct val="35000"/>
            </a:spcAft>
            <a:buNone/>
          </a:pPr>
          <a:r>
            <a:rPr lang="en-US" sz="1600" kern="1200"/>
            <a:t>Town and State</a:t>
          </a:r>
        </a:p>
      </dsp:txBody>
      <dsp:txXfrm>
        <a:off x="661960" y="5015538"/>
        <a:ext cx="5583304" cy="573126"/>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2D10B3A-C4F9-4EC3-B5E4-A15C328AB72E}" type="datetimeFigureOut">
              <a:rPr lang="en-US" smtClean="0"/>
              <a:t>4/21/2025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81FB53-477E-47AB-9C04-CE32FC40BF5A}" type="slidenum">
              <a:rPr lang="en-US" smtClean="0"/>
              <a:t>‹#›</a:t>
            </a:fld>
            <a:endParaRPr lang="en-US"/>
          </a:p>
        </p:txBody>
      </p:sp>
    </p:spTree>
    <p:extLst>
      <p:ext uri="{BB962C8B-B14F-4D97-AF65-F5344CB8AC3E}">
        <p14:creationId xmlns:p14="http://schemas.microsoft.com/office/powerpoint/2010/main" val="26745110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Inventory management is a universal challenge for businesses. With rising competition and expanding urban areas, inventory facilities have become increasingly expensive. Making smart inventory decisions is crucial—not just to remain competitive in the market but also to adapt to rapidly changing demands. This is especially important for companies dealing with perishable goods. These businesses must strike a careful balance between meeting demand and avoiding oversupply.</a:t>
            </a:r>
          </a:p>
          <a:p>
            <a:pPr marL="0" indent="0">
              <a:buNone/>
            </a:pPr>
            <a:endParaRPr lang="en-US" dirty="0"/>
          </a:p>
          <a:p>
            <a:pPr marL="0" indent="0">
              <a:buNone/>
            </a:pPr>
            <a:r>
              <a:rPr lang="en-US" dirty="0"/>
              <a:t>Our goal in this project is to develop a predictive model to optimize a firm’s inventory decision.</a:t>
            </a:r>
          </a:p>
        </p:txBody>
      </p:sp>
      <p:sp>
        <p:nvSpPr>
          <p:cNvPr id="4" name="Slide Number Placeholder 3"/>
          <p:cNvSpPr>
            <a:spLocks noGrp="1"/>
          </p:cNvSpPr>
          <p:nvPr>
            <p:ph type="sldNum" sz="quarter" idx="5"/>
          </p:nvPr>
        </p:nvSpPr>
        <p:spPr/>
        <p:txBody>
          <a:bodyPr/>
          <a:lstStyle/>
          <a:p>
            <a:fld id="{9881FB53-477E-47AB-9C04-CE32FC40BF5A}" type="slidenum">
              <a:rPr lang="en-US" smtClean="0"/>
              <a:t>2</a:t>
            </a:fld>
            <a:endParaRPr lang="en-US"/>
          </a:p>
        </p:txBody>
      </p:sp>
    </p:spTree>
    <p:extLst>
      <p:ext uri="{BB962C8B-B14F-4D97-AF65-F5344CB8AC3E}">
        <p14:creationId xmlns:p14="http://schemas.microsoft.com/office/powerpoint/2010/main" val="7184619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Grupo Bimbo is a large Mexican company that sells baked goods all over the world.  In this project, we predict the demand for perishable baked goods in central Mexico. Clients receive products arriving along various routes each week from numerous sales depots.  Any unsold goods at the end of the week are bought back at half price by Grupo Bimbo (i.e. returns).  For each product each client purchases, the target variable is adjusted demand, which equals the number of sales minus the number of returns.  Our training data contains past sales data on weeks 3 through 9.  The goal is to predict the adjusted demand for many clients in weeks 10 and 11.</a:t>
            </a:r>
          </a:p>
        </p:txBody>
      </p:sp>
      <p:sp>
        <p:nvSpPr>
          <p:cNvPr id="4" name="Slide Number Placeholder 3"/>
          <p:cNvSpPr>
            <a:spLocks noGrp="1"/>
          </p:cNvSpPr>
          <p:nvPr>
            <p:ph type="sldNum" sz="quarter" idx="5"/>
          </p:nvPr>
        </p:nvSpPr>
        <p:spPr/>
        <p:txBody>
          <a:bodyPr/>
          <a:lstStyle/>
          <a:p>
            <a:fld id="{9881FB53-477E-47AB-9C04-CE32FC40BF5A}" type="slidenum">
              <a:rPr lang="en-US" smtClean="0"/>
              <a:t>3</a:t>
            </a:fld>
            <a:endParaRPr lang="en-US"/>
          </a:p>
        </p:txBody>
      </p:sp>
    </p:spTree>
    <p:extLst>
      <p:ext uri="{BB962C8B-B14F-4D97-AF65-F5344CB8AC3E}">
        <p14:creationId xmlns:p14="http://schemas.microsoft.com/office/powerpoint/2010/main" val="36655350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7961D4-2EA1-DFF7-2007-39BE2E91420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DC6A4AE-31A0-6457-FE99-0330E28C1A7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B8E3811-9CBB-D47D-218B-094ABD090B38}"/>
              </a:ext>
            </a:extLst>
          </p:cNvPr>
          <p:cNvSpPr>
            <a:spLocks noGrp="1"/>
          </p:cNvSpPr>
          <p:nvPr>
            <p:ph type="body" idx="1"/>
          </p:nvPr>
        </p:nvSpPr>
        <p:spPr/>
        <p:txBody>
          <a:bodyPr/>
          <a:lstStyle/>
          <a:p>
            <a:r>
              <a:rPr lang="en-US" dirty="0"/>
              <a:t>The training data set has roughly 75 million rows! In addition to week number and adjusted demand, each row contains 13 entries, such as week number, client ID, product ID, route ID, etc.  Additional information provided is the client names, product names, and town/state locations.  This dataset was collected from central Mexico.</a:t>
            </a:r>
          </a:p>
        </p:txBody>
      </p:sp>
      <p:sp>
        <p:nvSpPr>
          <p:cNvPr id="4" name="Slide Number Placeholder 3">
            <a:extLst>
              <a:ext uri="{FF2B5EF4-FFF2-40B4-BE49-F238E27FC236}">
                <a16:creationId xmlns:a16="http://schemas.microsoft.com/office/drawing/2014/main" id="{AB4046C0-A846-8A80-BD96-63D2D02079C4}"/>
              </a:ext>
            </a:extLst>
          </p:cNvPr>
          <p:cNvSpPr>
            <a:spLocks noGrp="1"/>
          </p:cNvSpPr>
          <p:nvPr>
            <p:ph type="sldNum" sz="quarter" idx="5"/>
          </p:nvPr>
        </p:nvSpPr>
        <p:spPr/>
        <p:txBody>
          <a:bodyPr/>
          <a:lstStyle/>
          <a:p>
            <a:fld id="{9881FB53-477E-47AB-9C04-CE32FC40BF5A}" type="slidenum">
              <a:rPr lang="en-US" smtClean="0"/>
              <a:t>4</a:t>
            </a:fld>
            <a:endParaRPr lang="en-US"/>
          </a:p>
        </p:txBody>
      </p:sp>
    </p:spTree>
    <p:extLst>
      <p:ext uri="{BB962C8B-B14F-4D97-AF65-F5344CB8AC3E}">
        <p14:creationId xmlns:p14="http://schemas.microsoft.com/office/powerpoint/2010/main" val="2348257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understand demand variation across states, we aggregate sales at the state level and merge this data with an external Geographic JavaScript Object Notation. The heatmap shows regions like the State of Mexico, Jalisco, and Veracruz have the highest demand.</a:t>
            </a:r>
          </a:p>
        </p:txBody>
      </p:sp>
      <p:sp>
        <p:nvSpPr>
          <p:cNvPr id="4" name="Slide Number Placeholder 3"/>
          <p:cNvSpPr>
            <a:spLocks noGrp="1"/>
          </p:cNvSpPr>
          <p:nvPr>
            <p:ph type="sldNum" sz="quarter" idx="5"/>
          </p:nvPr>
        </p:nvSpPr>
        <p:spPr/>
        <p:txBody>
          <a:bodyPr/>
          <a:lstStyle/>
          <a:p>
            <a:fld id="{9881FB53-477E-47AB-9C04-CE32FC40BF5A}" type="slidenum">
              <a:rPr lang="en-US" smtClean="0"/>
              <a:t>5</a:t>
            </a:fld>
            <a:endParaRPr lang="en-US"/>
          </a:p>
        </p:txBody>
      </p:sp>
    </p:spTree>
    <p:extLst>
      <p:ext uri="{BB962C8B-B14F-4D97-AF65-F5344CB8AC3E}">
        <p14:creationId xmlns:p14="http://schemas.microsoft.com/office/powerpoint/2010/main" val="12605589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mentioned before, the training data set has roughly 75 million rows!  There are around 880k unique clients and 2.5k unique products.</a:t>
            </a:r>
          </a:p>
          <a:p>
            <a:endParaRPr lang="en-US" dirty="0"/>
          </a:p>
          <a:p>
            <a:r>
              <a:rPr lang="en-US" dirty="0"/>
              <a:t>Many client/product pairs have missing values.  A common occurrence is ‘client X buys some amount of product Y in weeks 3, 7, and 8’.  There is no data for client X and product Y in weeks 4, 5, 6, 9.  Did client X not purchase any of product Y during those weeks? Or is this data missing? The answer is not provided.</a:t>
            </a:r>
          </a:p>
          <a:p>
            <a:endParaRPr lang="en-US" dirty="0"/>
          </a:p>
          <a:p>
            <a:r>
              <a:rPr lang="en-US" dirty="0"/>
              <a:t>The clients for which we predict demand in weeks 10 and/or 11 may not be present in weeks 3 through 9.  The same issue appears for training models.  If we use weeks 3 – 8 to train a model, there are new clients in week 9.</a:t>
            </a:r>
          </a:p>
          <a:p>
            <a:endParaRPr lang="en-US" dirty="0"/>
          </a:p>
          <a:p>
            <a:r>
              <a:rPr lang="en-US" dirty="0"/>
              <a:t>This is a time series data set with only 7 time entries!</a:t>
            </a:r>
          </a:p>
        </p:txBody>
      </p:sp>
      <p:sp>
        <p:nvSpPr>
          <p:cNvPr id="4" name="Slide Number Placeholder 3"/>
          <p:cNvSpPr>
            <a:spLocks noGrp="1"/>
          </p:cNvSpPr>
          <p:nvPr>
            <p:ph type="sldNum" sz="quarter" idx="5"/>
          </p:nvPr>
        </p:nvSpPr>
        <p:spPr/>
        <p:txBody>
          <a:bodyPr/>
          <a:lstStyle/>
          <a:p>
            <a:fld id="{9881FB53-477E-47AB-9C04-CE32FC40BF5A}" type="slidenum">
              <a:rPr lang="en-US" smtClean="0"/>
              <a:t>6</a:t>
            </a:fld>
            <a:endParaRPr lang="en-US"/>
          </a:p>
        </p:txBody>
      </p:sp>
    </p:spTree>
    <p:extLst>
      <p:ext uri="{BB962C8B-B14F-4D97-AF65-F5344CB8AC3E}">
        <p14:creationId xmlns:p14="http://schemas.microsoft.com/office/powerpoint/2010/main" val="7528410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best performing model is a </a:t>
            </a:r>
            <a:r>
              <a:rPr lang="en-US" dirty="0" err="1"/>
              <a:t>gridsearch</a:t>
            </a:r>
            <a:r>
              <a:rPr lang="en-US" dirty="0"/>
              <a:t> cross-validated </a:t>
            </a:r>
            <a:r>
              <a:rPr lang="en-US" dirty="0" err="1"/>
              <a:t>xgboost</a:t>
            </a:r>
            <a:r>
              <a:rPr lang="en-US" dirty="0"/>
              <a:t> model.  The features are the adjusted demand of the past 3 weeks, client ID/mean/median/min/max, product ID/mean/median.</a:t>
            </a:r>
          </a:p>
        </p:txBody>
      </p:sp>
      <p:sp>
        <p:nvSpPr>
          <p:cNvPr id="4" name="Slide Number Placeholder 3"/>
          <p:cNvSpPr>
            <a:spLocks noGrp="1"/>
          </p:cNvSpPr>
          <p:nvPr>
            <p:ph type="sldNum" sz="quarter" idx="5"/>
          </p:nvPr>
        </p:nvSpPr>
        <p:spPr/>
        <p:txBody>
          <a:bodyPr/>
          <a:lstStyle/>
          <a:p>
            <a:fld id="{9881FB53-477E-47AB-9C04-CE32FC40BF5A}" type="slidenum">
              <a:rPr lang="en-US" smtClean="0"/>
              <a:t>9</a:t>
            </a:fld>
            <a:endParaRPr lang="en-US"/>
          </a:p>
        </p:txBody>
      </p:sp>
    </p:spTree>
    <p:extLst>
      <p:ext uri="{BB962C8B-B14F-4D97-AF65-F5344CB8AC3E}">
        <p14:creationId xmlns:p14="http://schemas.microsoft.com/office/powerpoint/2010/main" val="26906148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D69539-B20D-990F-1C69-52ACEEB3C50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7B1B762-1F80-97A4-B3D6-F509D81294A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5CB89BE-4841-82F9-29D6-F3C9228EBA79}"/>
              </a:ext>
            </a:extLst>
          </p:cNvPr>
          <p:cNvSpPr>
            <a:spLocks noGrp="1"/>
          </p:cNvSpPr>
          <p:nvPr>
            <p:ph type="dt" sz="half" idx="10"/>
          </p:nvPr>
        </p:nvSpPr>
        <p:spPr/>
        <p:txBody>
          <a:bodyPr/>
          <a:lstStyle/>
          <a:p>
            <a:fld id="{289D7825-F35C-46E4-99C6-F996D73DB785}" type="datetimeFigureOut">
              <a:rPr lang="en-US" smtClean="0"/>
              <a:t>4/21/2025</a:t>
            </a:fld>
            <a:endParaRPr lang="en-US"/>
          </a:p>
        </p:txBody>
      </p:sp>
      <p:sp>
        <p:nvSpPr>
          <p:cNvPr id="5" name="Footer Placeholder 4">
            <a:extLst>
              <a:ext uri="{FF2B5EF4-FFF2-40B4-BE49-F238E27FC236}">
                <a16:creationId xmlns:a16="http://schemas.microsoft.com/office/drawing/2014/main" id="{A06231E8-13AF-D83E-98E5-7D39D667B7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14A7B8-724B-4B90-0648-889907A1D95A}"/>
              </a:ext>
            </a:extLst>
          </p:cNvPr>
          <p:cNvSpPr>
            <a:spLocks noGrp="1"/>
          </p:cNvSpPr>
          <p:nvPr>
            <p:ph type="sldNum" sz="quarter" idx="12"/>
          </p:nvPr>
        </p:nvSpPr>
        <p:spPr/>
        <p:txBody>
          <a:bodyPr/>
          <a:lstStyle/>
          <a:p>
            <a:fld id="{E9999E29-73CC-48E2-BB33-891E7FD4341C}" type="slidenum">
              <a:rPr lang="en-US" smtClean="0"/>
              <a:t>‹#›</a:t>
            </a:fld>
            <a:endParaRPr lang="en-US"/>
          </a:p>
        </p:txBody>
      </p:sp>
    </p:spTree>
    <p:extLst>
      <p:ext uri="{BB962C8B-B14F-4D97-AF65-F5344CB8AC3E}">
        <p14:creationId xmlns:p14="http://schemas.microsoft.com/office/powerpoint/2010/main" val="26114567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A63CD2-D0E4-56E9-B0A4-A2E92376A1A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699D095-3693-D486-2D59-E2978C3574A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4CD696B-F222-4C47-2D8B-C884679856D8}"/>
              </a:ext>
            </a:extLst>
          </p:cNvPr>
          <p:cNvSpPr>
            <a:spLocks noGrp="1"/>
          </p:cNvSpPr>
          <p:nvPr>
            <p:ph type="dt" sz="half" idx="10"/>
          </p:nvPr>
        </p:nvSpPr>
        <p:spPr/>
        <p:txBody>
          <a:bodyPr/>
          <a:lstStyle/>
          <a:p>
            <a:fld id="{289D7825-F35C-46E4-99C6-F996D73DB785}" type="datetimeFigureOut">
              <a:rPr lang="en-US" smtClean="0"/>
              <a:t>4/21/2025</a:t>
            </a:fld>
            <a:endParaRPr lang="en-US"/>
          </a:p>
        </p:txBody>
      </p:sp>
      <p:sp>
        <p:nvSpPr>
          <p:cNvPr id="5" name="Footer Placeholder 4">
            <a:extLst>
              <a:ext uri="{FF2B5EF4-FFF2-40B4-BE49-F238E27FC236}">
                <a16:creationId xmlns:a16="http://schemas.microsoft.com/office/drawing/2014/main" id="{5DC82E61-526C-5901-0987-1B7C7C53BD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CC361C-E9FC-EB6A-BC13-943733ECD255}"/>
              </a:ext>
            </a:extLst>
          </p:cNvPr>
          <p:cNvSpPr>
            <a:spLocks noGrp="1"/>
          </p:cNvSpPr>
          <p:nvPr>
            <p:ph type="sldNum" sz="quarter" idx="12"/>
          </p:nvPr>
        </p:nvSpPr>
        <p:spPr/>
        <p:txBody>
          <a:bodyPr/>
          <a:lstStyle/>
          <a:p>
            <a:fld id="{E9999E29-73CC-48E2-BB33-891E7FD4341C}" type="slidenum">
              <a:rPr lang="en-US" smtClean="0"/>
              <a:t>‹#›</a:t>
            </a:fld>
            <a:endParaRPr lang="en-US"/>
          </a:p>
        </p:txBody>
      </p:sp>
    </p:spTree>
    <p:extLst>
      <p:ext uri="{BB962C8B-B14F-4D97-AF65-F5344CB8AC3E}">
        <p14:creationId xmlns:p14="http://schemas.microsoft.com/office/powerpoint/2010/main" val="2341589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98EDAFD-71C9-0C91-18B0-400813652AB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BD5A879-842D-D9B6-3AEC-A94F2B1A1EA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74261EC-6545-853A-844C-7777D015DA75}"/>
              </a:ext>
            </a:extLst>
          </p:cNvPr>
          <p:cNvSpPr>
            <a:spLocks noGrp="1"/>
          </p:cNvSpPr>
          <p:nvPr>
            <p:ph type="dt" sz="half" idx="10"/>
          </p:nvPr>
        </p:nvSpPr>
        <p:spPr/>
        <p:txBody>
          <a:bodyPr/>
          <a:lstStyle/>
          <a:p>
            <a:fld id="{289D7825-F35C-46E4-99C6-F996D73DB785}" type="datetimeFigureOut">
              <a:rPr lang="en-US" smtClean="0"/>
              <a:t>4/21/2025</a:t>
            </a:fld>
            <a:endParaRPr lang="en-US"/>
          </a:p>
        </p:txBody>
      </p:sp>
      <p:sp>
        <p:nvSpPr>
          <p:cNvPr id="5" name="Footer Placeholder 4">
            <a:extLst>
              <a:ext uri="{FF2B5EF4-FFF2-40B4-BE49-F238E27FC236}">
                <a16:creationId xmlns:a16="http://schemas.microsoft.com/office/drawing/2014/main" id="{0D992D31-9AAD-3EEC-F9E8-59B5FB5947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76AE8F-FC58-BCB8-1015-BF17566ED0A0}"/>
              </a:ext>
            </a:extLst>
          </p:cNvPr>
          <p:cNvSpPr>
            <a:spLocks noGrp="1"/>
          </p:cNvSpPr>
          <p:nvPr>
            <p:ph type="sldNum" sz="quarter" idx="12"/>
          </p:nvPr>
        </p:nvSpPr>
        <p:spPr/>
        <p:txBody>
          <a:bodyPr/>
          <a:lstStyle/>
          <a:p>
            <a:fld id="{E9999E29-73CC-48E2-BB33-891E7FD4341C}" type="slidenum">
              <a:rPr lang="en-US" smtClean="0"/>
              <a:t>‹#›</a:t>
            </a:fld>
            <a:endParaRPr lang="en-US"/>
          </a:p>
        </p:txBody>
      </p:sp>
    </p:spTree>
    <p:extLst>
      <p:ext uri="{BB962C8B-B14F-4D97-AF65-F5344CB8AC3E}">
        <p14:creationId xmlns:p14="http://schemas.microsoft.com/office/powerpoint/2010/main" val="1309721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0517F-CBFE-B6FB-AA1F-03AFEC2BDBE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2615CB5-8E7C-528A-7BBD-B3D3F794753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8D2670-3AC8-13CC-ADCE-4DC5D1ED1935}"/>
              </a:ext>
            </a:extLst>
          </p:cNvPr>
          <p:cNvSpPr>
            <a:spLocks noGrp="1"/>
          </p:cNvSpPr>
          <p:nvPr>
            <p:ph type="dt" sz="half" idx="10"/>
          </p:nvPr>
        </p:nvSpPr>
        <p:spPr/>
        <p:txBody>
          <a:bodyPr/>
          <a:lstStyle/>
          <a:p>
            <a:fld id="{289D7825-F35C-46E4-99C6-F996D73DB785}" type="datetimeFigureOut">
              <a:rPr lang="en-US" smtClean="0"/>
              <a:t>4/21/2025</a:t>
            </a:fld>
            <a:endParaRPr lang="en-US"/>
          </a:p>
        </p:txBody>
      </p:sp>
      <p:sp>
        <p:nvSpPr>
          <p:cNvPr id="5" name="Footer Placeholder 4">
            <a:extLst>
              <a:ext uri="{FF2B5EF4-FFF2-40B4-BE49-F238E27FC236}">
                <a16:creationId xmlns:a16="http://schemas.microsoft.com/office/drawing/2014/main" id="{A779F4B7-2B5E-D17D-EB53-E34B2308B9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CA73B0-D79D-FE7A-0967-89CDA6843987}"/>
              </a:ext>
            </a:extLst>
          </p:cNvPr>
          <p:cNvSpPr>
            <a:spLocks noGrp="1"/>
          </p:cNvSpPr>
          <p:nvPr>
            <p:ph type="sldNum" sz="quarter" idx="12"/>
          </p:nvPr>
        </p:nvSpPr>
        <p:spPr/>
        <p:txBody>
          <a:bodyPr/>
          <a:lstStyle/>
          <a:p>
            <a:fld id="{E9999E29-73CC-48E2-BB33-891E7FD4341C}" type="slidenum">
              <a:rPr lang="en-US" smtClean="0"/>
              <a:t>‹#›</a:t>
            </a:fld>
            <a:endParaRPr lang="en-US"/>
          </a:p>
        </p:txBody>
      </p:sp>
    </p:spTree>
    <p:extLst>
      <p:ext uri="{BB962C8B-B14F-4D97-AF65-F5344CB8AC3E}">
        <p14:creationId xmlns:p14="http://schemas.microsoft.com/office/powerpoint/2010/main" val="26642188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02424-C172-1298-0D36-7826FF6CF47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A0986B2-BD25-E3D5-876F-BDB24805AE17}"/>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455E198-58E7-E6D2-2378-23FB7297BCED}"/>
              </a:ext>
            </a:extLst>
          </p:cNvPr>
          <p:cNvSpPr>
            <a:spLocks noGrp="1"/>
          </p:cNvSpPr>
          <p:nvPr>
            <p:ph type="dt" sz="half" idx="10"/>
          </p:nvPr>
        </p:nvSpPr>
        <p:spPr/>
        <p:txBody>
          <a:bodyPr/>
          <a:lstStyle/>
          <a:p>
            <a:fld id="{289D7825-F35C-46E4-99C6-F996D73DB785}" type="datetimeFigureOut">
              <a:rPr lang="en-US" smtClean="0"/>
              <a:t>4/21/2025</a:t>
            </a:fld>
            <a:endParaRPr lang="en-US"/>
          </a:p>
        </p:txBody>
      </p:sp>
      <p:sp>
        <p:nvSpPr>
          <p:cNvPr id="5" name="Footer Placeholder 4">
            <a:extLst>
              <a:ext uri="{FF2B5EF4-FFF2-40B4-BE49-F238E27FC236}">
                <a16:creationId xmlns:a16="http://schemas.microsoft.com/office/drawing/2014/main" id="{F6CD9C25-B3D7-E6A6-4D01-5E66081B79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90BAC8-1704-6183-CF13-16401E5F80AF}"/>
              </a:ext>
            </a:extLst>
          </p:cNvPr>
          <p:cNvSpPr>
            <a:spLocks noGrp="1"/>
          </p:cNvSpPr>
          <p:nvPr>
            <p:ph type="sldNum" sz="quarter" idx="12"/>
          </p:nvPr>
        </p:nvSpPr>
        <p:spPr/>
        <p:txBody>
          <a:bodyPr/>
          <a:lstStyle/>
          <a:p>
            <a:fld id="{E9999E29-73CC-48E2-BB33-891E7FD4341C}" type="slidenum">
              <a:rPr lang="en-US" smtClean="0"/>
              <a:t>‹#›</a:t>
            </a:fld>
            <a:endParaRPr lang="en-US"/>
          </a:p>
        </p:txBody>
      </p:sp>
    </p:spTree>
    <p:extLst>
      <p:ext uri="{BB962C8B-B14F-4D97-AF65-F5344CB8AC3E}">
        <p14:creationId xmlns:p14="http://schemas.microsoft.com/office/powerpoint/2010/main" val="37573628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F7166F-DE25-44C8-E109-22DB24D5A7C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EF1F99E-5B94-1C58-0BE5-946100580D5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FCA60CD-E5B6-C97E-7252-BB212F281E0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BAF360A-BFA3-1650-5083-A846060708B3}"/>
              </a:ext>
            </a:extLst>
          </p:cNvPr>
          <p:cNvSpPr>
            <a:spLocks noGrp="1"/>
          </p:cNvSpPr>
          <p:nvPr>
            <p:ph type="dt" sz="half" idx="10"/>
          </p:nvPr>
        </p:nvSpPr>
        <p:spPr/>
        <p:txBody>
          <a:bodyPr/>
          <a:lstStyle/>
          <a:p>
            <a:fld id="{289D7825-F35C-46E4-99C6-F996D73DB785}" type="datetimeFigureOut">
              <a:rPr lang="en-US" smtClean="0"/>
              <a:t>4/21/2025</a:t>
            </a:fld>
            <a:endParaRPr lang="en-US"/>
          </a:p>
        </p:txBody>
      </p:sp>
      <p:sp>
        <p:nvSpPr>
          <p:cNvPr id="6" name="Footer Placeholder 5">
            <a:extLst>
              <a:ext uri="{FF2B5EF4-FFF2-40B4-BE49-F238E27FC236}">
                <a16:creationId xmlns:a16="http://schemas.microsoft.com/office/drawing/2014/main" id="{E556BE57-7415-874B-0BE8-14A61D73BE5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B1DF9D5-2357-FB00-27F5-43630CE3933F}"/>
              </a:ext>
            </a:extLst>
          </p:cNvPr>
          <p:cNvSpPr>
            <a:spLocks noGrp="1"/>
          </p:cNvSpPr>
          <p:nvPr>
            <p:ph type="sldNum" sz="quarter" idx="12"/>
          </p:nvPr>
        </p:nvSpPr>
        <p:spPr/>
        <p:txBody>
          <a:bodyPr/>
          <a:lstStyle/>
          <a:p>
            <a:fld id="{E9999E29-73CC-48E2-BB33-891E7FD4341C}" type="slidenum">
              <a:rPr lang="en-US" smtClean="0"/>
              <a:t>‹#›</a:t>
            </a:fld>
            <a:endParaRPr lang="en-US"/>
          </a:p>
        </p:txBody>
      </p:sp>
    </p:spTree>
    <p:extLst>
      <p:ext uri="{BB962C8B-B14F-4D97-AF65-F5344CB8AC3E}">
        <p14:creationId xmlns:p14="http://schemas.microsoft.com/office/powerpoint/2010/main" val="3781926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9DCFE9-31AE-63EF-7B5E-47E7BD0B45F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48B19A8-0571-7687-5582-E8402EF14CA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502DE21-B53D-CE7F-E535-467322EE065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E73DFE9-8C6B-0070-C523-61BC47D47E4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7D3CA12-D5C1-BF79-1983-484F6DEB94F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8DC1C91-6D31-B63A-357E-E6FDD535DFD3}"/>
              </a:ext>
            </a:extLst>
          </p:cNvPr>
          <p:cNvSpPr>
            <a:spLocks noGrp="1"/>
          </p:cNvSpPr>
          <p:nvPr>
            <p:ph type="dt" sz="half" idx="10"/>
          </p:nvPr>
        </p:nvSpPr>
        <p:spPr/>
        <p:txBody>
          <a:bodyPr/>
          <a:lstStyle/>
          <a:p>
            <a:fld id="{289D7825-F35C-46E4-99C6-F996D73DB785}" type="datetimeFigureOut">
              <a:rPr lang="en-US" smtClean="0"/>
              <a:t>4/21/2025</a:t>
            </a:fld>
            <a:endParaRPr lang="en-US"/>
          </a:p>
        </p:txBody>
      </p:sp>
      <p:sp>
        <p:nvSpPr>
          <p:cNvPr id="8" name="Footer Placeholder 7">
            <a:extLst>
              <a:ext uri="{FF2B5EF4-FFF2-40B4-BE49-F238E27FC236}">
                <a16:creationId xmlns:a16="http://schemas.microsoft.com/office/drawing/2014/main" id="{57DA1227-0DAE-7408-D9FA-48AA5FDAB80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8C6DB45-7D8D-0569-6785-97483E82C053}"/>
              </a:ext>
            </a:extLst>
          </p:cNvPr>
          <p:cNvSpPr>
            <a:spLocks noGrp="1"/>
          </p:cNvSpPr>
          <p:nvPr>
            <p:ph type="sldNum" sz="quarter" idx="12"/>
          </p:nvPr>
        </p:nvSpPr>
        <p:spPr/>
        <p:txBody>
          <a:bodyPr/>
          <a:lstStyle/>
          <a:p>
            <a:fld id="{E9999E29-73CC-48E2-BB33-891E7FD4341C}" type="slidenum">
              <a:rPr lang="en-US" smtClean="0"/>
              <a:t>‹#›</a:t>
            </a:fld>
            <a:endParaRPr lang="en-US"/>
          </a:p>
        </p:txBody>
      </p:sp>
    </p:spTree>
    <p:extLst>
      <p:ext uri="{BB962C8B-B14F-4D97-AF65-F5344CB8AC3E}">
        <p14:creationId xmlns:p14="http://schemas.microsoft.com/office/powerpoint/2010/main" val="26800931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6F10E-CE48-26F8-79C8-BFC10D5BD5E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3C92D8F-94FC-C054-C569-711E55EE48E3}"/>
              </a:ext>
            </a:extLst>
          </p:cNvPr>
          <p:cNvSpPr>
            <a:spLocks noGrp="1"/>
          </p:cNvSpPr>
          <p:nvPr>
            <p:ph type="dt" sz="half" idx="10"/>
          </p:nvPr>
        </p:nvSpPr>
        <p:spPr/>
        <p:txBody>
          <a:bodyPr/>
          <a:lstStyle/>
          <a:p>
            <a:fld id="{289D7825-F35C-46E4-99C6-F996D73DB785}" type="datetimeFigureOut">
              <a:rPr lang="en-US" smtClean="0"/>
              <a:t>4/21/2025</a:t>
            </a:fld>
            <a:endParaRPr lang="en-US"/>
          </a:p>
        </p:txBody>
      </p:sp>
      <p:sp>
        <p:nvSpPr>
          <p:cNvPr id="4" name="Footer Placeholder 3">
            <a:extLst>
              <a:ext uri="{FF2B5EF4-FFF2-40B4-BE49-F238E27FC236}">
                <a16:creationId xmlns:a16="http://schemas.microsoft.com/office/drawing/2014/main" id="{6FF9AA3D-9157-2F30-B9EB-5880F5CC68F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3B0DA3D-3281-8AB3-C3FB-6FF39F46FBE0}"/>
              </a:ext>
            </a:extLst>
          </p:cNvPr>
          <p:cNvSpPr>
            <a:spLocks noGrp="1"/>
          </p:cNvSpPr>
          <p:nvPr>
            <p:ph type="sldNum" sz="quarter" idx="12"/>
          </p:nvPr>
        </p:nvSpPr>
        <p:spPr/>
        <p:txBody>
          <a:bodyPr/>
          <a:lstStyle/>
          <a:p>
            <a:fld id="{E9999E29-73CC-48E2-BB33-891E7FD4341C}" type="slidenum">
              <a:rPr lang="en-US" smtClean="0"/>
              <a:t>‹#›</a:t>
            </a:fld>
            <a:endParaRPr lang="en-US"/>
          </a:p>
        </p:txBody>
      </p:sp>
    </p:spTree>
    <p:extLst>
      <p:ext uri="{BB962C8B-B14F-4D97-AF65-F5344CB8AC3E}">
        <p14:creationId xmlns:p14="http://schemas.microsoft.com/office/powerpoint/2010/main" val="13749688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751FD30-F03F-9D93-5574-A2111B0E1CDC}"/>
              </a:ext>
            </a:extLst>
          </p:cNvPr>
          <p:cNvSpPr>
            <a:spLocks noGrp="1"/>
          </p:cNvSpPr>
          <p:nvPr>
            <p:ph type="dt" sz="half" idx="10"/>
          </p:nvPr>
        </p:nvSpPr>
        <p:spPr/>
        <p:txBody>
          <a:bodyPr/>
          <a:lstStyle/>
          <a:p>
            <a:fld id="{289D7825-F35C-46E4-99C6-F996D73DB785}" type="datetimeFigureOut">
              <a:rPr lang="en-US" smtClean="0"/>
              <a:t>4/21/2025</a:t>
            </a:fld>
            <a:endParaRPr lang="en-US"/>
          </a:p>
        </p:txBody>
      </p:sp>
      <p:sp>
        <p:nvSpPr>
          <p:cNvPr id="3" name="Footer Placeholder 2">
            <a:extLst>
              <a:ext uri="{FF2B5EF4-FFF2-40B4-BE49-F238E27FC236}">
                <a16:creationId xmlns:a16="http://schemas.microsoft.com/office/drawing/2014/main" id="{DC8E5856-B809-A994-0414-16C7E3BB60D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36F78C8-F68E-5E21-E926-9A4A71F42F64}"/>
              </a:ext>
            </a:extLst>
          </p:cNvPr>
          <p:cNvSpPr>
            <a:spLocks noGrp="1"/>
          </p:cNvSpPr>
          <p:nvPr>
            <p:ph type="sldNum" sz="quarter" idx="12"/>
          </p:nvPr>
        </p:nvSpPr>
        <p:spPr/>
        <p:txBody>
          <a:bodyPr/>
          <a:lstStyle/>
          <a:p>
            <a:fld id="{E9999E29-73CC-48E2-BB33-891E7FD4341C}" type="slidenum">
              <a:rPr lang="en-US" smtClean="0"/>
              <a:t>‹#›</a:t>
            </a:fld>
            <a:endParaRPr lang="en-US"/>
          </a:p>
        </p:txBody>
      </p:sp>
    </p:spTree>
    <p:extLst>
      <p:ext uri="{BB962C8B-B14F-4D97-AF65-F5344CB8AC3E}">
        <p14:creationId xmlns:p14="http://schemas.microsoft.com/office/powerpoint/2010/main" val="12774282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22765-0EB7-FB24-679A-241709E3D3A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49FB2AB-A344-AAE1-6694-F3950D1CA6E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AC71BC8-3A0D-0E88-70E4-181E9C353E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4589101-8803-92C4-DF33-25595A1163A1}"/>
              </a:ext>
            </a:extLst>
          </p:cNvPr>
          <p:cNvSpPr>
            <a:spLocks noGrp="1"/>
          </p:cNvSpPr>
          <p:nvPr>
            <p:ph type="dt" sz="half" idx="10"/>
          </p:nvPr>
        </p:nvSpPr>
        <p:spPr/>
        <p:txBody>
          <a:bodyPr/>
          <a:lstStyle/>
          <a:p>
            <a:fld id="{289D7825-F35C-46E4-99C6-F996D73DB785}" type="datetimeFigureOut">
              <a:rPr lang="en-US" smtClean="0"/>
              <a:t>4/21/2025</a:t>
            </a:fld>
            <a:endParaRPr lang="en-US"/>
          </a:p>
        </p:txBody>
      </p:sp>
      <p:sp>
        <p:nvSpPr>
          <p:cNvPr id="6" name="Footer Placeholder 5">
            <a:extLst>
              <a:ext uri="{FF2B5EF4-FFF2-40B4-BE49-F238E27FC236}">
                <a16:creationId xmlns:a16="http://schemas.microsoft.com/office/drawing/2014/main" id="{C84807E5-DF28-DE23-CFCA-F0C6015767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2D1EFF1-07A6-B49A-1721-8B2EE271F49F}"/>
              </a:ext>
            </a:extLst>
          </p:cNvPr>
          <p:cNvSpPr>
            <a:spLocks noGrp="1"/>
          </p:cNvSpPr>
          <p:nvPr>
            <p:ph type="sldNum" sz="quarter" idx="12"/>
          </p:nvPr>
        </p:nvSpPr>
        <p:spPr/>
        <p:txBody>
          <a:bodyPr/>
          <a:lstStyle/>
          <a:p>
            <a:fld id="{E9999E29-73CC-48E2-BB33-891E7FD4341C}" type="slidenum">
              <a:rPr lang="en-US" smtClean="0"/>
              <a:t>‹#›</a:t>
            </a:fld>
            <a:endParaRPr lang="en-US"/>
          </a:p>
        </p:txBody>
      </p:sp>
    </p:spTree>
    <p:extLst>
      <p:ext uri="{BB962C8B-B14F-4D97-AF65-F5344CB8AC3E}">
        <p14:creationId xmlns:p14="http://schemas.microsoft.com/office/powerpoint/2010/main" val="3668776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D5A142-5C50-01AA-7F65-46C27253A97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929141F-1197-0765-1582-EE26F4E548F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6DB482D-4D03-0643-27A7-F45477D4BA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ED25007-6822-8E79-0781-6528941CC51B}"/>
              </a:ext>
            </a:extLst>
          </p:cNvPr>
          <p:cNvSpPr>
            <a:spLocks noGrp="1"/>
          </p:cNvSpPr>
          <p:nvPr>
            <p:ph type="dt" sz="half" idx="10"/>
          </p:nvPr>
        </p:nvSpPr>
        <p:spPr/>
        <p:txBody>
          <a:bodyPr/>
          <a:lstStyle/>
          <a:p>
            <a:fld id="{289D7825-F35C-46E4-99C6-F996D73DB785}" type="datetimeFigureOut">
              <a:rPr lang="en-US" smtClean="0"/>
              <a:t>4/21/2025</a:t>
            </a:fld>
            <a:endParaRPr lang="en-US"/>
          </a:p>
        </p:txBody>
      </p:sp>
      <p:sp>
        <p:nvSpPr>
          <p:cNvPr id="6" name="Footer Placeholder 5">
            <a:extLst>
              <a:ext uri="{FF2B5EF4-FFF2-40B4-BE49-F238E27FC236}">
                <a16:creationId xmlns:a16="http://schemas.microsoft.com/office/drawing/2014/main" id="{00293081-85C9-E33F-1FEA-1C6CC0BE55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269EC00-C39A-C068-8A9E-3B3C1580F467}"/>
              </a:ext>
            </a:extLst>
          </p:cNvPr>
          <p:cNvSpPr>
            <a:spLocks noGrp="1"/>
          </p:cNvSpPr>
          <p:nvPr>
            <p:ph type="sldNum" sz="quarter" idx="12"/>
          </p:nvPr>
        </p:nvSpPr>
        <p:spPr/>
        <p:txBody>
          <a:bodyPr/>
          <a:lstStyle/>
          <a:p>
            <a:fld id="{E9999E29-73CC-48E2-BB33-891E7FD4341C}" type="slidenum">
              <a:rPr lang="en-US" smtClean="0"/>
              <a:t>‹#›</a:t>
            </a:fld>
            <a:endParaRPr lang="en-US"/>
          </a:p>
        </p:txBody>
      </p:sp>
    </p:spTree>
    <p:extLst>
      <p:ext uri="{BB962C8B-B14F-4D97-AF65-F5344CB8AC3E}">
        <p14:creationId xmlns:p14="http://schemas.microsoft.com/office/powerpoint/2010/main" val="42709330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DF5AB8D-CA14-DBE3-37C0-DCFF40ED75B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9326EB2-9289-BCCB-5BAC-DBE015FBE39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A8931B-DC8B-ECA5-B463-B2725E15783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289D7825-F35C-46E4-99C6-F996D73DB785}" type="datetimeFigureOut">
              <a:rPr lang="en-US" smtClean="0"/>
              <a:t>4/21/2025</a:t>
            </a:fld>
            <a:endParaRPr lang="en-US"/>
          </a:p>
        </p:txBody>
      </p:sp>
      <p:sp>
        <p:nvSpPr>
          <p:cNvPr id="5" name="Footer Placeholder 4">
            <a:extLst>
              <a:ext uri="{FF2B5EF4-FFF2-40B4-BE49-F238E27FC236}">
                <a16:creationId xmlns:a16="http://schemas.microsoft.com/office/drawing/2014/main" id="{CB753385-0737-6C3E-9E3B-75A7C43B1F6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C82A88AA-8F47-40D0-518C-0ACB802CBAC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E9999E29-73CC-48E2-BB33-891E7FD4341C}" type="slidenum">
              <a:rPr lang="en-US" smtClean="0"/>
              <a:t>‹#›</a:t>
            </a:fld>
            <a:endParaRPr lang="en-US"/>
          </a:p>
        </p:txBody>
      </p:sp>
    </p:spTree>
    <p:extLst>
      <p:ext uri="{BB962C8B-B14F-4D97-AF65-F5344CB8AC3E}">
        <p14:creationId xmlns:p14="http://schemas.microsoft.com/office/powerpoint/2010/main" val="37158818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2.jpe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8.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407C9FC5-0C1E-42A8-97E6-F940775A05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8970922B-7979-B857-2942-90DCA91A7D33}"/>
              </a:ext>
            </a:extLst>
          </p:cNvPr>
          <p:cNvSpPr>
            <a:spLocks noGrp="1"/>
          </p:cNvSpPr>
          <p:nvPr>
            <p:ph type="ctrTitle"/>
          </p:nvPr>
        </p:nvSpPr>
        <p:spPr>
          <a:xfrm>
            <a:off x="1524000" y="4218281"/>
            <a:ext cx="4265007" cy="1885199"/>
          </a:xfrm>
        </p:spPr>
        <p:txBody>
          <a:bodyPr anchor="ctr">
            <a:normAutofit/>
          </a:bodyPr>
          <a:lstStyle/>
          <a:p>
            <a:pPr algn="l"/>
            <a:r>
              <a:rPr lang="en-US" sz="4700"/>
              <a:t>Predicting product demand</a:t>
            </a:r>
          </a:p>
        </p:txBody>
      </p:sp>
      <p:sp>
        <p:nvSpPr>
          <p:cNvPr id="3" name="Subtitle 2">
            <a:extLst>
              <a:ext uri="{FF2B5EF4-FFF2-40B4-BE49-F238E27FC236}">
                <a16:creationId xmlns:a16="http://schemas.microsoft.com/office/drawing/2014/main" id="{B0FD24D2-D27B-5D1D-24BB-D07978FAA4F0}"/>
              </a:ext>
            </a:extLst>
          </p:cNvPr>
          <p:cNvSpPr>
            <a:spLocks noGrp="1"/>
          </p:cNvSpPr>
          <p:nvPr>
            <p:ph type="subTitle" idx="1"/>
          </p:nvPr>
        </p:nvSpPr>
        <p:spPr>
          <a:xfrm>
            <a:off x="6018412" y="4218281"/>
            <a:ext cx="4649588" cy="1885199"/>
          </a:xfrm>
        </p:spPr>
        <p:txBody>
          <a:bodyPr anchor="ctr">
            <a:normAutofit/>
          </a:bodyPr>
          <a:lstStyle/>
          <a:p>
            <a:pPr algn="l"/>
            <a:r>
              <a:rPr lang="en-US"/>
              <a:t>Elliot Blackstone</a:t>
            </a:r>
          </a:p>
          <a:p>
            <a:pPr algn="l"/>
            <a:r>
              <a:rPr lang="en-US"/>
              <a:t>Amirhossein Tavakoli</a:t>
            </a:r>
          </a:p>
          <a:p>
            <a:pPr algn="l"/>
            <a:r>
              <a:rPr lang="en-US"/>
              <a:t>Mentor: S. C. Park</a:t>
            </a:r>
          </a:p>
        </p:txBody>
      </p:sp>
      <p:pic>
        <p:nvPicPr>
          <p:cNvPr id="5" name="Picture 4">
            <a:extLst>
              <a:ext uri="{FF2B5EF4-FFF2-40B4-BE49-F238E27FC236}">
                <a16:creationId xmlns:a16="http://schemas.microsoft.com/office/drawing/2014/main" id="{38BA3461-06CE-F6CD-2181-18C9365178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8393" y="1347637"/>
            <a:ext cx="10823796" cy="1948282"/>
          </a:xfrm>
          <a:custGeom>
            <a:avLst/>
            <a:gdLst/>
            <a:ahLst/>
            <a:cxnLst/>
            <a:rect l="l" t="t" r="r" b="b"/>
            <a:pathLst>
              <a:path w="10823796" h="3287267">
                <a:moveTo>
                  <a:pt x="98881" y="0"/>
                </a:moveTo>
                <a:lnTo>
                  <a:pt x="10724915" y="0"/>
                </a:lnTo>
                <a:cubicBezTo>
                  <a:pt x="10779525" y="0"/>
                  <a:pt x="10823796" y="44271"/>
                  <a:pt x="10823796" y="98881"/>
                </a:cubicBezTo>
                <a:lnTo>
                  <a:pt x="10823796" y="3188386"/>
                </a:lnTo>
                <a:cubicBezTo>
                  <a:pt x="10823796" y="3242996"/>
                  <a:pt x="10779525" y="3287267"/>
                  <a:pt x="10724915" y="3287267"/>
                </a:cubicBezTo>
                <a:lnTo>
                  <a:pt x="98881" y="3287267"/>
                </a:lnTo>
                <a:cubicBezTo>
                  <a:pt x="44271" y="3287267"/>
                  <a:pt x="0" y="3242996"/>
                  <a:pt x="0" y="3188386"/>
                </a:cubicBezTo>
                <a:lnTo>
                  <a:pt x="0" y="98881"/>
                </a:lnTo>
                <a:cubicBezTo>
                  <a:pt x="0" y="44271"/>
                  <a:pt x="44271" y="0"/>
                  <a:pt x="98881" y="0"/>
                </a:cubicBezTo>
                <a:close/>
              </a:path>
            </a:pathLst>
          </a:custGeom>
        </p:spPr>
      </p:pic>
      <p:sp>
        <p:nvSpPr>
          <p:cNvPr id="24" name="Oval 23">
            <a:extLst>
              <a:ext uri="{FF2B5EF4-FFF2-40B4-BE49-F238E27FC236}">
                <a16:creationId xmlns:a16="http://schemas.microsoft.com/office/drawing/2014/main" id="{9EE371B4-A1D9-4EFE-8FE1-000495831E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3617" y="4218281"/>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solidFill>
                <a:schemeClr val="accent5"/>
              </a:solidFill>
              <a:effectLst/>
              <a:uLnTx/>
              <a:uFillTx/>
              <a:latin typeface="Calibri" panose="020F0502020204030204"/>
              <a:ea typeface="+mn-ea"/>
              <a:cs typeface="+mn-cs"/>
            </a:endParaRPr>
          </a:p>
        </p:txBody>
      </p:sp>
      <p:sp>
        <p:nvSpPr>
          <p:cNvPr id="25" name="Arc 24">
            <a:extLst>
              <a:ext uri="{FF2B5EF4-FFF2-40B4-BE49-F238E27FC236}">
                <a16:creationId xmlns:a16="http://schemas.microsoft.com/office/drawing/2014/main" id="{2E19C174-9C7C-461E-970B-4320199015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38539" y="3295432"/>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562570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C10F9-D432-8FE9-2264-B24324819E68}"/>
              </a:ext>
            </a:extLst>
          </p:cNvPr>
          <p:cNvSpPr>
            <a:spLocks noGrp="1"/>
          </p:cNvSpPr>
          <p:nvPr>
            <p:ph type="title"/>
          </p:nvPr>
        </p:nvSpPr>
        <p:spPr/>
        <p:txBody>
          <a:bodyPr/>
          <a:lstStyle/>
          <a:p>
            <a:r>
              <a:rPr lang="en-US" dirty="0"/>
              <a:t>Future directions</a:t>
            </a:r>
          </a:p>
        </p:txBody>
      </p:sp>
      <p:sp>
        <p:nvSpPr>
          <p:cNvPr id="3" name="Content Placeholder 2">
            <a:extLst>
              <a:ext uri="{FF2B5EF4-FFF2-40B4-BE49-F238E27FC236}">
                <a16:creationId xmlns:a16="http://schemas.microsoft.com/office/drawing/2014/main" id="{614DC9D4-3388-C075-8EEB-994004A69EEA}"/>
              </a:ext>
            </a:extLst>
          </p:cNvPr>
          <p:cNvSpPr>
            <a:spLocks noGrp="1"/>
          </p:cNvSpPr>
          <p:nvPr>
            <p:ph idx="1"/>
          </p:nvPr>
        </p:nvSpPr>
        <p:spPr/>
        <p:txBody>
          <a:bodyPr/>
          <a:lstStyle/>
          <a:p>
            <a:r>
              <a:rPr lang="en-US" dirty="0"/>
              <a:t>More power!</a:t>
            </a:r>
          </a:p>
          <a:p>
            <a:r>
              <a:rPr lang="en-US" dirty="0"/>
              <a:t>Imputing missing values</a:t>
            </a:r>
          </a:p>
          <a:p>
            <a:r>
              <a:rPr lang="en-US" dirty="0"/>
              <a:t>Splitting data into small/big sellers</a:t>
            </a:r>
          </a:p>
          <a:p>
            <a:r>
              <a:rPr lang="en-US" dirty="0"/>
              <a:t>Models other than </a:t>
            </a:r>
            <a:r>
              <a:rPr lang="en-US" dirty="0" err="1"/>
              <a:t>xgboost</a:t>
            </a:r>
            <a:endParaRPr lang="en-US" dirty="0"/>
          </a:p>
        </p:txBody>
      </p:sp>
    </p:spTree>
    <p:extLst>
      <p:ext uri="{BB962C8B-B14F-4D97-AF65-F5344CB8AC3E}">
        <p14:creationId xmlns:p14="http://schemas.microsoft.com/office/powerpoint/2010/main" val="17010674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2">
            <a:extLst>
              <a:ext uri="{FF2B5EF4-FFF2-40B4-BE49-F238E27FC236}">
                <a16:creationId xmlns:a16="http://schemas.microsoft.com/office/drawing/2014/main" id="{DD353395-86C5-8DF7-24F2-47B7398AC0AF}"/>
              </a:ext>
            </a:extLst>
          </p:cNvPr>
          <p:cNvGraphicFramePr>
            <a:graphicFrameLocks noGrp="1"/>
          </p:cNvGraphicFramePr>
          <p:nvPr>
            <p:ph idx="1"/>
          </p:nvPr>
        </p:nvGraphicFramePr>
        <p:xfrm>
          <a:off x="3539358" y="457201"/>
          <a:ext cx="7816029" cy="54038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4" name="Picture 3" descr="A shelf with different types of bread&#10;&#10;AI-generated content may be incorrect.">
            <a:extLst>
              <a:ext uri="{FF2B5EF4-FFF2-40B4-BE49-F238E27FC236}">
                <a16:creationId xmlns:a16="http://schemas.microsoft.com/office/drawing/2014/main" id="{22329D54-A6D9-D5BF-8118-8669F2D5227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96972" y="0"/>
            <a:ext cx="4336330" cy="6858000"/>
          </a:xfrm>
          <a:prstGeom prst="rect">
            <a:avLst/>
          </a:prstGeom>
        </p:spPr>
      </p:pic>
    </p:spTree>
    <p:extLst>
      <p:ext uri="{BB962C8B-B14F-4D97-AF65-F5344CB8AC3E}">
        <p14:creationId xmlns:p14="http://schemas.microsoft.com/office/powerpoint/2010/main" val="32224643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117AB3D3-3C9C-4DED-809A-78734805B8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67E5B0B-AB1F-0FAA-49DD-CEF0D0CBC4CF}"/>
              </a:ext>
            </a:extLst>
          </p:cNvPr>
          <p:cNvSpPr>
            <a:spLocks noGrp="1"/>
          </p:cNvSpPr>
          <p:nvPr>
            <p:ph type="title"/>
          </p:nvPr>
        </p:nvSpPr>
        <p:spPr>
          <a:xfrm>
            <a:off x="793662" y="386930"/>
            <a:ext cx="10066122" cy="1298448"/>
          </a:xfrm>
        </p:spPr>
        <p:txBody>
          <a:bodyPr anchor="b">
            <a:normAutofit/>
          </a:bodyPr>
          <a:lstStyle/>
          <a:p>
            <a:r>
              <a:rPr lang="en-US" sz="4100"/>
              <a:t>Grupo Bimbo</a:t>
            </a:r>
            <a:br>
              <a:rPr lang="en-US" sz="4100"/>
            </a:br>
            <a:r>
              <a:rPr lang="en-US" sz="4100"/>
              <a:t>predict product demand!</a:t>
            </a:r>
          </a:p>
        </p:txBody>
      </p:sp>
      <p:sp>
        <p:nvSpPr>
          <p:cNvPr id="31" name="Rectangle 30">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3B31D23-57DF-5926-48CD-5E3DD18A18CE}"/>
              </a:ext>
            </a:extLst>
          </p:cNvPr>
          <p:cNvSpPr>
            <a:spLocks noGrp="1"/>
          </p:cNvSpPr>
          <p:nvPr>
            <p:ph idx="1"/>
          </p:nvPr>
        </p:nvSpPr>
        <p:spPr>
          <a:xfrm>
            <a:off x="793661" y="2599509"/>
            <a:ext cx="4530898" cy="3639450"/>
          </a:xfrm>
        </p:spPr>
        <p:txBody>
          <a:bodyPr anchor="ctr">
            <a:normAutofit/>
          </a:bodyPr>
          <a:lstStyle/>
          <a:p>
            <a:r>
              <a:rPr lang="en-US" sz="2000" dirty="0"/>
              <a:t>Delivers products to clients weekly</a:t>
            </a:r>
          </a:p>
          <a:p>
            <a:r>
              <a:rPr lang="en-US" sz="2000" dirty="0"/>
              <a:t>Delivers to over 1 million stores along 45,000 routes across Mexico</a:t>
            </a:r>
          </a:p>
          <a:p>
            <a:endParaRPr lang="en-US" sz="2000" dirty="0"/>
          </a:p>
          <a:p>
            <a:r>
              <a:rPr lang="en-US" sz="2000" dirty="0"/>
              <a:t>Our goal is to predict the firms’ adjusted demand (sales – returns)</a:t>
            </a:r>
          </a:p>
        </p:txBody>
      </p:sp>
      <p:pic>
        <p:nvPicPr>
          <p:cNvPr id="5" name="Picture 4">
            <a:extLst>
              <a:ext uri="{FF2B5EF4-FFF2-40B4-BE49-F238E27FC236}">
                <a16:creationId xmlns:a16="http://schemas.microsoft.com/office/drawing/2014/main" id="{EFB5CF54-8AC6-5B0E-D6BC-34D9E2B2FF71}"/>
              </a:ext>
            </a:extLst>
          </p:cNvPr>
          <p:cNvPicPr>
            <a:picLocks noChangeAspect="1"/>
          </p:cNvPicPr>
          <p:nvPr/>
        </p:nvPicPr>
        <p:blipFill>
          <a:blip r:embed="rId3">
            <a:extLst>
              <a:ext uri="{28A0092B-C50C-407E-A947-70E740481C1C}">
                <a14:useLocalDpi xmlns:a14="http://schemas.microsoft.com/office/drawing/2010/main" val="0"/>
              </a:ext>
            </a:extLst>
          </a:blip>
          <a:srcRect l="2529" r="4913"/>
          <a:stretch/>
        </p:blipFill>
        <p:spPr>
          <a:xfrm>
            <a:off x="5911532" y="2484255"/>
            <a:ext cx="5150277" cy="3714244"/>
          </a:xfrm>
          <a:prstGeom prst="rect">
            <a:avLst/>
          </a:prstGeom>
        </p:spPr>
      </p:pic>
      <p:sp>
        <p:nvSpPr>
          <p:cNvPr id="35" name="Rectangle 34">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274630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70462D6-45AB-CB55-6197-1ABA8AC312A8}"/>
            </a:ext>
          </a:extLst>
        </p:cNvPr>
        <p:cNvGrpSpPr/>
        <p:nvPr/>
      </p:nvGrpSpPr>
      <p:grpSpPr>
        <a:xfrm>
          <a:off x="0" y="0"/>
          <a:ext cx="0" cy="0"/>
          <a:chOff x="0" y="0"/>
          <a:chExt cx="0" cy="0"/>
        </a:xfrm>
      </p:grpSpPr>
      <p:sp useBgFill="1">
        <p:nvSpPr>
          <p:cNvPr id="111" name="Rectangle 110">
            <a:extLst>
              <a:ext uri="{FF2B5EF4-FFF2-40B4-BE49-F238E27FC236}">
                <a16:creationId xmlns:a16="http://schemas.microsoft.com/office/drawing/2014/main" id="{2659FDB4-FCBE-4A89-B46D-43D4FA544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313"/>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a:extLst>
              <a:ext uri="{FF2B5EF4-FFF2-40B4-BE49-F238E27FC236}">
                <a16:creationId xmlns:a16="http://schemas.microsoft.com/office/drawing/2014/main" id="{541DF85A-EEE6-36A2-E9E9-A7345A4B47BA}"/>
              </a:ext>
            </a:extLst>
          </p:cNvPr>
          <p:cNvSpPr>
            <a:spLocks noGrp="1"/>
          </p:cNvSpPr>
          <p:nvPr>
            <p:ph type="title"/>
          </p:nvPr>
        </p:nvSpPr>
        <p:spPr>
          <a:xfrm>
            <a:off x="479394" y="1070800"/>
            <a:ext cx="3939688" cy="2284721"/>
          </a:xfrm>
        </p:spPr>
        <p:txBody>
          <a:bodyPr>
            <a:normAutofit fontScale="90000"/>
          </a:bodyPr>
          <a:lstStyle/>
          <a:p>
            <a:pPr algn="r"/>
            <a:r>
              <a:rPr lang="en-US" sz="8000" dirty="0"/>
              <a:t>Data set features</a:t>
            </a:r>
          </a:p>
        </p:txBody>
      </p:sp>
      <p:cxnSp>
        <p:nvCxnSpPr>
          <p:cNvPr id="112" name="Straight Connector 111">
            <a:extLst>
              <a:ext uri="{FF2B5EF4-FFF2-40B4-BE49-F238E27FC236}">
                <a16:creationId xmlns:a16="http://schemas.microsoft.com/office/drawing/2014/main" id="{C8F51B3F-8331-4E4A-AE96-D47B1006EE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8053" y="1132114"/>
            <a:ext cx="0" cy="5717573"/>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4" name="Title 1">
            <a:extLst>
              <a:ext uri="{FF2B5EF4-FFF2-40B4-BE49-F238E27FC236}">
                <a16:creationId xmlns:a16="http://schemas.microsoft.com/office/drawing/2014/main" id="{689C128C-98EF-9376-B17B-0D8BBDBD8A3D}"/>
              </a:ext>
            </a:extLst>
          </p:cNvPr>
          <p:cNvSpPr txBox="1">
            <a:spLocks/>
          </p:cNvSpPr>
          <p:nvPr/>
        </p:nvSpPr>
        <p:spPr>
          <a:xfrm>
            <a:off x="6716571" y="635267"/>
            <a:ext cx="4282983" cy="1200361"/>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3600" dirty="0"/>
          </a:p>
        </p:txBody>
      </p:sp>
      <p:sp>
        <p:nvSpPr>
          <p:cNvPr id="5" name="Content Placeholder 2">
            <a:extLst>
              <a:ext uri="{FF2B5EF4-FFF2-40B4-BE49-F238E27FC236}">
                <a16:creationId xmlns:a16="http://schemas.microsoft.com/office/drawing/2014/main" id="{09B707F6-DA2A-259E-6614-FF5175A3E6E3}"/>
              </a:ext>
            </a:extLst>
          </p:cNvPr>
          <p:cNvSpPr txBox="1">
            <a:spLocks/>
          </p:cNvSpPr>
          <p:nvPr/>
        </p:nvSpPr>
        <p:spPr>
          <a:xfrm>
            <a:off x="6716573" y="2140386"/>
            <a:ext cx="4282984" cy="3511943"/>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1800" dirty="0"/>
          </a:p>
        </p:txBody>
      </p:sp>
      <p:graphicFrame>
        <p:nvGraphicFramePr>
          <p:cNvPr id="113" name="Content Placeholder 2">
            <a:extLst>
              <a:ext uri="{FF2B5EF4-FFF2-40B4-BE49-F238E27FC236}">
                <a16:creationId xmlns:a16="http://schemas.microsoft.com/office/drawing/2014/main" id="{172B4AC3-80C2-1C8C-2205-4905EDACD3DC}"/>
              </a:ext>
            </a:extLst>
          </p:cNvPr>
          <p:cNvGraphicFramePr>
            <a:graphicFrameLocks noGrp="1"/>
          </p:cNvGraphicFramePr>
          <p:nvPr>
            <p:ph idx="1"/>
            <p:extLst>
              <p:ext uri="{D42A27DB-BD31-4B8C-83A1-F6EECF244321}">
                <p14:modId xmlns:p14="http://schemas.microsoft.com/office/powerpoint/2010/main" val="2587211045"/>
              </p:ext>
            </p:extLst>
          </p:nvPr>
        </p:nvGraphicFramePr>
        <p:xfrm>
          <a:off x="5108535" y="1070800"/>
          <a:ext cx="6245265" cy="558934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1" name="TextBox 10">
            <a:extLst>
              <a:ext uri="{FF2B5EF4-FFF2-40B4-BE49-F238E27FC236}">
                <a16:creationId xmlns:a16="http://schemas.microsoft.com/office/drawing/2014/main" id="{E92E0842-CA29-28D9-4469-0599294D388E}"/>
              </a:ext>
            </a:extLst>
          </p:cNvPr>
          <p:cNvSpPr txBox="1"/>
          <p:nvPr/>
        </p:nvSpPr>
        <p:spPr>
          <a:xfrm>
            <a:off x="267693" y="3680454"/>
            <a:ext cx="4296138" cy="1754326"/>
          </a:xfrm>
          <a:prstGeom prst="rect">
            <a:avLst/>
          </a:prstGeom>
          <a:noFill/>
        </p:spPr>
        <p:txBody>
          <a:bodyPr wrap="square">
            <a:spAutoFit/>
          </a:bodyPr>
          <a:lstStyle/>
          <a:p>
            <a:pPr marL="285750" indent="-285750">
              <a:buFont typeface="Arial" panose="020B0604020202020204" pitchFamily="34" charset="0"/>
              <a:buChar char="•"/>
            </a:pPr>
            <a:r>
              <a:rPr lang="en-US" sz="1800" dirty="0"/>
              <a:t>Training data contains roughly 75 million observations for demand in weeks 3 to 9</a:t>
            </a:r>
          </a:p>
          <a:p>
            <a:pPr marL="285750" indent="-285750">
              <a:buFont typeface="Arial" panose="020B0604020202020204" pitchFamily="34" charset="0"/>
              <a:buChar char="•"/>
            </a:pPr>
            <a:endParaRPr lang="en-US" sz="1800" dirty="0"/>
          </a:p>
          <a:p>
            <a:pPr marL="285750" indent="-285750">
              <a:buFont typeface="Arial" panose="020B0604020202020204" pitchFamily="34" charset="0"/>
              <a:buChar char="•"/>
            </a:pPr>
            <a:r>
              <a:rPr lang="en-US" sz="1800" dirty="0"/>
              <a:t>Our goal is to predict the demand for weeks 10 and 11</a:t>
            </a:r>
            <a:endParaRPr lang="en-US" dirty="0"/>
          </a:p>
        </p:txBody>
      </p:sp>
    </p:spTree>
    <p:extLst>
      <p:ext uri="{BB962C8B-B14F-4D97-AF65-F5344CB8AC3E}">
        <p14:creationId xmlns:p14="http://schemas.microsoft.com/office/powerpoint/2010/main" val="32547671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1" name="Rectangle 110">
            <a:extLst>
              <a:ext uri="{FF2B5EF4-FFF2-40B4-BE49-F238E27FC236}">
                <a16:creationId xmlns:a16="http://schemas.microsoft.com/office/drawing/2014/main" id="{DBC6133C-0615-4CE4-9132-37E609A9B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1F6C2B7-A3E5-E630-E19E-73BF2A6D0D1E}"/>
              </a:ext>
            </a:extLst>
          </p:cNvPr>
          <p:cNvSpPr>
            <a:spLocks noGrp="1"/>
          </p:cNvSpPr>
          <p:nvPr>
            <p:ph type="title"/>
          </p:nvPr>
        </p:nvSpPr>
        <p:spPr>
          <a:xfrm>
            <a:off x="645064" y="525982"/>
            <a:ext cx="4282983" cy="1200361"/>
          </a:xfrm>
        </p:spPr>
        <p:txBody>
          <a:bodyPr anchor="b">
            <a:normAutofit/>
          </a:bodyPr>
          <a:lstStyle/>
          <a:p>
            <a:r>
              <a:rPr lang="en-US" sz="3600"/>
              <a:t>Demand Heatmap</a:t>
            </a:r>
            <a:endParaRPr lang="en-US" sz="3600" dirty="0"/>
          </a:p>
        </p:txBody>
      </p:sp>
      <p:sp>
        <p:nvSpPr>
          <p:cNvPr id="112" name="Rectangle 111">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6533"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8A3A733-1D33-1070-495B-AF245A9F9999}"/>
              </a:ext>
            </a:extLst>
          </p:cNvPr>
          <p:cNvSpPr>
            <a:spLocks noGrp="1"/>
          </p:cNvSpPr>
          <p:nvPr>
            <p:ph idx="1"/>
          </p:nvPr>
        </p:nvSpPr>
        <p:spPr>
          <a:xfrm>
            <a:off x="645066" y="2031101"/>
            <a:ext cx="4282984" cy="3511943"/>
          </a:xfrm>
        </p:spPr>
        <p:txBody>
          <a:bodyPr anchor="ctr">
            <a:normAutofit/>
          </a:bodyPr>
          <a:lstStyle/>
          <a:p>
            <a:r>
              <a:rPr lang="en-US" sz="1800"/>
              <a:t>Aggregated sales at the state level</a:t>
            </a:r>
          </a:p>
          <a:p>
            <a:r>
              <a:rPr lang="en-US" sz="1800"/>
              <a:t>Merged with GeoJSON</a:t>
            </a:r>
          </a:p>
          <a:p>
            <a:endParaRPr lang="en-US" sz="1800"/>
          </a:p>
          <a:p>
            <a:r>
              <a:rPr lang="en-US" sz="1800"/>
              <a:t>Significant heterogeneity in demand across states</a:t>
            </a:r>
          </a:p>
          <a:p>
            <a:endParaRPr lang="en-US" sz="1800" dirty="0"/>
          </a:p>
        </p:txBody>
      </p:sp>
      <p:sp>
        <p:nvSpPr>
          <p:cNvPr id="113" name="Rectangle 112">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25843"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0492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Rectangle 109">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6793"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map of the country&#10;&#10;AI-generated content may be incorrect.">
            <a:extLst>
              <a:ext uri="{FF2B5EF4-FFF2-40B4-BE49-F238E27FC236}">
                <a16:creationId xmlns:a16="http://schemas.microsoft.com/office/drawing/2014/main" id="{2C6C6AFC-B467-2084-E5C6-AFB058691BD3}"/>
              </a:ext>
            </a:extLst>
          </p:cNvPr>
          <p:cNvPicPr>
            <a:picLocks noChangeAspect="1"/>
          </p:cNvPicPr>
          <p:nvPr/>
        </p:nvPicPr>
        <p:blipFill>
          <a:blip r:embed="rId3">
            <a:extLst>
              <a:ext uri="{28A0092B-C50C-407E-A947-70E740481C1C}">
                <a14:useLocalDpi xmlns:a14="http://schemas.microsoft.com/office/drawing/2010/main" val="0"/>
              </a:ext>
            </a:extLst>
          </a:blip>
          <a:srcRect l="-1239" r="-2381" b="2"/>
          <a:stretch/>
        </p:blipFill>
        <p:spPr>
          <a:xfrm>
            <a:off x="5987738" y="1221517"/>
            <a:ext cx="5628018" cy="4182096"/>
          </a:xfrm>
          <a:prstGeom prst="rect">
            <a:avLst/>
          </a:prstGeom>
        </p:spPr>
      </p:pic>
    </p:spTree>
    <p:extLst>
      <p:ext uri="{BB962C8B-B14F-4D97-AF65-F5344CB8AC3E}">
        <p14:creationId xmlns:p14="http://schemas.microsoft.com/office/powerpoint/2010/main" val="1741394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6D34E2-7E34-8A76-DCA1-30825A148698}"/>
              </a:ext>
            </a:extLst>
          </p:cNvPr>
          <p:cNvSpPr>
            <a:spLocks noGrp="1"/>
          </p:cNvSpPr>
          <p:nvPr>
            <p:ph type="title"/>
          </p:nvPr>
        </p:nvSpPr>
        <p:spPr/>
        <p:txBody>
          <a:bodyPr/>
          <a:lstStyle/>
          <a:p>
            <a:r>
              <a:rPr lang="en-US" dirty="0"/>
              <a:t>Challenges</a:t>
            </a:r>
          </a:p>
        </p:txBody>
      </p:sp>
      <p:sp>
        <p:nvSpPr>
          <p:cNvPr id="3" name="Content Placeholder 2">
            <a:extLst>
              <a:ext uri="{FF2B5EF4-FFF2-40B4-BE49-F238E27FC236}">
                <a16:creationId xmlns:a16="http://schemas.microsoft.com/office/drawing/2014/main" id="{78FF01B8-B5D3-77E5-8A0B-E912A465FF78}"/>
              </a:ext>
            </a:extLst>
          </p:cNvPr>
          <p:cNvSpPr>
            <a:spLocks noGrp="1"/>
          </p:cNvSpPr>
          <p:nvPr>
            <p:ph idx="1"/>
          </p:nvPr>
        </p:nvSpPr>
        <p:spPr/>
        <p:txBody>
          <a:bodyPr/>
          <a:lstStyle/>
          <a:p>
            <a:r>
              <a:rPr lang="en-US" dirty="0"/>
              <a:t>Size of data set</a:t>
            </a:r>
          </a:p>
          <a:p>
            <a:r>
              <a:rPr lang="en-US" dirty="0"/>
              <a:t>Missing values or no sales?</a:t>
            </a:r>
          </a:p>
          <a:p>
            <a:r>
              <a:rPr lang="en-US" dirty="0"/>
              <a:t>New clients and new products</a:t>
            </a:r>
          </a:p>
          <a:p>
            <a:r>
              <a:rPr lang="en-US" dirty="0"/>
              <a:t>Time series data with only 7 events</a:t>
            </a:r>
          </a:p>
        </p:txBody>
      </p:sp>
    </p:spTree>
    <p:extLst>
      <p:ext uri="{BB962C8B-B14F-4D97-AF65-F5344CB8AC3E}">
        <p14:creationId xmlns:p14="http://schemas.microsoft.com/office/powerpoint/2010/main" val="39454960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25F00-DAC4-8488-AE30-8F006B4486AE}"/>
              </a:ext>
            </a:extLst>
          </p:cNvPr>
          <p:cNvSpPr>
            <a:spLocks noGrp="1"/>
          </p:cNvSpPr>
          <p:nvPr>
            <p:ph type="title"/>
          </p:nvPr>
        </p:nvSpPr>
        <p:spPr/>
        <p:txBody>
          <a:bodyPr/>
          <a:lstStyle/>
          <a:p>
            <a:r>
              <a:rPr lang="en-US" dirty="0"/>
              <a:t>What are the predictors?</a:t>
            </a:r>
          </a:p>
        </p:txBody>
      </p:sp>
      <p:sp>
        <p:nvSpPr>
          <p:cNvPr id="3" name="Content Placeholder 2">
            <a:extLst>
              <a:ext uri="{FF2B5EF4-FFF2-40B4-BE49-F238E27FC236}">
                <a16:creationId xmlns:a16="http://schemas.microsoft.com/office/drawing/2014/main" id="{B31CCD78-C85F-2701-AD35-76496F835EF9}"/>
              </a:ext>
            </a:extLst>
          </p:cNvPr>
          <p:cNvSpPr>
            <a:spLocks noGrp="1"/>
          </p:cNvSpPr>
          <p:nvPr>
            <p:ph idx="1"/>
          </p:nvPr>
        </p:nvSpPr>
        <p:spPr/>
        <p:txBody>
          <a:bodyPr/>
          <a:lstStyle/>
          <a:p>
            <a:r>
              <a:rPr lang="en-US" dirty="0"/>
              <a:t>Previous weeks adjusted demand</a:t>
            </a:r>
          </a:p>
          <a:p>
            <a:r>
              <a:rPr lang="en-US" dirty="0"/>
              <a:t>Aggregate statistics for each client and product</a:t>
            </a:r>
          </a:p>
          <a:p>
            <a:r>
              <a:rPr lang="en-US" dirty="0"/>
              <a:t>Client mean sales of all products from weeks 3-9</a:t>
            </a:r>
          </a:p>
          <a:p>
            <a:r>
              <a:rPr lang="en-US" dirty="0"/>
              <a:t>Product mean sales over all clients from weeks 3-9</a:t>
            </a:r>
          </a:p>
        </p:txBody>
      </p:sp>
    </p:spTree>
    <p:extLst>
      <p:ext uri="{BB962C8B-B14F-4D97-AF65-F5344CB8AC3E}">
        <p14:creationId xmlns:p14="http://schemas.microsoft.com/office/powerpoint/2010/main" val="28757518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8337F5-57BA-7572-B5DB-690D2E545152}"/>
              </a:ext>
            </a:extLst>
          </p:cNvPr>
          <p:cNvSpPr>
            <a:spLocks noGrp="1"/>
          </p:cNvSpPr>
          <p:nvPr>
            <p:ph type="title"/>
          </p:nvPr>
        </p:nvSpPr>
        <p:spPr>
          <a:xfrm>
            <a:off x="838200" y="365125"/>
            <a:ext cx="4374642" cy="1325563"/>
          </a:xfrm>
        </p:spPr>
        <p:txBody>
          <a:bodyPr/>
          <a:lstStyle/>
          <a:p>
            <a:r>
              <a:rPr lang="en-US" dirty="0"/>
              <a:t>Simple model</a:t>
            </a:r>
          </a:p>
        </p:txBody>
      </p:sp>
      <p:graphicFrame>
        <p:nvGraphicFramePr>
          <p:cNvPr id="4" name="Content Placeholder 3">
            <a:extLst>
              <a:ext uri="{FF2B5EF4-FFF2-40B4-BE49-F238E27FC236}">
                <a16:creationId xmlns:a16="http://schemas.microsoft.com/office/drawing/2014/main" id="{A1D7567F-1435-820A-6F61-4D9524BF037A}"/>
              </a:ext>
            </a:extLst>
          </p:cNvPr>
          <p:cNvGraphicFramePr>
            <a:graphicFrameLocks noGrp="1"/>
          </p:cNvGraphicFramePr>
          <p:nvPr>
            <p:ph idx="1"/>
            <p:extLst>
              <p:ext uri="{D42A27DB-BD31-4B8C-83A1-F6EECF244321}">
                <p14:modId xmlns:p14="http://schemas.microsoft.com/office/powerpoint/2010/main" val="3183648530"/>
              </p:ext>
            </p:extLst>
          </p:nvPr>
        </p:nvGraphicFramePr>
        <p:xfrm>
          <a:off x="7130144" y="528411"/>
          <a:ext cx="4374642" cy="1854200"/>
        </p:xfrm>
        <a:graphic>
          <a:graphicData uri="http://schemas.openxmlformats.org/drawingml/2006/table">
            <a:tbl>
              <a:tblPr firstRow="1" bandRow="1">
                <a:tableStyleId>{5C22544A-7EE6-4342-B048-85BDC9FD1C3A}</a:tableStyleId>
              </a:tblPr>
              <a:tblGrid>
                <a:gridCol w="1135380">
                  <a:extLst>
                    <a:ext uri="{9D8B030D-6E8A-4147-A177-3AD203B41FA5}">
                      <a16:colId xmlns:a16="http://schemas.microsoft.com/office/drawing/2014/main" val="1757500732"/>
                    </a:ext>
                  </a:extLst>
                </a:gridCol>
                <a:gridCol w="1325880">
                  <a:extLst>
                    <a:ext uri="{9D8B030D-6E8A-4147-A177-3AD203B41FA5}">
                      <a16:colId xmlns:a16="http://schemas.microsoft.com/office/drawing/2014/main" val="409928620"/>
                    </a:ext>
                  </a:extLst>
                </a:gridCol>
                <a:gridCol w="1913382">
                  <a:extLst>
                    <a:ext uri="{9D8B030D-6E8A-4147-A177-3AD203B41FA5}">
                      <a16:colId xmlns:a16="http://schemas.microsoft.com/office/drawing/2014/main" val="447762753"/>
                    </a:ext>
                  </a:extLst>
                </a:gridCol>
              </a:tblGrid>
              <a:tr h="370840">
                <a:tc>
                  <a:txBody>
                    <a:bodyPr/>
                    <a:lstStyle/>
                    <a:p>
                      <a:r>
                        <a:rPr lang="en-US" dirty="0"/>
                        <a:t>Client ID</a:t>
                      </a:r>
                    </a:p>
                  </a:txBody>
                  <a:tcPr/>
                </a:tc>
                <a:tc>
                  <a:txBody>
                    <a:bodyPr/>
                    <a:lstStyle/>
                    <a:p>
                      <a:r>
                        <a:rPr lang="en-US" dirty="0"/>
                        <a:t>Product ID</a:t>
                      </a:r>
                    </a:p>
                  </a:txBody>
                  <a:tcPr/>
                </a:tc>
                <a:tc>
                  <a:txBody>
                    <a:bodyPr/>
                    <a:lstStyle/>
                    <a:p>
                      <a:r>
                        <a:rPr lang="en-US" dirty="0"/>
                        <a:t>Simple model</a:t>
                      </a:r>
                    </a:p>
                  </a:txBody>
                  <a:tcPr/>
                </a:tc>
                <a:extLst>
                  <a:ext uri="{0D108BD9-81ED-4DB2-BD59-A6C34878D82A}">
                    <a16:rowId xmlns:a16="http://schemas.microsoft.com/office/drawing/2014/main" val="4093767353"/>
                  </a:ext>
                </a:extLst>
              </a:tr>
              <a:tr h="370840">
                <a:tc>
                  <a:txBody>
                    <a:bodyPr/>
                    <a:lstStyle/>
                    <a:p>
                      <a:r>
                        <a:rPr lang="en-US" dirty="0"/>
                        <a:t>New</a:t>
                      </a:r>
                    </a:p>
                  </a:txBody>
                  <a:tcPr/>
                </a:tc>
                <a:tc>
                  <a:txBody>
                    <a:bodyPr/>
                    <a:lstStyle/>
                    <a:p>
                      <a:r>
                        <a:rPr lang="en-US" dirty="0"/>
                        <a:t>New</a:t>
                      </a:r>
                    </a:p>
                  </a:txBody>
                  <a:tcPr/>
                </a:tc>
                <a:tc>
                  <a:txBody>
                    <a:bodyPr/>
                    <a:lstStyle/>
                    <a:p>
                      <a:r>
                        <a:rPr lang="en-US" dirty="0"/>
                        <a:t>5</a:t>
                      </a:r>
                    </a:p>
                  </a:txBody>
                  <a:tcPr/>
                </a:tc>
                <a:extLst>
                  <a:ext uri="{0D108BD9-81ED-4DB2-BD59-A6C34878D82A}">
                    <a16:rowId xmlns:a16="http://schemas.microsoft.com/office/drawing/2014/main" val="1767312528"/>
                  </a:ext>
                </a:extLst>
              </a:tr>
              <a:tr h="370840">
                <a:tc>
                  <a:txBody>
                    <a:bodyPr/>
                    <a:lstStyle/>
                    <a:p>
                      <a:r>
                        <a:rPr lang="en-US" dirty="0"/>
                        <a:t>New</a:t>
                      </a:r>
                    </a:p>
                  </a:txBody>
                  <a:tcPr/>
                </a:tc>
                <a:tc>
                  <a:txBody>
                    <a:bodyPr/>
                    <a:lstStyle/>
                    <a:p>
                      <a:r>
                        <a:rPr lang="en-US" dirty="0"/>
                        <a:t>Old</a:t>
                      </a:r>
                    </a:p>
                  </a:txBody>
                  <a:tcPr/>
                </a:tc>
                <a:tc>
                  <a:txBody>
                    <a:bodyPr/>
                    <a:lstStyle/>
                    <a:p>
                      <a:r>
                        <a:rPr lang="en-US" dirty="0"/>
                        <a:t>Product median</a:t>
                      </a:r>
                    </a:p>
                  </a:txBody>
                  <a:tcPr/>
                </a:tc>
                <a:extLst>
                  <a:ext uri="{0D108BD9-81ED-4DB2-BD59-A6C34878D82A}">
                    <a16:rowId xmlns:a16="http://schemas.microsoft.com/office/drawing/2014/main" val="234833415"/>
                  </a:ext>
                </a:extLst>
              </a:tr>
              <a:tr h="370840">
                <a:tc>
                  <a:txBody>
                    <a:bodyPr/>
                    <a:lstStyle/>
                    <a:p>
                      <a:r>
                        <a:rPr lang="en-US" dirty="0"/>
                        <a:t>Old</a:t>
                      </a:r>
                    </a:p>
                  </a:txBody>
                  <a:tcPr/>
                </a:tc>
                <a:tc>
                  <a:txBody>
                    <a:bodyPr/>
                    <a:lstStyle/>
                    <a:p>
                      <a:r>
                        <a:rPr lang="en-US" dirty="0"/>
                        <a:t>New</a:t>
                      </a:r>
                    </a:p>
                  </a:txBody>
                  <a:tcPr/>
                </a:tc>
                <a:tc>
                  <a:txBody>
                    <a:bodyPr/>
                    <a:lstStyle/>
                    <a:p>
                      <a:r>
                        <a:rPr lang="en-US" dirty="0"/>
                        <a:t>Client median</a:t>
                      </a:r>
                    </a:p>
                  </a:txBody>
                  <a:tcPr/>
                </a:tc>
                <a:extLst>
                  <a:ext uri="{0D108BD9-81ED-4DB2-BD59-A6C34878D82A}">
                    <a16:rowId xmlns:a16="http://schemas.microsoft.com/office/drawing/2014/main" val="2970666013"/>
                  </a:ext>
                </a:extLst>
              </a:tr>
              <a:tr h="370840">
                <a:tc>
                  <a:txBody>
                    <a:bodyPr/>
                    <a:lstStyle/>
                    <a:p>
                      <a:r>
                        <a:rPr lang="en-US" dirty="0"/>
                        <a:t>Old</a:t>
                      </a:r>
                    </a:p>
                  </a:txBody>
                  <a:tcPr/>
                </a:tc>
                <a:tc>
                  <a:txBody>
                    <a:bodyPr/>
                    <a:lstStyle/>
                    <a:p>
                      <a:r>
                        <a:rPr lang="en-US" dirty="0"/>
                        <a:t>Old</a:t>
                      </a:r>
                    </a:p>
                  </a:txBody>
                  <a:tcPr/>
                </a:tc>
                <a:tc>
                  <a:txBody>
                    <a:bodyPr/>
                    <a:lstStyle/>
                    <a:p>
                      <a:r>
                        <a:rPr lang="en-US" dirty="0"/>
                        <a:t>Linear regression</a:t>
                      </a:r>
                    </a:p>
                  </a:txBody>
                  <a:tcPr/>
                </a:tc>
                <a:extLst>
                  <a:ext uri="{0D108BD9-81ED-4DB2-BD59-A6C34878D82A}">
                    <a16:rowId xmlns:a16="http://schemas.microsoft.com/office/drawing/2014/main" val="1997333697"/>
                  </a:ext>
                </a:extLst>
              </a:tr>
            </a:tbl>
          </a:graphicData>
        </a:graphic>
      </p:graphicFrame>
      <p:sp>
        <p:nvSpPr>
          <p:cNvPr id="5" name="TextBox 4">
            <a:extLst>
              <a:ext uri="{FF2B5EF4-FFF2-40B4-BE49-F238E27FC236}">
                <a16:creationId xmlns:a16="http://schemas.microsoft.com/office/drawing/2014/main" id="{6EF7FB3E-01D6-985C-6265-91D7A53F9638}"/>
              </a:ext>
            </a:extLst>
          </p:cNvPr>
          <p:cNvSpPr txBox="1"/>
          <p:nvPr/>
        </p:nvSpPr>
        <p:spPr>
          <a:xfrm>
            <a:off x="838200" y="2951946"/>
            <a:ext cx="7968342" cy="1384995"/>
          </a:xfrm>
          <a:prstGeom prst="rect">
            <a:avLst/>
          </a:prstGeom>
          <a:noFill/>
        </p:spPr>
        <p:txBody>
          <a:bodyPr wrap="square" rtlCol="0">
            <a:spAutoFit/>
          </a:bodyPr>
          <a:lstStyle/>
          <a:p>
            <a:pPr marL="285750" indent="-285750">
              <a:buFont typeface="Arial" panose="020B0604020202020204" pitchFamily="34" charset="0"/>
              <a:buChar char="•"/>
            </a:pPr>
            <a:r>
              <a:rPr lang="en-US" sz="2800" dirty="0"/>
              <a:t>Use aggregate statistics to predict demand</a:t>
            </a:r>
          </a:p>
          <a:p>
            <a:pPr marL="285750" indent="-285750">
              <a:buFont typeface="Arial" panose="020B0604020202020204" pitchFamily="34" charset="0"/>
              <a:buChar char="•"/>
            </a:pPr>
            <a:r>
              <a:rPr lang="en-US" sz="2800" dirty="0"/>
              <a:t>Linear regression (i.e. AR(1)) is an improvement</a:t>
            </a:r>
          </a:p>
          <a:p>
            <a:pPr marL="285750" indent="-285750">
              <a:buFont typeface="Arial" panose="020B0604020202020204" pitchFamily="34" charset="0"/>
              <a:buChar char="•"/>
            </a:pPr>
            <a:r>
              <a:rPr lang="en-US" sz="2800" dirty="0"/>
              <a:t>Kaggle score of 0.579</a:t>
            </a:r>
          </a:p>
        </p:txBody>
      </p:sp>
    </p:spTree>
    <p:extLst>
      <p:ext uri="{BB962C8B-B14F-4D97-AF65-F5344CB8AC3E}">
        <p14:creationId xmlns:p14="http://schemas.microsoft.com/office/powerpoint/2010/main" val="40356128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E90A2-174E-5B20-640F-5D4DD79EC5C9}"/>
              </a:ext>
            </a:extLst>
          </p:cNvPr>
          <p:cNvSpPr>
            <a:spLocks noGrp="1"/>
          </p:cNvSpPr>
          <p:nvPr>
            <p:ph type="title"/>
          </p:nvPr>
        </p:nvSpPr>
        <p:spPr/>
        <p:txBody>
          <a:bodyPr/>
          <a:lstStyle/>
          <a:p>
            <a:r>
              <a:rPr lang="en-US" dirty="0" err="1"/>
              <a:t>xgboost</a:t>
            </a:r>
            <a:r>
              <a:rPr lang="en-US" dirty="0"/>
              <a:t> model</a:t>
            </a:r>
          </a:p>
        </p:txBody>
      </p:sp>
      <p:sp>
        <p:nvSpPr>
          <p:cNvPr id="3" name="Content Placeholder 2">
            <a:extLst>
              <a:ext uri="{FF2B5EF4-FFF2-40B4-BE49-F238E27FC236}">
                <a16:creationId xmlns:a16="http://schemas.microsoft.com/office/drawing/2014/main" id="{D8515897-033D-B200-2EC8-376CF4FBA309}"/>
              </a:ext>
            </a:extLst>
          </p:cNvPr>
          <p:cNvSpPr>
            <a:spLocks noGrp="1"/>
          </p:cNvSpPr>
          <p:nvPr>
            <p:ph idx="1"/>
          </p:nvPr>
        </p:nvSpPr>
        <p:spPr/>
        <p:txBody>
          <a:bodyPr/>
          <a:lstStyle/>
          <a:p>
            <a:r>
              <a:rPr lang="en-US" dirty="0" err="1"/>
              <a:t>Gridseach</a:t>
            </a:r>
            <a:r>
              <a:rPr lang="en-US" dirty="0"/>
              <a:t> cross validation</a:t>
            </a:r>
          </a:p>
          <a:p>
            <a:r>
              <a:rPr lang="en-US" dirty="0"/>
              <a:t>Features: adjusted demand of the previous 3 weeks, client ID, client mean/median/min/max, product ID, product mean/median</a:t>
            </a:r>
          </a:p>
          <a:p>
            <a:r>
              <a:rPr lang="en-US" dirty="0"/>
              <a:t>Root mean squared log error of 0.493</a:t>
            </a:r>
          </a:p>
          <a:p>
            <a:r>
              <a:rPr lang="en-US" dirty="0"/>
              <a:t>Top Kaggle score is 0.442</a:t>
            </a:r>
          </a:p>
        </p:txBody>
      </p:sp>
    </p:spTree>
    <p:extLst>
      <p:ext uri="{BB962C8B-B14F-4D97-AF65-F5344CB8AC3E}">
        <p14:creationId xmlns:p14="http://schemas.microsoft.com/office/powerpoint/2010/main" val="10198090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280</TotalTime>
  <Words>888</Words>
  <Application>Microsoft Office PowerPoint</Application>
  <PresentationFormat>Widescreen</PresentationFormat>
  <Paragraphs>92</Paragraphs>
  <Slides>10</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Aptos</vt:lpstr>
      <vt:lpstr>Aptos Display</vt:lpstr>
      <vt:lpstr>Arial</vt:lpstr>
      <vt:lpstr>Calibri</vt:lpstr>
      <vt:lpstr>Office Theme</vt:lpstr>
      <vt:lpstr>Predicting product demand</vt:lpstr>
      <vt:lpstr>PowerPoint Presentation</vt:lpstr>
      <vt:lpstr>Grupo Bimbo predict product demand!</vt:lpstr>
      <vt:lpstr>Data set features</vt:lpstr>
      <vt:lpstr>Demand Heatmap</vt:lpstr>
      <vt:lpstr>Challenges</vt:lpstr>
      <vt:lpstr>What are the predictors?</vt:lpstr>
      <vt:lpstr>Simple model</vt:lpstr>
      <vt:lpstr>xgboost model</vt:lpstr>
      <vt:lpstr>Future directions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Blackstone, Elliot</dc:creator>
  <cp:lastModifiedBy>Amir Hossein Tavakoli</cp:lastModifiedBy>
  <cp:revision>28</cp:revision>
  <dcterms:created xsi:type="dcterms:W3CDTF">2025-04-21T02:38:12Z</dcterms:created>
  <dcterms:modified xsi:type="dcterms:W3CDTF">2025-04-21T21:13:29Z</dcterms:modified>
</cp:coreProperties>
</file>