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7" r:id="rId3"/>
    <p:sldId id="257" r:id="rId4"/>
    <p:sldId id="258" r:id="rId5"/>
    <p:sldId id="259" r:id="rId6"/>
    <p:sldId id="261" r:id="rId7"/>
    <p:sldId id="260" r:id="rId8"/>
    <p:sldId id="262"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55" autoAdjust="0"/>
    <p:restoredTop sz="79663" autoAdjust="0"/>
  </p:normalViewPr>
  <p:slideViewPr>
    <p:cSldViewPr snapToGrid="0">
      <p:cViewPr varScale="1">
        <p:scale>
          <a:sx n="79" d="100"/>
          <a:sy n="79" d="100"/>
        </p:scale>
        <p:origin x="76" y="10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048ACA-4FD7-4243-A59C-FFCCC8444C1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7A0C27A-5CFF-4A17-81A9-F7C7431566C0}">
      <dgm:prSet/>
      <dgm:spPr/>
      <dgm:t>
        <a:bodyPr/>
        <a:lstStyle/>
        <a:p>
          <a:r>
            <a:rPr lang="en-US" b="1"/>
            <a:t>Motivation</a:t>
          </a:r>
          <a:endParaRPr lang="en-US"/>
        </a:p>
      </dgm:t>
    </dgm:pt>
    <dgm:pt modelId="{C369B04C-52D4-4582-8C35-79245C9C536F}" type="parTrans" cxnId="{69F46B14-B455-46B4-B5FD-2302731057E6}">
      <dgm:prSet/>
      <dgm:spPr/>
      <dgm:t>
        <a:bodyPr/>
        <a:lstStyle/>
        <a:p>
          <a:endParaRPr lang="en-US"/>
        </a:p>
      </dgm:t>
    </dgm:pt>
    <dgm:pt modelId="{EB5BE7FF-B9FA-4225-B3F4-13167DB1FB08}" type="sibTrans" cxnId="{69F46B14-B455-46B4-B5FD-2302731057E6}">
      <dgm:prSet/>
      <dgm:spPr/>
      <dgm:t>
        <a:bodyPr/>
        <a:lstStyle/>
        <a:p>
          <a:endParaRPr lang="en-US"/>
        </a:p>
      </dgm:t>
    </dgm:pt>
    <dgm:pt modelId="{D486D8C0-FD11-44D6-BDEF-744AB3831C12}">
      <dgm:prSet/>
      <dgm:spPr/>
      <dgm:t>
        <a:bodyPr/>
        <a:lstStyle/>
        <a:p>
          <a:r>
            <a:rPr lang="en-US"/>
            <a:t>Keeping track of inventory helps businesses stay ahead of the game.</a:t>
          </a:r>
        </a:p>
      </dgm:t>
    </dgm:pt>
    <dgm:pt modelId="{DF63866E-0AA2-4C8D-B016-7E3B6A6B79BA}" type="parTrans" cxnId="{956165A8-4EEA-4BEB-8CCB-133C67296FB2}">
      <dgm:prSet/>
      <dgm:spPr/>
      <dgm:t>
        <a:bodyPr/>
        <a:lstStyle/>
        <a:p>
          <a:endParaRPr lang="en-US"/>
        </a:p>
      </dgm:t>
    </dgm:pt>
    <dgm:pt modelId="{2CD99BCC-50A8-4929-9788-301B297665E5}" type="sibTrans" cxnId="{956165A8-4EEA-4BEB-8CCB-133C67296FB2}">
      <dgm:prSet/>
      <dgm:spPr/>
      <dgm:t>
        <a:bodyPr/>
        <a:lstStyle/>
        <a:p>
          <a:endParaRPr lang="en-US"/>
        </a:p>
      </dgm:t>
    </dgm:pt>
    <dgm:pt modelId="{A250E156-F8F3-447B-9591-DE761D0F28B0}">
      <dgm:prSet/>
      <dgm:spPr/>
      <dgm:t>
        <a:bodyPr/>
        <a:lstStyle/>
        <a:p>
          <a:r>
            <a:rPr lang="en-US"/>
            <a:t>High storage costs mean smart planning is a must.</a:t>
          </a:r>
        </a:p>
      </dgm:t>
    </dgm:pt>
    <dgm:pt modelId="{4D65A58C-64A0-4FEC-BF64-7845876565D3}" type="parTrans" cxnId="{7F7D6294-A2AA-46FA-A9E8-DDD747E32389}">
      <dgm:prSet/>
      <dgm:spPr/>
      <dgm:t>
        <a:bodyPr/>
        <a:lstStyle/>
        <a:p>
          <a:endParaRPr lang="en-US"/>
        </a:p>
      </dgm:t>
    </dgm:pt>
    <dgm:pt modelId="{2000042E-CF4B-43CC-9F0B-6020ED965CDD}" type="sibTrans" cxnId="{7F7D6294-A2AA-46FA-A9E8-DDD747E32389}">
      <dgm:prSet/>
      <dgm:spPr/>
      <dgm:t>
        <a:bodyPr/>
        <a:lstStyle/>
        <a:p>
          <a:endParaRPr lang="en-US"/>
        </a:p>
      </dgm:t>
    </dgm:pt>
    <dgm:pt modelId="{B29AF18B-9AF6-43F5-BF98-CD3FA346F5AB}">
      <dgm:prSet/>
      <dgm:spPr/>
      <dgm:t>
        <a:bodyPr/>
        <a:lstStyle/>
        <a:p>
          <a:r>
            <a:rPr lang="en-US"/>
            <a:t>For perishable goods, managing inventory can stop waste and shortages.</a:t>
          </a:r>
        </a:p>
      </dgm:t>
    </dgm:pt>
    <dgm:pt modelId="{0C16B500-2059-489F-BCEC-573D2AAC3995}" type="parTrans" cxnId="{37CF909B-768E-4024-AC65-C65F80FBDCEF}">
      <dgm:prSet/>
      <dgm:spPr/>
      <dgm:t>
        <a:bodyPr/>
        <a:lstStyle/>
        <a:p>
          <a:endParaRPr lang="en-US"/>
        </a:p>
      </dgm:t>
    </dgm:pt>
    <dgm:pt modelId="{4B43497A-D8E1-429C-8023-70443E2004B6}" type="sibTrans" cxnId="{37CF909B-768E-4024-AC65-C65F80FBDCEF}">
      <dgm:prSet/>
      <dgm:spPr/>
      <dgm:t>
        <a:bodyPr/>
        <a:lstStyle/>
        <a:p>
          <a:endParaRPr lang="en-US"/>
        </a:p>
      </dgm:t>
    </dgm:pt>
    <dgm:pt modelId="{39EEB5E5-F66E-4E2A-8D9A-8DB00CDBB55C}">
      <dgm:prSet/>
      <dgm:spPr/>
      <dgm:t>
        <a:bodyPr/>
        <a:lstStyle/>
        <a:p>
          <a:r>
            <a:rPr lang="en-US"/>
            <a:t>Matching supply with demand is crucial when things change fast.</a:t>
          </a:r>
        </a:p>
      </dgm:t>
    </dgm:pt>
    <dgm:pt modelId="{983E24FE-57D5-478B-A3F0-FD8748784A1E}" type="parTrans" cxnId="{CCBBDAAA-289A-480D-99BE-A94DF3DC2A41}">
      <dgm:prSet/>
      <dgm:spPr/>
      <dgm:t>
        <a:bodyPr/>
        <a:lstStyle/>
        <a:p>
          <a:endParaRPr lang="en-US"/>
        </a:p>
      </dgm:t>
    </dgm:pt>
    <dgm:pt modelId="{578207DA-0AF7-45DF-9D5C-13F481740C0B}" type="sibTrans" cxnId="{CCBBDAAA-289A-480D-99BE-A94DF3DC2A41}">
      <dgm:prSet/>
      <dgm:spPr/>
      <dgm:t>
        <a:bodyPr/>
        <a:lstStyle/>
        <a:p>
          <a:endParaRPr lang="en-US"/>
        </a:p>
      </dgm:t>
    </dgm:pt>
    <dgm:pt modelId="{6BF00CA2-8C7A-49BB-ADE5-EB3F903BEB99}">
      <dgm:prSet/>
      <dgm:spPr/>
      <dgm:t>
        <a:bodyPr/>
        <a:lstStyle/>
        <a:p>
          <a:r>
            <a:rPr lang="en-US" b="1"/>
            <a:t>Goal</a:t>
          </a:r>
          <a:endParaRPr lang="en-US"/>
        </a:p>
      </dgm:t>
    </dgm:pt>
    <dgm:pt modelId="{D06BA9EE-00DC-415B-85E0-7E3936FFA3A4}" type="parTrans" cxnId="{B342DDD4-E918-42B7-AB63-EF131816C910}">
      <dgm:prSet/>
      <dgm:spPr/>
      <dgm:t>
        <a:bodyPr/>
        <a:lstStyle/>
        <a:p>
          <a:endParaRPr lang="en-US"/>
        </a:p>
      </dgm:t>
    </dgm:pt>
    <dgm:pt modelId="{9CCB9928-04D5-4C95-B3B3-E5329251BF5D}" type="sibTrans" cxnId="{B342DDD4-E918-42B7-AB63-EF131816C910}">
      <dgm:prSet/>
      <dgm:spPr/>
      <dgm:t>
        <a:bodyPr/>
        <a:lstStyle/>
        <a:p>
          <a:endParaRPr lang="en-US"/>
        </a:p>
      </dgm:t>
    </dgm:pt>
    <dgm:pt modelId="{AB2945B5-39BC-4BA0-BFC6-77594E5FFE96}">
      <dgm:prSet/>
      <dgm:spPr/>
      <dgm:t>
        <a:bodyPr/>
        <a:lstStyle/>
        <a:p>
          <a:r>
            <a:rPr lang="en-US"/>
            <a:t>Develop a predictive model to optimize firms’ inventory decision</a:t>
          </a:r>
        </a:p>
      </dgm:t>
    </dgm:pt>
    <dgm:pt modelId="{44D7893A-1E7B-43F9-837E-CB09BE01830D}" type="parTrans" cxnId="{EA34F750-8C95-4BC8-A3BB-E9C178FEB46A}">
      <dgm:prSet/>
      <dgm:spPr/>
      <dgm:t>
        <a:bodyPr/>
        <a:lstStyle/>
        <a:p>
          <a:endParaRPr lang="en-US"/>
        </a:p>
      </dgm:t>
    </dgm:pt>
    <dgm:pt modelId="{F68E514E-A6BA-426E-879C-1A8B730B91E3}" type="sibTrans" cxnId="{EA34F750-8C95-4BC8-A3BB-E9C178FEB46A}">
      <dgm:prSet/>
      <dgm:spPr/>
      <dgm:t>
        <a:bodyPr/>
        <a:lstStyle/>
        <a:p>
          <a:endParaRPr lang="en-US"/>
        </a:p>
      </dgm:t>
    </dgm:pt>
    <dgm:pt modelId="{A354CEC4-0046-45A3-93A2-608F3AA2B145}" type="pres">
      <dgm:prSet presAssocID="{9D048ACA-4FD7-4243-A59C-FFCCC8444C1A}" presName="linear" presStyleCnt="0">
        <dgm:presLayoutVars>
          <dgm:animLvl val="lvl"/>
          <dgm:resizeHandles val="exact"/>
        </dgm:presLayoutVars>
      </dgm:prSet>
      <dgm:spPr/>
    </dgm:pt>
    <dgm:pt modelId="{C1000578-6A21-4D45-84F0-BCE6121CAA05}" type="pres">
      <dgm:prSet presAssocID="{77A0C27A-5CFF-4A17-81A9-F7C7431566C0}" presName="parentText" presStyleLbl="node1" presStyleIdx="0" presStyleCnt="2">
        <dgm:presLayoutVars>
          <dgm:chMax val="0"/>
          <dgm:bulletEnabled val="1"/>
        </dgm:presLayoutVars>
      </dgm:prSet>
      <dgm:spPr/>
    </dgm:pt>
    <dgm:pt modelId="{3F122A65-93D0-4130-9ABE-F2BDABEC0562}" type="pres">
      <dgm:prSet presAssocID="{77A0C27A-5CFF-4A17-81A9-F7C7431566C0}" presName="childText" presStyleLbl="revTx" presStyleIdx="0" presStyleCnt="2">
        <dgm:presLayoutVars>
          <dgm:bulletEnabled val="1"/>
        </dgm:presLayoutVars>
      </dgm:prSet>
      <dgm:spPr/>
    </dgm:pt>
    <dgm:pt modelId="{0A2C852F-E255-4E9C-BD72-63D121C07D2E}" type="pres">
      <dgm:prSet presAssocID="{6BF00CA2-8C7A-49BB-ADE5-EB3F903BEB99}" presName="parentText" presStyleLbl="node1" presStyleIdx="1" presStyleCnt="2">
        <dgm:presLayoutVars>
          <dgm:chMax val="0"/>
          <dgm:bulletEnabled val="1"/>
        </dgm:presLayoutVars>
      </dgm:prSet>
      <dgm:spPr/>
    </dgm:pt>
    <dgm:pt modelId="{9286BC41-6316-4645-BB04-D4BC0923E363}" type="pres">
      <dgm:prSet presAssocID="{6BF00CA2-8C7A-49BB-ADE5-EB3F903BEB99}" presName="childText" presStyleLbl="revTx" presStyleIdx="1" presStyleCnt="2">
        <dgm:presLayoutVars>
          <dgm:bulletEnabled val="1"/>
        </dgm:presLayoutVars>
      </dgm:prSet>
      <dgm:spPr/>
    </dgm:pt>
  </dgm:ptLst>
  <dgm:cxnLst>
    <dgm:cxn modelId="{AC0BC905-19BD-4F12-8B96-19BD61BFF77C}" type="presOf" srcId="{77A0C27A-5CFF-4A17-81A9-F7C7431566C0}" destId="{C1000578-6A21-4D45-84F0-BCE6121CAA05}" srcOrd="0" destOrd="0" presId="urn:microsoft.com/office/officeart/2005/8/layout/vList2"/>
    <dgm:cxn modelId="{CB131406-F684-4AB9-8428-2D75FBEE1F02}" type="presOf" srcId="{6BF00CA2-8C7A-49BB-ADE5-EB3F903BEB99}" destId="{0A2C852F-E255-4E9C-BD72-63D121C07D2E}" srcOrd="0" destOrd="0" presId="urn:microsoft.com/office/officeart/2005/8/layout/vList2"/>
    <dgm:cxn modelId="{69F46B14-B455-46B4-B5FD-2302731057E6}" srcId="{9D048ACA-4FD7-4243-A59C-FFCCC8444C1A}" destId="{77A0C27A-5CFF-4A17-81A9-F7C7431566C0}" srcOrd="0" destOrd="0" parTransId="{C369B04C-52D4-4582-8C35-79245C9C536F}" sibTransId="{EB5BE7FF-B9FA-4225-B3F4-13167DB1FB08}"/>
    <dgm:cxn modelId="{6BF28017-892D-476A-AAF3-E2083110B152}" type="presOf" srcId="{39EEB5E5-F66E-4E2A-8D9A-8DB00CDBB55C}" destId="{3F122A65-93D0-4130-9ABE-F2BDABEC0562}" srcOrd="0" destOrd="3" presId="urn:microsoft.com/office/officeart/2005/8/layout/vList2"/>
    <dgm:cxn modelId="{AB403247-1405-4212-98BE-6824B713CE0A}" type="presOf" srcId="{AB2945B5-39BC-4BA0-BFC6-77594E5FFE96}" destId="{9286BC41-6316-4645-BB04-D4BC0923E363}" srcOrd="0" destOrd="0" presId="urn:microsoft.com/office/officeart/2005/8/layout/vList2"/>
    <dgm:cxn modelId="{EA34F750-8C95-4BC8-A3BB-E9C178FEB46A}" srcId="{6BF00CA2-8C7A-49BB-ADE5-EB3F903BEB99}" destId="{AB2945B5-39BC-4BA0-BFC6-77594E5FFE96}" srcOrd="0" destOrd="0" parTransId="{44D7893A-1E7B-43F9-837E-CB09BE01830D}" sibTransId="{F68E514E-A6BA-426E-879C-1A8B730B91E3}"/>
    <dgm:cxn modelId="{43B55674-31E1-45C8-89F5-08D292021BA8}" type="presOf" srcId="{B29AF18B-9AF6-43F5-BF98-CD3FA346F5AB}" destId="{3F122A65-93D0-4130-9ABE-F2BDABEC0562}" srcOrd="0" destOrd="2" presId="urn:microsoft.com/office/officeart/2005/8/layout/vList2"/>
    <dgm:cxn modelId="{95E3DC57-14C3-4271-B516-CEA60063C4CE}" type="presOf" srcId="{9D048ACA-4FD7-4243-A59C-FFCCC8444C1A}" destId="{A354CEC4-0046-45A3-93A2-608F3AA2B145}" srcOrd="0" destOrd="0" presId="urn:microsoft.com/office/officeart/2005/8/layout/vList2"/>
    <dgm:cxn modelId="{7F7D6294-A2AA-46FA-A9E8-DDD747E32389}" srcId="{77A0C27A-5CFF-4A17-81A9-F7C7431566C0}" destId="{A250E156-F8F3-447B-9591-DE761D0F28B0}" srcOrd="1" destOrd="0" parTransId="{4D65A58C-64A0-4FEC-BF64-7845876565D3}" sibTransId="{2000042E-CF4B-43CC-9F0B-6020ED965CDD}"/>
    <dgm:cxn modelId="{37CF909B-768E-4024-AC65-C65F80FBDCEF}" srcId="{77A0C27A-5CFF-4A17-81A9-F7C7431566C0}" destId="{B29AF18B-9AF6-43F5-BF98-CD3FA346F5AB}" srcOrd="2" destOrd="0" parTransId="{0C16B500-2059-489F-BCEC-573D2AAC3995}" sibTransId="{4B43497A-D8E1-429C-8023-70443E2004B6}"/>
    <dgm:cxn modelId="{956165A8-4EEA-4BEB-8CCB-133C67296FB2}" srcId="{77A0C27A-5CFF-4A17-81A9-F7C7431566C0}" destId="{D486D8C0-FD11-44D6-BDEF-744AB3831C12}" srcOrd="0" destOrd="0" parTransId="{DF63866E-0AA2-4C8D-B016-7E3B6A6B79BA}" sibTransId="{2CD99BCC-50A8-4929-9788-301B297665E5}"/>
    <dgm:cxn modelId="{CCBBDAAA-289A-480D-99BE-A94DF3DC2A41}" srcId="{77A0C27A-5CFF-4A17-81A9-F7C7431566C0}" destId="{39EEB5E5-F66E-4E2A-8D9A-8DB00CDBB55C}" srcOrd="3" destOrd="0" parTransId="{983E24FE-57D5-478B-A3F0-FD8748784A1E}" sibTransId="{578207DA-0AF7-45DF-9D5C-13F481740C0B}"/>
    <dgm:cxn modelId="{B4E7FDB9-BB8B-404C-8859-C7244C05006C}" type="presOf" srcId="{A250E156-F8F3-447B-9591-DE761D0F28B0}" destId="{3F122A65-93D0-4130-9ABE-F2BDABEC0562}" srcOrd="0" destOrd="1" presId="urn:microsoft.com/office/officeart/2005/8/layout/vList2"/>
    <dgm:cxn modelId="{B342DDD4-E918-42B7-AB63-EF131816C910}" srcId="{9D048ACA-4FD7-4243-A59C-FFCCC8444C1A}" destId="{6BF00CA2-8C7A-49BB-ADE5-EB3F903BEB99}" srcOrd="1" destOrd="0" parTransId="{D06BA9EE-00DC-415B-85E0-7E3936FFA3A4}" sibTransId="{9CCB9928-04D5-4C95-B3B3-E5329251BF5D}"/>
    <dgm:cxn modelId="{22F519E6-6F78-4D61-B6F1-126B2BE11206}" type="presOf" srcId="{D486D8C0-FD11-44D6-BDEF-744AB3831C12}" destId="{3F122A65-93D0-4130-9ABE-F2BDABEC0562}" srcOrd="0" destOrd="0" presId="urn:microsoft.com/office/officeart/2005/8/layout/vList2"/>
    <dgm:cxn modelId="{CD5D14A8-64E5-4FC2-9D2F-446C9AB32170}" type="presParOf" srcId="{A354CEC4-0046-45A3-93A2-608F3AA2B145}" destId="{C1000578-6A21-4D45-84F0-BCE6121CAA05}" srcOrd="0" destOrd="0" presId="urn:microsoft.com/office/officeart/2005/8/layout/vList2"/>
    <dgm:cxn modelId="{66C2259F-F01D-4C35-87C1-5C9E940F170F}" type="presParOf" srcId="{A354CEC4-0046-45A3-93A2-608F3AA2B145}" destId="{3F122A65-93D0-4130-9ABE-F2BDABEC0562}" srcOrd="1" destOrd="0" presId="urn:microsoft.com/office/officeart/2005/8/layout/vList2"/>
    <dgm:cxn modelId="{D483883F-50A2-4204-8AD4-A6E03200A7F7}" type="presParOf" srcId="{A354CEC4-0046-45A3-93A2-608F3AA2B145}" destId="{0A2C852F-E255-4E9C-BD72-63D121C07D2E}" srcOrd="2" destOrd="0" presId="urn:microsoft.com/office/officeart/2005/8/layout/vList2"/>
    <dgm:cxn modelId="{35D15E95-F7B1-47EB-B8D8-0C5FAA9E7243}" type="presParOf" srcId="{A354CEC4-0046-45A3-93A2-608F3AA2B145}" destId="{9286BC41-6316-4645-BB04-D4BC0923E363}"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00578-6A21-4D45-84F0-BCE6121CAA05}">
      <dsp:nvSpPr>
        <dsp:cNvPr id="0" name=""/>
        <dsp:cNvSpPr/>
      </dsp:nvSpPr>
      <dsp:spPr>
        <a:xfrm>
          <a:off x="0" y="127204"/>
          <a:ext cx="7816029" cy="786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Motivation</a:t>
          </a:r>
          <a:endParaRPr lang="en-US" sz="3200" kern="1200"/>
        </a:p>
      </dsp:txBody>
      <dsp:txXfrm>
        <a:off x="38381" y="165585"/>
        <a:ext cx="7739267" cy="709478"/>
      </dsp:txXfrm>
    </dsp:sp>
    <dsp:sp modelId="{3F122A65-93D0-4130-9ABE-F2BDABEC0562}">
      <dsp:nvSpPr>
        <dsp:cNvPr id="0" name=""/>
        <dsp:cNvSpPr/>
      </dsp:nvSpPr>
      <dsp:spPr>
        <a:xfrm>
          <a:off x="0" y="913444"/>
          <a:ext cx="7816029" cy="278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159"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a:t>Keeping track of inventory helps businesses stay ahead of the game.</a:t>
          </a:r>
        </a:p>
        <a:p>
          <a:pPr marL="228600" lvl="1" indent="-228600" algn="l" defTabSz="1111250">
            <a:lnSpc>
              <a:spcPct val="90000"/>
            </a:lnSpc>
            <a:spcBef>
              <a:spcPct val="0"/>
            </a:spcBef>
            <a:spcAft>
              <a:spcPct val="20000"/>
            </a:spcAft>
            <a:buChar char="•"/>
          </a:pPr>
          <a:r>
            <a:rPr lang="en-US" sz="2500" kern="1200"/>
            <a:t>High storage costs mean smart planning is a must.</a:t>
          </a:r>
        </a:p>
        <a:p>
          <a:pPr marL="228600" lvl="1" indent="-228600" algn="l" defTabSz="1111250">
            <a:lnSpc>
              <a:spcPct val="90000"/>
            </a:lnSpc>
            <a:spcBef>
              <a:spcPct val="0"/>
            </a:spcBef>
            <a:spcAft>
              <a:spcPct val="20000"/>
            </a:spcAft>
            <a:buChar char="•"/>
          </a:pPr>
          <a:r>
            <a:rPr lang="en-US" sz="2500" kern="1200"/>
            <a:t>For perishable goods, managing inventory can stop waste and shortages.</a:t>
          </a:r>
        </a:p>
        <a:p>
          <a:pPr marL="228600" lvl="1" indent="-228600" algn="l" defTabSz="1111250">
            <a:lnSpc>
              <a:spcPct val="90000"/>
            </a:lnSpc>
            <a:spcBef>
              <a:spcPct val="0"/>
            </a:spcBef>
            <a:spcAft>
              <a:spcPct val="20000"/>
            </a:spcAft>
            <a:buChar char="•"/>
          </a:pPr>
          <a:r>
            <a:rPr lang="en-US" sz="2500" kern="1200"/>
            <a:t>Matching supply with demand is crucial when things change fast.</a:t>
          </a:r>
        </a:p>
      </dsp:txBody>
      <dsp:txXfrm>
        <a:off x="0" y="913444"/>
        <a:ext cx="7816029" cy="2782080"/>
      </dsp:txXfrm>
    </dsp:sp>
    <dsp:sp modelId="{0A2C852F-E255-4E9C-BD72-63D121C07D2E}">
      <dsp:nvSpPr>
        <dsp:cNvPr id="0" name=""/>
        <dsp:cNvSpPr/>
      </dsp:nvSpPr>
      <dsp:spPr>
        <a:xfrm>
          <a:off x="0" y="3695525"/>
          <a:ext cx="7816029" cy="786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Goal</a:t>
          </a:r>
          <a:endParaRPr lang="en-US" sz="3200" kern="1200"/>
        </a:p>
      </dsp:txBody>
      <dsp:txXfrm>
        <a:off x="38381" y="3733906"/>
        <a:ext cx="7739267" cy="709478"/>
      </dsp:txXfrm>
    </dsp:sp>
    <dsp:sp modelId="{9286BC41-6316-4645-BB04-D4BC0923E363}">
      <dsp:nvSpPr>
        <dsp:cNvPr id="0" name=""/>
        <dsp:cNvSpPr/>
      </dsp:nvSpPr>
      <dsp:spPr>
        <a:xfrm>
          <a:off x="0" y="4481765"/>
          <a:ext cx="7816029"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159"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a:t>Develop a predictive model to optimize firms’ inventory decision</a:t>
          </a:r>
        </a:p>
      </dsp:txBody>
      <dsp:txXfrm>
        <a:off x="0" y="4481765"/>
        <a:ext cx="7816029" cy="7948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10B3A-C4F9-4EC3-B5E4-A15C328AB72E}" type="datetimeFigureOut">
              <a:rPr lang="en-US" smtClean="0"/>
              <a:t>4/21/2025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81FB53-477E-47AB-9C04-CE32FC40BF5A}" type="slidenum">
              <a:rPr lang="en-US" smtClean="0"/>
              <a:t>‹#›</a:t>
            </a:fld>
            <a:endParaRPr lang="en-US"/>
          </a:p>
        </p:txBody>
      </p:sp>
    </p:spTree>
    <p:extLst>
      <p:ext uri="{BB962C8B-B14F-4D97-AF65-F5344CB8AC3E}">
        <p14:creationId xmlns:p14="http://schemas.microsoft.com/office/powerpoint/2010/main" val="2674511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Inventory management is a universal challenge for businesses. With rising competition and expanding urban areas, inventory facilities have become increasingly expensive. Making smart inventory decisions is crucial—not just to remain competitive in the market but also to adapt to rapidly changing demands. This is especially important for companies dealing with perishable goods. These businesses must strike a careful balance between meeting demand and avoiding oversupply.</a:t>
            </a:r>
          </a:p>
          <a:p>
            <a:pPr marL="0" indent="0">
              <a:buNone/>
            </a:pPr>
            <a:endParaRPr lang="en-US" dirty="0"/>
          </a:p>
          <a:p>
            <a:pPr marL="0" indent="0">
              <a:buNone/>
            </a:pPr>
            <a:r>
              <a:rPr lang="en-US" dirty="0"/>
              <a:t>Our goal in this project is to develop a predictive model to optimize a firm’s inventory decision.</a:t>
            </a:r>
          </a:p>
        </p:txBody>
      </p:sp>
      <p:sp>
        <p:nvSpPr>
          <p:cNvPr id="4" name="Slide Number Placeholder 3"/>
          <p:cNvSpPr>
            <a:spLocks noGrp="1"/>
          </p:cNvSpPr>
          <p:nvPr>
            <p:ph type="sldNum" sz="quarter" idx="5"/>
          </p:nvPr>
        </p:nvSpPr>
        <p:spPr/>
        <p:txBody>
          <a:bodyPr/>
          <a:lstStyle/>
          <a:p>
            <a:fld id="{9881FB53-477E-47AB-9C04-CE32FC40BF5A}" type="slidenum">
              <a:rPr lang="en-US" smtClean="0"/>
              <a:t>2</a:t>
            </a:fld>
            <a:endParaRPr lang="en-US"/>
          </a:p>
        </p:txBody>
      </p:sp>
    </p:spTree>
    <p:extLst>
      <p:ext uri="{BB962C8B-B14F-4D97-AF65-F5344CB8AC3E}">
        <p14:creationId xmlns:p14="http://schemas.microsoft.com/office/powerpoint/2010/main" val="71846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Grupo Bimbo is large a Mexican company that sells baked goods all over the world.  In this project, we predict the demand of perishable baked goods in central Mexico.  Each week, clients receive products arriving along various routes originating from numerous sales depots.  Any unsold goods at the end of the week are bought back at half price by Grupo Bimbo (i.e. returns).  For each product purchased by each client, the target variable is adjusted demand, which is equal to the number of sales minus the number of returns.  Our training data contains past sales data on weeks 3 through 9.  The goal is to predict the adjusted demand for many clients in weeks 10 and 11.</a:t>
            </a:r>
          </a:p>
        </p:txBody>
      </p:sp>
      <p:sp>
        <p:nvSpPr>
          <p:cNvPr id="4" name="Slide Number Placeholder 3"/>
          <p:cNvSpPr>
            <a:spLocks noGrp="1"/>
          </p:cNvSpPr>
          <p:nvPr>
            <p:ph type="sldNum" sz="quarter" idx="5"/>
          </p:nvPr>
        </p:nvSpPr>
        <p:spPr/>
        <p:txBody>
          <a:bodyPr/>
          <a:lstStyle/>
          <a:p>
            <a:fld id="{9881FB53-477E-47AB-9C04-CE32FC40BF5A}" type="slidenum">
              <a:rPr lang="en-US" smtClean="0"/>
              <a:t>3</a:t>
            </a:fld>
            <a:endParaRPr lang="en-US"/>
          </a:p>
        </p:txBody>
      </p:sp>
    </p:spTree>
    <p:extLst>
      <p:ext uri="{BB962C8B-B14F-4D97-AF65-F5344CB8AC3E}">
        <p14:creationId xmlns:p14="http://schemas.microsoft.com/office/powerpoint/2010/main" val="3665535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training data set has roughly 75 million rows! In addition to week number and adjusted demand, each row contains 13 entries, such as week number, client ID, product ID, route ID, etc.  Additional information provided is the client names, product names, and town/state locations.  This dataset was collected from central Mexico.</a:t>
            </a:r>
          </a:p>
        </p:txBody>
      </p:sp>
      <p:sp>
        <p:nvSpPr>
          <p:cNvPr id="4" name="Slide Number Placeholder 3"/>
          <p:cNvSpPr>
            <a:spLocks noGrp="1"/>
          </p:cNvSpPr>
          <p:nvPr>
            <p:ph type="sldNum" sz="quarter" idx="5"/>
          </p:nvPr>
        </p:nvSpPr>
        <p:spPr/>
        <p:txBody>
          <a:bodyPr/>
          <a:lstStyle/>
          <a:p>
            <a:fld id="{9881FB53-477E-47AB-9C04-CE32FC40BF5A}" type="slidenum">
              <a:rPr lang="en-US" smtClean="0"/>
              <a:t>4</a:t>
            </a:fld>
            <a:endParaRPr lang="en-US"/>
          </a:p>
        </p:txBody>
      </p:sp>
    </p:spTree>
    <p:extLst>
      <p:ext uri="{BB962C8B-B14F-4D97-AF65-F5344CB8AC3E}">
        <p14:creationId xmlns:p14="http://schemas.microsoft.com/office/powerpoint/2010/main" val="1260558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before, the training data set has roughly 75 million rows!  There are around 880k unique clients and 2.5k unique products.</a:t>
            </a:r>
          </a:p>
          <a:p>
            <a:endParaRPr lang="en-US" dirty="0"/>
          </a:p>
          <a:p>
            <a:r>
              <a:rPr lang="en-US" dirty="0"/>
              <a:t>Many client/product pairs have missing values.  A common occurrence is ‘client X buys some amount of product Y in weeks 3, 7, and 8’.  There is no data for client X and product Y in weeks 4, 5, 6, 9.  Did client X not purchase any of product Y during those weeks? Or is this data missing? The answer is not provided.</a:t>
            </a:r>
          </a:p>
          <a:p>
            <a:endParaRPr lang="en-US" dirty="0"/>
          </a:p>
          <a:p>
            <a:r>
              <a:rPr lang="en-US" dirty="0"/>
              <a:t>The clients for which we predict demand in weeks 10 and/or 11 may not be present in weeks 3 through 9.  The same issue appears for training models.  If we use weeks 3 – 8 to train a model, there are new clients in week 9.</a:t>
            </a:r>
          </a:p>
          <a:p>
            <a:endParaRPr lang="en-US" dirty="0"/>
          </a:p>
          <a:p>
            <a:r>
              <a:rPr lang="en-US" dirty="0"/>
              <a:t>This is a time series data set with only 7 time entries!</a:t>
            </a:r>
          </a:p>
        </p:txBody>
      </p:sp>
      <p:sp>
        <p:nvSpPr>
          <p:cNvPr id="4" name="Slide Number Placeholder 3"/>
          <p:cNvSpPr>
            <a:spLocks noGrp="1"/>
          </p:cNvSpPr>
          <p:nvPr>
            <p:ph type="sldNum" sz="quarter" idx="5"/>
          </p:nvPr>
        </p:nvSpPr>
        <p:spPr/>
        <p:txBody>
          <a:bodyPr/>
          <a:lstStyle/>
          <a:p>
            <a:fld id="{9881FB53-477E-47AB-9C04-CE32FC40BF5A}" type="slidenum">
              <a:rPr lang="en-US" smtClean="0"/>
              <a:t>6</a:t>
            </a:fld>
            <a:endParaRPr lang="en-US"/>
          </a:p>
        </p:txBody>
      </p:sp>
    </p:spTree>
    <p:extLst>
      <p:ext uri="{BB962C8B-B14F-4D97-AF65-F5344CB8AC3E}">
        <p14:creationId xmlns:p14="http://schemas.microsoft.com/office/powerpoint/2010/main" val="752841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best performing model is a </a:t>
            </a:r>
            <a:r>
              <a:rPr lang="en-US" dirty="0" err="1"/>
              <a:t>gridsearch</a:t>
            </a:r>
            <a:r>
              <a:rPr lang="en-US" dirty="0"/>
              <a:t> cross-validated </a:t>
            </a:r>
            <a:r>
              <a:rPr lang="en-US" dirty="0" err="1"/>
              <a:t>xgboost</a:t>
            </a:r>
            <a:r>
              <a:rPr lang="en-US" dirty="0"/>
              <a:t> model.  The features are the adjusted demand of the past 3 weeks, client ID/mean/median/min/max, product ID/mean/median.</a:t>
            </a:r>
          </a:p>
        </p:txBody>
      </p:sp>
      <p:sp>
        <p:nvSpPr>
          <p:cNvPr id="4" name="Slide Number Placeholder 3"/>
          <p:cNvSpPr>
            <a:spLocks noGrp="1"/>
          </p:cNvSpPr>
          <p:nvPr>
            <p:ph type="sldNum" sz="quarter" idx="5"/>
          </p:nvPr>
        </p:nvSpPr>
        <p:spPr/>
        <p:txBody>
          <a:bodyPr/>
          <a:lstStyle/>
          <a:p>
            <a:fld id="{9881FB53-477E-47AB-9C04-CE32FC40BF5A}" type="slidenum">
              <a:rPr lang="en-US" smtClean="0"/>
              <a:t>9</a:t>
            </a:fld>
            <a:endParaRPr lang="en-US"/>
          </a:p>
        </p:txBody>
      </p:sp>
    </p:spTree>
    <p:extLst>
      <p:ext uri="{BB962C8B-B14F-4D97-AF65-F5344CB8AC3E}">
        <p14:creationId xmlns:p14="http://schemas.microsoft.com/office/powerpoint/2010/main" val="269061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69539-B20D-990F-1C69-52ACEEB3C5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B1B762-1F80-97A4-B3D6-F509D81294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CB89BE-4841-82F9-29D6-F3C9228EBA79}"/>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A06231E8-13AF-D83E-98E5-7D39D667B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14A7B8-724B-4B90-0648-889907A1D95A}"/>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2611456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63CD2-D0E4-56E9-B0A4-A2E92376A1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99D095-3693-D486-2D59-E2978C3574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CD696B-F222-4C47-2D8B-C884679856D8}"/>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5DC82E61-526C-5901-0987-1B7C7C53B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CC361C-E9FC-EB6A-BC13-943733ECD255}"/>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2341589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8EDAFD-71C9-0C91-18B0-400813652A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D5A879-842D-D9B6-3AEC-A94F2B1A1E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4261EC-6545-853A-844C-7777D015DA75}"/>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0D992D31-9AAD-3EEC-F9E8-59B5FB594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6AE8F-FC58-BCB8-1015-BF17566ED0A0}"/>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130972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517F-CBFE-B6FB-AA1F-03AFEC2BD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615CB5-8E7C-528A-7BBD-B3D3F79475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D2670-3AC8-13CC-ADCE-4DC5D1ED1935}"/>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A779F4B7-2B5E-D17D-EB53-E34B2308B9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A73B0-D79D-FE7A-0967-89CDA6843987}"/>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266421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2424-C172-1298-0D36-7826FF6CF4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0986B2-BD25-E3D5-876F-BDB24805AE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55E198-58E7-E6D2-2378-23FB7297BCED}"/>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F6CD9C25-B3D7-E6A6-4D01-5E66081B7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0BAC8-1704-6183-CF13-16401E5F80AF}"/>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3757362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166F-DE25-44C8-E109-22DB24D5A7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F1F99E-5B94-1C58-0BE5-946100580D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CA60CD-E5B6-C97E-7252-BB212F281E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AF360A-BFA3-1650-5083-A846060708B3}"/>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6" name="Footer Placeholder 5">
            <a:extLst>
              <a:ext uri="{FF2B5EF4-FFF2-40B4-BE49-F238E27FC236}">
                <a16:creationId xmlns:a16="http://schemas.microsoft.com/office/drawing/2014/main" id="{E556BE57-7415-874B-0BE8-14A61D73BE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1DF9D5-2357-FB00-27F5-43630CE3933F}"/>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378192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CFE9-31AE-63EF-7B5E-47E7BD0B45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8B19A8-0571-7687-5582-E8402EF14C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02DE21-B53D-CE7F-E535-467322EE06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73DFE9-8C6B-0070-C523-61BC47D47E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D3CA12-D5C1-BF79-1983-484F6DEB94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DC1C91-6D31-B63A-357E-E6FDD535DFD3}"/>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8" name="Footer Placeholder 7">
            <a:extLst>
              <a:ext uri="{FF2B5EF4-FFF2-40B4-BE49-F238E27FC236}">
                <a16:creationId xmlns:a16="http://schemas.microsoft.com/office/drawing/2014/main" id="{57DA1227-0DAE-7408-D9FA-48AA5FDAB8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C6DB45-7D8D-0569-6785-97483E82C053}"/>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26800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6F10E-CE48-26F8-79C8-BFC10D5BD5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C92D8F-94FC-C054-C569-711E55EE48E3}"/>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4" name="Footer Placeholder 3">
            <a:extLst>
              <a:ext uri="{FF2B5EF4-FFF2-40B4-BE49-F238E27FC236}">
                <a16:creationId xmlns:a16="http://schemas.microsoft.com/office/drawing/2014/main" id="{6FF9AA3D-9157-2F30-B9EB-5880F5CC68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B0DA3D-3281-8AB3-C3FB-6FF39F46FBE0}"/>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1374968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51FD30-F03F-9D93-5574-A2111B0E1CDC}"/>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3" name="Footer Placeholder 2">
            <a:extLst>
              <a:ext uri="{FF2B5EF4-FFF2-40B4-BE49-F238E27FC236}">
                <a16:creationId xmlns:a16="http://schemas.microsoft.com/office/drawing/2014/main" id="{DC8E5856-B809-A994-0414-16C7E3BB60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6F78C8-F68E-5E21-E926-9A4A71F42F64}"/>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127742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22765-0EB7-FB24-679A-241709E3D3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9FB2AB-A344-AAE1-6694-F3950D1CA6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C71BC8-3A0D-0E88-70E4-181E9C353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589101-8803-92C4-DF33-25595A1163A1}"/>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6" name="Footer Placeholder 5">
            <a:extLst>
              <a:ext uri="{FF2B5EF4-FFF2-40B4-BE49-F238E27FC236}">
                <a16:creationId xmlns:a16="http://schemas.microsoft.com/office/drawing/2014/main" id="{C84807E5-DF28-DE23-CFCA-F0C601576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D1EFF1-07A6-B49A-1721-8B2EE271F49F}"/>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366877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A142-5C50-01AA-7F65-46C27253A9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29141F-1197-0765-1582-EE26F4E548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DB482D-4D03-0643-27A7-F45477D4B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25007-6822-8E79-0781-6528941CC51B}"/>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6" name="Footer Placeholder 5">
            <a:extLst>
              <a:ext uri="{FF2B5EF4-FFF2-40B4-BE49-F238E27FC236}">
                <a16:creationId xmlns:a16="http://schemas.microsoft.com/office/drawing/2014/main" id="{00293081-85C9-E33F-1FEA-1C6CC0BE5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69EC00-C39A-C068-8A9E-3B3C1580F467}"/>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4270933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F5AB8D-CA14-DBE3-37C0-DCFF40ED7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326EB2-9289-BCCB-5BAC-DBE015FBE3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8931B-DC8B-ECA5-B463-B2725E1578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CB753385-0737-6C3E-9E3B-75A7C43B1F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82A88AA-8F47-40D0-518C-0ACB802CBA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9999E29-73CC-48E2-BB33-891E7FD4341C}" type="slidenum">
              <a:rPr lang="en-US" smtClean="0"/>
              <a:t>‹#›</a:t>
            </a:fld>
            <a:endParaRPr lang="en-US"/>
          </a:p>
        </p:txBody>
      </p:sp>
    </p:spTree>
    <p:extLst>
      <p:ext uri="{BB962C8B-B14F-4D97-AF65-F5344CB8AC3E}">
        <p14:creationId xmlns:p14="http://schemas.microsoft.com/office/powerpoint/2010/main" val="3715881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0922B-7979-B857-2942-90DCA91A7D33}"/>
              </a:ext>
            </a:extLst>
          </p:cNvPr>
          <p:cNvSpPr>
            <a:spLocks noGrp="1"/>
          </p:cNvSpPr>
          <p:nvPr>
            <p:ph type="ctrTitle"/>
          </p:nvPr>
        </p:nvSpPr>
        <p:spPr>
          <a:xfrm>
            <a:off x="761999" y="1141712"/>
            <a:ext cx="7923815" cy="1129537"/>
          </a:xfrm>
        </p:spPr>
        <p:txBody>
          <a:bodyPr anchor="t">
            <a:normAutofit/>
          </a:bodyPr>
          <a:lstStyle/>
          <a:p>
            <a:pPr algn="l"/>
            <a:r>
              <a:rPr lang="en-US" sz="5400" dirty="0"/>
              <a:t>Predicting product demand</a:t>
            </a:r>
          </a:p>
        </p:txBody>
      </p:sp>
      <p:sp>
        <p:nvSpPr>
          <p:cNvPr id="3" name="Subtitle 2">
            <a:extLst>
              <a:ext uri="{FF2B5EF4-FFF2-40B4-BE49-F238E27FC236}">
                <a16:creationId xmlns:a16="http://schemas.microsoft.com/office/drawing/2014/main" id="{B0FD24D2-D27B-5D1D-24BB-D07978FAA4F0}"/>
              </a:ext>
            </a:extLst>
          </p:cNvPr>
          <p:cNvSpPr>
            <a:spLocks noGrp="1"/>
          </p:cNvSpPr>
          <p:nvPr>
            <p:ph type="subTitle" idx="1"/>
          </p:nvPr>
        </p:nvSpPr>
        <p:spPr>
          <a:xfrm>
            <a:off x="784608" y="5497592"/>
            <a:ext cx="10637772" cy="683095"/>
          </a:xfrm>
        </p:spPr>
        <p:txBody>
          <a:bodyPr anchor="t">
            <a:noAutofit/>
          </a:bodyPr>
          <a:lstStyle/>
          <a:p>
            <a:pPr algn="l"/>
            <a:r>
              <a:rPr lang="en-US" sz="1600" dirty="0"/>
              <a:t>Elliot Blackstone</a:t>
            </a:r>
          </a:p>
          <a:p>
            <a:pPr algn="l"/>
            <a:r>
              <a:rPr lang="en-US" sz="1600" dirty="0"/>
              <a:t>Amirhossein Tavakoli</a:t>
            </a:r>
          </a:p>
          <a:p>
            <a:pPr algn="l"/>
            <a:r>
              <a:rPr lang="en-US" sz="1600" dirty="0"/>
              <a:t>Mentor: S. C. Park</a:t>
            </a:r>
          </a:p>
        </p:txBody>
      </p:sp>
      <p:cxnSp>
        <p:nvCxnSpPr>
          <p:cNvPr id="10" name="Straight Connector 9">
            <a:extLst>
              <a:ext uri="{FF2B5EF4-FFF2-40B4-BE49-F238E27FC236}">
                <a16:creationId xmlns:a16="http://schemas.microsoft.com/office/drawing/2014/main" id="{192712F8-36FA-35DF-0CE8-4098D93322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8BA3461-06CE-F6CD-2181-18C936517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139" y="2892948"/>
            <a:ext cx="10478721" cy="1886168"/>
          </a:xfrm>
          <a:prstGeom prst="rect">
            <a:avLst/>
          </a:prstGeom>
        </p:spPr>
      </p:pic>
      <p:cxnSp>
        <p:nvCxnSpPr>
          <p:cNvPr id="12" name="Straight Connector 11">
            <a:extLst>
              <a:ext uri="{FF2B5EF4-FFF2-40B4-BE49-F238E27FC236}">
                <a16:creationId xmlns:a16="http://schemas.microsoft.com/office/drawing/2014/main" id="{AF9469B9-6468-5B6A-E832-8D45903884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897" y="5231580"/>
            <a:ext cx="10459156"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10F9-D432-8FE9-2264-B24324819E68}"/>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614DC9D4-3388-C075-8EEB-994004A69EEA}"/>
              </a:ext>
            </a:extLst>
          </p:cNvPr>
          <p:cNvSpPr>
            <a:spLocks noGrp="1"/>
          </p:cNvSpPr>
          <p:nvPr>
            <p:ph idx="1"/>
          </p:nvPr>
        </p:nvSpPr>
        <p:spPr/>
        <p:txBody>
          <a:bodyPr/>
          <a:lstStyle/>
          <a:p>
            <a:r>
              <a:rPr lang="en-US" dirty="0"/>
              <a:t>More power!</a:t>
            </a:r>
          </a:p>
          <a:p>
            <a:r>
              <a:rPr lang="en-US" dirty="0"/>
              <a:t>Imputing missing values</a:t>
            </a:r>
          </a:p>
          <a:p>
            <a:r>
              <a:rPr lang="en-US" dirty="0"/>
              <a:t>Splitting data into small/big sellers</a:t>
            </a:r>
          </a:p>
          <a:p>
            <a:r>
              <a:rPr lang="en-US" dirty="0"/>
              <a:t>Models other than </a:t>
            </a:r>
            <a:r>
              <a:rPr lang="en-US" dirty="0" err="1"/>
              <a:t>xgboost</a:t>
            </a:r>
            <a:endParaRPr lang="en-US" dirty="0"/>
          </a:p>
        </p:txBody>
      </p:sp>
    </p:spTree>
    <p:extLst>
      <p:ext uri="{BB962C8B-B14F-4D97-AF65-F5344CB8AC3E}">
        <p14:creationId xmlns:p14="http://schemas.microsoft.com/office/powerpoint/2010/main" val="1701067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DD353395-86C5-8DF7-24F2-47B7398AC0AF}"/>
              </a:ext>
            </a:extLst>
          </p:cNvPr>
          <p:cNvGraphicFramePr>
            <a:graphicFrameLocks noGrp="1"/>
          </p:cNvGraphicFramePr>
          <p:nvPr>
            <p:ph idx="1"/>
          </p:nvPr>
        </p:nvGraphicFramePr>
        <p:xfrm>
          <a:off x="3539358" y="457201"/>
          <a:ext cx="7816029" cy="5403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A shelf with different types of bread&#10;&#10;AI-generated content may be incorrect.">
            <a:extLst>
              <a:ext uri="{FF2B5EF4-FFF2-40B4-BE49-F238E27FC236}">
                <a16:creationId xmlns:a16="http://schemas.microsoft.com/office/drawing/2014/main" id="{22329D54-A6D9-D5BF-8118-8669F2D5227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6972" y="0"/>
            <a:ext cx="4336330" cy="6858000"/>
          </a:xfrm>
          <a:prstGeom prst="rect">
            <a:avLst/>
          </a:prstGeom>
        </p:spPr>
      </p:pic>
    </p:spTree>
    <p:extLst>
      <p:ext uri="{BB962C8B-B14F-4D97-AF65-F5344CB8AC3E}">
        <p14:creationId xmlns:p14="http://schemas.microsoft.com/office/powerpoint/2010/main" val="3222464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7E5B0B-AB1F-0FAA-49DD-CEF0D0CBC4CF}"/>
              </a:ext>
            </a:extLst>
          </p:cNvPr>
          <p:cNvSpPr>
            <a:spLocks noGrp="1"/>
          </p:cNvSpPr>
          <p:nvPr>
            <p:ph type="title"/>
          </p:nvPr>
        </p:nvSpPr>
        <p:spPr>
          <a:xfrm>
            <a:off x="793662" y="386930"/>
            <a:ext cx="10066122" cy="1298448"/>
          </a:xfrm>
        </p:spPr>
        <p:txBody>
          <a:bodyPr anchor="b">
            <a:normAutofit/>
          </a:bodyPr>
          <a:lstStyle/>
          <a:p>
            <a:r>
              <a:rPr lang="en-US" sz="4100"/>
              <a:t>Grupo Bimbo</a:t>
            </a:r>
            <a:br>
              <a:rPr lang="en-US" sz="4100"/>
            </a:br>
            <a:r>
              <a:rPr lang="en-US" sz="4100"/>
              <a:t>predict product demand!</a:t>
            </a:r>
          </a:p>
        </p:txBody>
      </p:sp>
      <p:sp>
        <p:nvSpPr>
          <p:cNvPr id="31" name="Rectangle 3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B31D23-57DF-5926-48CD-5E3DD18A18CE}"/>
              </a:ext>
            </a:extLst>
          </p:cNvPr>
          <p:cNvSpPr>
            <a:spLocks noGrp="1"/>
          </p:cNvSpPr>
          <p:nvPr>
            <p:ph idx="1"/>
          </p:nvPr>
        </p:nvSpPr>
        <p:spPr>
          <a:xfrm>
            <a:off x="793661" y="2599509"/>
            <a:ext cx="4530898" cy="3639450"/>
          </a:xfrm>
        </p:spPr>
        <p:txBody>
          <a:bodyPr anchor="ctr">
            <a:normAutofit/>
          </a:bodyPr>
          <a:lstStyle/>
          <a:p>
            <a:r>
              <a:rPr lang="en-US" sz="2000"/>
              <a:t>Products are delivered to clients weekly</a:t>
            </a:r>
          </a:p>
          <a:p>
            <a:r>
              <a:rPr lang="en-US" sz="2000"/>
              <a:t>Target variable: Adjusted Demand = sales – returns</a:t>
            </a:r>
          </a:p>
          <a:p>
            <a:r>
              <a:rPr lang="en-US" sz="2000"/>
              <a:t>Training data for weeks 3 – 9</a:t>
            </a:r>
          </a:p>
          <a:p>
            <a:r>
              <a:rPr lang="en-US" sz="2000"/>
              <a:t>Predict adjusted demand for weeks 10 and 11!</a:t>
            </a:r>
          </a:p>
          <a:p>
            <a:endParaRPr lang="en-US" sz="2000"/>
          </a:p>
          <a:p>
            <a:endParaRPr lang="en-US" sz="2000"/>
          </a:p>
        </p:txBody>
      </p:sp>
      <p:pic>
        <p:nvPicPr>
          <p:cNvPr id="5" name="Picture 4">
            <a:extLst>
              <a:ext uri="{FF2B5EF4-FFF2-40B4-BE49-F238E27FC236}">
                <a16:creationId xmlns:a16="http://schemas.microsoft.com/office/drawing/2014/main" id="{EFB5CF54-8AC6-5B0E-D6BC-34D9E2B2FF71}"/>
              </a:ext>
            </a:extLst>
          </p:cNvPr>
          <p:cNvPicPr>
            <a:picLocks noChangeAspect="1"/>
          </p:cNvPicPr>
          <p:nvPr/>
        </p:nvPicPr>
        <p:blipFill>
          <a:blip r:embed="rId3">
            <a:extLst>
              <a:ext uri="{28A0092B-C50C-407E-A947-70E740481C1C}">
                <a14:useLocalDpi xmlns:a14="http://schemas.microsoft.com/office/drawing/2010/main" val="0"/>
              </a:ext>
            </a:extLst>
          </a:blip>
          <a:srcRect l="2529" r="4913"/>
          <a:stretch/>
        </p:blipFill>
        <p:spPr>
          <a:xfrm>
            <a:off x="5911532" y="2484255"/>
            <a:ext cx="5150277" cy="3714244"/>
          </a:xfrm>
          <a:prstGeom prst="rect">
            <a:avLst/>
          </a:prstGeom>
        </p:spPr>
      </p:pic>
      <p:sp>
        <p:nvSpPr>
          <p:cNvPr id="35" name="Rectangle 3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746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6C2B7-A3E5-E630-E19E-73BF2A6D0D1E}"/>
              </a:ext>
            </a:extLst>
          </p:cNvPr>
          <p:cNvSpPr>
            <a:spLocks noGrp="1"/>
          </p:cNvSpPr>
          <p:nvPr>
            <p:ph type="title"/>
          </p:nvPr>
        </p:nvSpPr>
        <p:spPr>
          <a:xfrm>
            <a:off x="645064" y="525982"/>
            <a:ext cx="4282983" cy="1200361"/>
          </a:xfrm>
        </p:spPr>
        <p:txBody>
          <a:bodyPr anchor="b">
            <a:normAutofit/>
          </a:bodyPr>
          <a:lstStyle/>
          <a:p>
            <a:r>
              <a:rPr lang="en-US" sz="3600"/>
              <a:t>Data set features</a:t>
            </a:r>
          </a:p>
        </p:txBody>
      </p:sp>
      <p:sp>
        <p:nvSpPr>
          <p:cNvPr id="91" name="Rectangle 9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A3A733-1D33-1070-495B-AF245A9F9999}"/>
              </a:ext>
            </a:extLst>
          </p:cNvPr>
          <p:cNvSpPr>
            <a:spLocks noGrp="1"/>
          </p:cNvSpPr>
          <p:nvPr>
            <p:ph idx="1"/>
          </p:nvPr>
        </p:nvSpPr>
        <p:spPr>
          <a:xfrm>
            <a:off x="645066" y="2031101"/>
            <a:ext cx="4282984" cy="3511943"/>
          </a:xfrm>
        </p:spPr>
        <p:txBody>
          <a:bodyPr anchor="ctr">
            <a:normAutofit/>
          </a:bodyPr>
          <a:lstStyle/>
          <a:p>
            <a:r>
              <a:rPr lang="en-US" sz="1800"/>
              <a:t>Client ID</a:t>
            </a:r>
          </a:p>
          <a:p>
            <a:r>
              <a:rPr lang="en-US" sz="1800"/>
              <a:t>Product ID</a:t>
            </a:r>
          </a:p>
          <a:p>
            <a:r>
              <a:rPr lang="en-US" sz="1800"/>
              <a:t>Route ID</a:t>
            </a:r>
          </a:p>
          <a:p>
            <a:r>
              <a:rPr lang="en-US" sz="1800"/>
              <a:t>Sales depot ID</a:t>
            </a:r>
          </a:p>
          <a:p>
            <a:r>
              <a:rPr lang="en-US" sz="1800"/>
              <a:t>Adjusted demand</a:t>
            </a:r>
          </a:p>
        </p:txBody>
      </p:sp>
      <p:sp>
        <p:nvSpPr>
          <p:cNvPr id="93" name="Rectangle 9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map of the country&#10;&#10;AI-generated content may be incorrect.">
            <a:extLst>
              <a:ext uri="{FF2B5EF4-FFF2-40B4-BE49-F238E27FC236}">
                <a16:creationId xmlns:a16="http://schemas.microsoft.com/office/drawing/2014/main" id="{2C6C6AFC-B467-2084-E5C6-AFB058691BD3}"/>
              </a:ext>
            </a:extLst>
          </p:cNvPr>
          <p:cNvPicPr>
            <a:picLocks noChangeAspect="1"/>
          </p:cNvPicPr>
          <p:nvPr/>
        </p:nvPicPr>
        <p:blipFill>
          <a:blip r:embed="rId3">
            <a:extLst>
              <a:ext uri="{28A0092B-C50C-407E-A947-70E740481C1C}">
                <a14:useLocalDpi xmlns:a14="http://schemas.microsoft.com/office/drawing/2010/main" val="0"/>
              </a:ext>
            </a:extLst>
          </a:blip>
          <a:srcRect l="-1240" r="6950" b="2"/>
          <a:stretch/>
        </p:blipFill>
        <p:spPr>
          <a:xfrm>
            <a:off x="5987738" y="1014608"/>
            <a:ext cx="5628018" cy="4595914"/>
          </a:xfrm>
          <a:prstGeom prst="rect">
            <a:avLst/>
          </a:prstGeom>
        </p:spPr>
      </p:pic>
    </p:spTree>
    <p:extLst>
      <p:ext uri="{BB962C8B-B14F-4D97-AF65-F5344CB8AC3E}">
        <p14:creationId xmlns:p14="http://schemas.microsoft.com/office/powerpoint/2010/main" val="17413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D55A0-500B-7E01-765A-8ED4B982BB1B}"/>
              </a:ext>
            </a:extLst>
          </p:cNvPr>
          <p:cNvSpPr>
            <a:spLocks noGrp="1"/>
          </p:cNvSpPr>
          <p:nvPr>
            <p:ph type="title"/>
          </p:nvPr>
        </p:nvSpPr>
        <p:spPr/>
        <p:txBody>
          <a:bodyPr/>
          <a:lstStyle/>
          <a:p>
            <a:r>
              <a:rPr lang="en-US" dirty="0"/>
              <a:t>Heat map of demand</a:t>
            </a:r>
          </a:p>
        </p:txBody>
      </p:sp>
      <p:sp>
        <p:nvSpPr>
          <p:cNvPr id="3" name="Content Placeholder 2">
            <a:extLst>
              <a:ext uri="{FF2B5EF4-FFF2-40B4-BE49-F238E27FC236}">
                <a16:creationId xmlns:a16="http://schemas.microsoft.com/office/drawing/2014/main" id="{FE99D859-29A6-F8E2-4425-656AA97764B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19964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34E2-7E34-8A76-DCA1-30825A148698}"/>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78FF01B8-B5D3-77E5-8A0B-E912A465FF78}"/>
              </a:ext>
            </a:extLst>
          </p:cNvPr>
          <p:cNvSpPr>
            <a:spLocks noGrp="1"/>
          </p:cNvSpPr>
          <p:nvPr>
            <p:ph idx="1"/>
          </p:nvPr>
        </p:nvSpPr>
        <p:spPr/>
        <p:txBody>
          <a:bodyPr/>
          <a:lstStyle/>
          <a:p>
            <a:r>
              <a:rPr lang="en-US" dirty="0"/>
              <a:t>Size of data set</a:t>
            </a:r>
          </a:p>
          <a:p>
            <a:r>
              <a:rPr lang="en-US" dirty="0"/>
              <a:t>Missing values or no sales?</a:t>
            </a:r>
          </a:p>
          <a:p>
            <a:r>
              <a:rPr lang="en-US" dirty="0"/>
              <a:t>New clients and new products</a:t>
            </a:r>
          </a:p>
          <a:p>
            <a:r>
              <a:rPr lang="en-US" dirty="0"/>
              <a:t>Time series data with only 7 events</a:t>
            </a:r>
          </a:p>
        </p:txBody>
      </p:sp>
    </p:spTree>
    <p:extLst>
      <p:ext uri="{BB962C8B-B14F-4D97-AF65-F5344CB8AC3E}">
        <p14:creationId xmlns:p14="http://schemas.microsoft.com/office/powerpoint/2010/main" val="3945496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25F00-DAC4-8488-AE30-8F006B4486AE}"/>
              </a:ext>
            </a:extLst>
          </p:cNvPr>
          <p:cNvSpPr>
            <a:spLocks noGrp="1"/>
          </p:cNvSpPr>
          <p:nvPr>
            <p:ph type="title"/>
          </p:nvPr>
        </p:nvSpPr>
        <p:spPr/>
        <p:txBody>
          <a:bodyPr/>
          <a:lstStyle/>
          <a:p>
            <a:r>
              <a:rPr lang="en-US" dirty="0"/>
              <a:t>What are the predictors?</a:t>
            </a:r>
          </a:p>
        </p:txBody>
      </p:sp>
      <p:sp>
        <p:nvSpPr>
          <p:cNvPr id="3" name="Content Placeholder 2">
            <a:extLst>
              <a:ext uri="{FF2B5EF4-FFF2-40B4-BE49-F238E27FC236}">
                <a16:creationId xmlns:a16="http://schemas.microsoft.com/office/drawing/2014/main" id="{B31CCD78-C85F-2701-AD35-76496F835EF9}"/>
              </a:ext>
            </a:extLst>
          </p:cNvPr>
          <p:cNvSpPr>
            <a:spLocks noGrp="1"/>
          </p:cNvSpPr>
          <p:nvPr>
            <p:ph idx="1"/>
          </p:nvPr>
        </p:nvSpPr>
        <p:spPr/>
        <p:txBody>
          <a:bodyPr/>
          <a:lstStyle/>
          <a:p>
            <a:r>
              <a:rPr lang="en-US" dirty="0"/>
              <a:t>Previous weeks adjusted demand</a:t>
            </a:r>
          </a:p>
          <a:p>
            <a:r>
              <a:rPr lang="en-US" dirty="0"/>
              <a:t>Aggregate statistics for each client and product</a:t>
            </a:r>
          </a:p>
          <a:p>
            <a:r>
              <a:rPr lang="en-US" dirty="0"/>
              <a:t>Client mean sales of all products from weeks 3-9</a:t>
            </a:r>
          </a:p>
          <a:p>
            <a:r>
              <a:rPr lang="en-US" dirty="0"/>
              <a:t>Product mean sales over all clients from weeks 3-9</a:t>
            </a:r>
          </a:p>
        </p:txBody>
      </p:sp>
    </p:spTree>
    <p:extLst>
      <p:ext uri="{BB962C8B-B14F-4D97-AF65-F5344CB8AC3E}">
        <p14:creationId xmlns:p14="http://schemas.microsoft.com/office/powerpoint/2010/main" val="2875751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337F5-57BA-7572-B5DB-690D2E545152}"/>
              </a:ext>
            </a:extLst>
          </p:cNvPr>
          <p:cNvSpPr>
            <a:spLocks noGrp="1"/>
          </p:cNvSpPr>
          <p:nvPr>
            <p:ph type="title"/>
          </p:nvPr>
        </p:nvSpPr>
        <p:spPr>
          <a:xfrm>
            <a:off x="838200" y="365125"/>
            <a:ext cx="4374642" cy="1325563"/>
          </a:xfrm>
        </p:spPr>
        <p:txBody>
          <a:bodyPr/>
          <a:lstStyle/>
          <a:p>
            <a:r>
              <a:rPr lang="en-US" dirty="0"/>
              <a:t>Simple model</a:t>
            </a:r>
          </a:p>
        </p:txBody>
      </p:sp>
      <p:graphicFrame>
        <p:nvGraphicFramePr>
          <p:cNvPr id="4" name="Content Placeholder 3">
            <a:extLst>
              <a:ext uri="{FF2B5EF4-FFF2-40B4-BE49-F238E27FC236}">
                <a16:creationId xmlns:a16="http://schemas.microsoft.com/office/drawing/2014/main" id="{A1D7567F-1435-820A-6F61-4D9524BF037A}"/>
              </a:ext>
            </a:extLst>
          </p:cNvPr>
          <p:cNvGraphicFramePr>
            <a:graphicFrameLocks noGrp="1"/>
          </p:cNvGraphicFramePr>
          <p:nvPr>
            <p:ph idx="1"/>
            <p:extLst>
              <p:ext uri="{D42A27DB-BD31-4B8C-83A1-F6EECF244321}">
                <p14:modId xmlns:p14="http://schemas.microsoft.com/office/powerpoint/2010/main" val="3183648530"/>
              </p:ext>
            </p:extLst>
          </p:nvPr>
        </p:nvGraphicFramePr>
        <p:xfrm>
          <a:off x="7130144" y="528411"/>
          <a:ext cx="4374642" cy="1854200"/>
        </p:xfrm>
        <a:graphic>
          <a:graphicData uri="http://schemas.openxmlformats.org/drawingml/2006/table">
            <a:tbl>
              <a:tblPr firstRow="1" bandRow="1">
                <a:tableStyleId>{5C22544A-7EE6-4342-B048-85BDC9FD1C3A}</a:tableStyleId>
              </a:tblPr>
              <a:tblGrid>
                <a:gridCol w="1135380">
                  <a:extLst>
                    <a:ext uri="{9D8B030D-6E8A-4147-A177-3AD203B41FA5}">
                      <a16:colId xmlns:a16="http://schemas.microsoft.com/office/drawing/2014/main" val="1757500732"/>
                    </a:ext>
                  </a:extLst>
                </a:gridCol>
                <a:gridCol w="1325880">
                  <a:extLst>
                    <a:ext uri="{9D8B030D-6E8A-4147-A177-3AD203B41FA5}">
                      <a16:colId xmlns:a16="http://schemas.microsoft.com/office/drawing/2014/main" val="409928620"/>
                    </a:ext>
                  </a:extLst>
                </a:gridCol>
                <a:gridCol w="1913382">
                  <a:extLst>
                    <a:ext uri="{9D8B030D-6E8A-4147-A177-3AD203B41FA5}">
                      <a16:colId xmlns:a16="http://schemas.microsoft.com/office/drawing/2014/main" val="447762753"/>
                    </a:ext>
                  </a:extLst>
                </a:gridCol>
              </a:tblGrid>
              <a:tr h="370840">
                <a:tc>
                  <a:txBody>
                    <a:bodyPr/>
                    <a:lstStyle/>
                    <a:p>
                      <a:r>
                        <a:rPr lang="en-US" dirty="0"/>
                        <a:t>Client ID</a:t>
                      </a:r>
                    </a:p>
                  </a:txBody>
                  <a:tcPr/>
                </a:tc>
                <a:tc>
                  <a:txBody>
                    <a:bodyPr/>
                    <a:lstStyle/>
                    <a:p>
                      <a:r>
                        <a:rPr lang="en-US" dirty="0"/>
                        <a:t>Product ID</a:t>
                      </a:r>
                    </a:p>
                  </a:txBody>
                  <a:tcPr/>
                </a:tc>
                <a:tc>
                  <a:txBody>
                    <a:bodyPr/>
                    <a:lstStyle/>
                    <a:p>
                      <a:r>
                        <a:rPr lang="en-US" dirty="0"/>
                        <a:t>Simple model</a:t>
                      </a:r>
                    </a:p>
                  </a:txBody>
                  <a:tcPr/>
                </a:tc>
                <a:extLst>
                  <a:ext uri="{0D108BD9-81ED-4DB2-BD59-A6C34878D82A}">
                    <a16:rowId xmlns:a16="http://schemas.microsoft.com/office/drawing/2014/main" val="4093767353"/>
                  </a:ext>
                </a:extLst>
              </a:tr>
              <a:tr h="370840">
                <a:tc>
                  <a:txBody>
                    <a:bodyPr/>
                    <a:lstStyle/>
                    <a:p>
                      <a:r>
                        <a:rPr lang="en-US" dirty="0"/>
                        <a:t>New</a:t>
                      </a:r>
                    </a:p>
                  </a:txBody>
                  <a:tcPr/>
                </a:tc>
                <a:tc>
                  <a:txBody>
                    <a:bodyPr/>
                    <a:lstStyle/>
                    <a:p>
                      <a:r>
                        <a:rPr lang="en-US" dirty="0"/>
                        <a:t>New</a:t>
                      </a:r>
                    </a:p>
                  </a:txBody>
                  <a:tcPr/>
                </a:tc>
                <a:tc>
                  <a:txBody>
                    <a:bodyPr/>
                    <a:lstStyle/>
                    <a:p>
                      <a:r>
                        <a:rPr lang="en-US" dirty="0"/>
                        <a:t>5</a:t>
                      </a:r>
                    </a:p>
                  </a:txBody>
                  <a:tcPr/>
                </a:tc>
                <a:extLst>
                  <a:ext uri="{0D108BD9-81ED-4DB2-BD59-A6C34878D82A}">
                    <a16:rowId xmlns:a16="http://schemas.microsoft.com/office/drawing/2014/main" val="1767312528"/>
                  </a:ext>
                </a:extLst>
              </a:tr>
              <a:tr h="370840">
                <a:tc>
                  <a:txBody>
                    <a:bodyPr/>
                    <a:lstStyle/>
                    <a:p>
                      <a:r>
                        <a:rPr lang="en-US" dirty="0"/>
                        <a:t>New</a:t>
                      </a:r>
                    </a:p>
                  </a:txBody>
                  <a:tcPr/>
                </a:tc>
                <a:tc>
                  <a:txBody>
                    <a:bodyPr/>
                    <a:lstStyle/>
                    <a:p>
                      <a:r>
                        <a:rPr lang="en-US" dirty="0"/>
                        <a:t>Old</a:t>
                      </a:r>
                    </a:p>
                  </a:txBody>
                  <a:tcPr/>
                </a:tc>
                <a:tc>
                  <a:txBody>
                    <a:bodyPr/>
                    <a:lstStyle/>
                    <a:p>
                      <a:r>
                        <a:rPr lang="en-US" dirty="0"/>
                        <a:t>Product median</a:t>
                      </a:r>
                    </a:p>
                  </a:txBody>
                  <a:tcPr/>
                </a:tc>
                <a:extLst>
                  <a:ext uri="{0D108BD9-81ED-4DB2-BD59-A6C34878D82A}">
                    <a16:rowId xmlns:a16="http://schemas.microsoft.com/office/drawing/2014/main" val="234833415"/>
                  </a:ext>
                </a:extLst>
              </a:tr>
              <a:tr h="370840">
                <a:tc>
                  <a:txBody>
                    <a:bodyPr/>
                    <a:lstStyle/>
                    <a:p>
                      <a:r>
                        <a:rPr lang="en-US" dirty="0"/>
                        <a:t>Old</a:t>
                      </a:r>
                    </a:p>
                  </a:txBody>
                  <a:tcPr/>
                </a:tc>
                <a:tc>
                  <a:txBody>
                    <a:bodyPr/>
                    <a:lstStyle/>
                    <a:p>
                      <a:r>
                        <a:rPr lang="en-US" dirty="0"/>
                        <a:t>New</a:t>
                      </a:r>
                    </a:p>
                  </a:txBody>
                  <a:tcPr/>
                </a:tc>
                <a:tc>
                  <a:txBody>
                    <a:bodyPr/>
                    <a:lstStyle/>
                    <a:p>
                      <a:r>
                        <a:rPr lang="en-US" dirty="0"/>
                        <a:t>Client median</a:t>
                      </a:r>
                    </a:p>
                  </a:txBody>
                  <a:tcPr/>
                </a:tc>
                <a:extLst>
                  <a:ext uri="{0D108BD9-81ED-4DB2-BD59-A6C34878D82A}">
                    <a16:rowId xmlns:a16="http://schemas.microsoft.com/office/drawing/2014/main" val="2970666013"/>
                  </a:ext>
                </a:extLst>
              </a:tr>
              <a:tr h="370840">
                <a:tc>
                  <a:txBody>
                    <a:bodyPr/>
                    <a:lstStyle/>
                    <a:p>
                      <a:r>
                        <a:rPr lang="en-US" dirty="0"/>
                        <a:t>Old</a:t>
                      </a:r>
                    </a:p>
                  </a:txBody>
                  <a:tcPr/>
                </a:tc>
                <a:tc>
                  <a:txBody>
                    <a:bodyPr/>
                    <a:lstStyle/>
                    <a:p>
                      <a:r>
                        <a:rPr lang="en-US" dirty="0"/>
                        <a:t>Old</a:t>
                      </a:r>
                    </a:p>
                  </a:txBody>
                  <a:tcPr/>
                </a:tc>
                <a:tc>
                  <a:txBody>
                    <a:bodyPr/>
                    <a:lstStyle/>
                    <a:p>
                      <a:r>
                        <a:rPr lang="en-US" dirty="0"/>
                        <a:t>Linear regression</a:t>
                      </a:r>
                    </a:p>
                  </a:txBody>
                  <a:tcPr/>
                </a:tc>
                <a:extLst>
                  <a:ext uri="{0D108BD9-81ED-4DB2-BD59-A6C34878D82A}">
                    <a16:rowId xmlns:a16="http://schemas.microsoft.com/office/drawing/2014/main" val="1997333697"/>
                  </a:ext>
                </a:extLst>
              </a:tr>
            </a:tbl>
          </a:graphicData>
        </a:graphic>
      </p:graphicFrame>
      <p:sp>
        <p:nvSpPr>
          <p:cNvPr id="5" name="TextBox 4">
            <a:extLst>
              <a:ext uri="{FF2B5EF4-FFF2-40B4-BE49-F238E27FC236}">
                <a16:creationId xmlns:a16="http://schemas.microsoft.com/office/drawing/2014/main" id="{6EF7FB3E-01D6-985C-6265-91D7A53F9638}"/>
              </a:ext>
            </a:extLst>
          </p:cNvPr>
          <p:cNvSpPr txBox="1"/>
          <p:nvPr/>
        </p:nvSpPr>
        <p:spPr>
          <a:xfrm>
            <a:off x="838200" y="2951946"/>
            <a:ext cx="7968342"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t>Use aggregate statistics to predict demand</a:t>
            </a:r>
          </a:p>
          <a:p>
            <a:pPr marL="285750" indent="-285750">
              <a:buFont typeface="Arial" panose="020B0604020202020204" pitchFamily="34" charset="0"/>
              <a:buChar char="•"/>
            </a:pPr>
            <a:r>
              <a:rPr lang="en-US" sz="2800" dirty="0"/>
              <a:t>Linear regression (i.e. AR(1)) is an improvement</a:t>
            </a:r>
          </a:p>
          <a:p>
            <a:pPr marL="285750" indent="-285750">
              <a:buFont typeface="Arial" panose="020B0604020202020204" pitchFamily="34" charset="0"/>
              <a:buChar char="•"/>
            </a:pPr>
            <a:r>
              <a:rPr lang="en-US" sz="2800" dirty="0"/>
              <a:t>Kaggle score of 0.579</a:t>
            </a:r>
          </a:p>
        </p:txBody>
      </p:sp>
    </p:spTree>
    <p:extLst>
      <p:ext uri="{BB962C8B-B14F-4D97-AF65-F5344CB8AC3E}">
        <p14:creationId xmlns:p14="http://schemas.microsoft.com/office/powerpoint/2010/main" val="4035612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90A2-174E-5B20-640F-5D4DD79EC5C9}"/>
              </a:ext>
            </a:extLst>
          </p:cNvPr>
          <p:cNvSpPr>
            <a:spLocks noGrp="1"/>
          </p:cNvSpPr>
          <p:nvPr>
            <p:ph type="title"/>
          </p:nvPr>
        </p:nvSpPr>
        <p:spPr/>
        <p:txBody>
          <a:bodyPr/>
          <a:lstStyle/>
          <a:p>
            <a:r>
              <a:rPr lang="en-US" dirty="0" err="1"/>
              <a:t>xgboost</a:t>
            </a:r>
            <a:r>
              <a:rPr lang="en-US" dirty="0"/>
              <a:t> model</a:t>
            </a:r>
          </a:p>
        </p:txBody>
      </p:sp>
      <p:sp>
        <p:nvSpPr>
          <p:cNvPr id="3" name="Content Placeholder 2">
            <a:extLst>
              <a:ext uri="{FF2B5EF4-FFF2-40B4-BE49-F238E27FC236}">
                <a16:creationId xmlns:a16="http://schemas.microsoft.com/office/drawing/2014/main" id="{D8515897-033D-B200-2EC8-376CF4FBA309}"/>
              </a:ext>
            </a:extLst>
          </p:cNvPr>
          <p:cNvSpPr>
            <a:spLocks noGrp="1"/>
          </p:cNvSpPr>
          <p:nvPr>
            <p:ph idx="1"/>
          </p:nvPr>
        </p:nvSpPr>
        <p:spPr/>
        <p:txBody>
          <a:bodyPr/>
          <a:lstStyle/>
          <a:p>
            <a:r>
              <a:rPr lang="en-US" dirty="0" err="1"/>
              <a:t>Gridseach</a:t>
            </a:r>
            <a:r>
              <a:rPr lang="en-US" dirty="0"/>
              <a:t> cross validation</a:t>
            </a:r>
          </a:p>
          <a:p>
            <a:r>
              <a:rPr lang="en-US" dirty="0"/>
              <a:t>Features: adjusted demand of the previous 3 weeks, client ID, client mean/median/min/max, product ID, product mean/median</a:t>
            </a:r>
          </a:p>
          <a:p>
            <a:r>
              <a:rPr lang="en-US" dirty="0"/>
              <a:t>Root mean squared log error of 0.493</a:t>
            </a:r>
          </a:p>
          <a:p>
            <a:r>
              <a:rPr lang="en-US" dirty="0"/>
              <a:t>Top Kaggle score is 0.442</a:t>
            </a:r>
          </a:p>
        </p:txBody>
      </p:sp>
    </p:spTree>
    <p:extLst>
      <p:ext uri="{BB962C8B-B14F-4D97-AF65-F5344CB8AC3E}">
        <p14:creationId xmlns:p14="http://schemas.microsoft.com/office/powerpoint/2010/main" val="1019809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246</TotalTime>
  <Words>797</Words>
  <Application>Microsoft Office PowerPoint</Application>
  <PresentationFormat>Widescreen</PresentationFormat>
  <Paragraphs>80</Paragraphs>
  <Slides>10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Predicting product demand</vt:lpstr>
      <vt:lpstr>PowerPoint Presentation</vt:lpstr>
      <vt:lpstr>Grupo Bimbo predict product demand!</vt:lpstr>
      <vt:lpstr>Data set features</vt:lpstr>
      <vt:lpstr>Heat map of demand</vt:lpstr>
      <vt:lpstr>Challenges</vt:lpstr>
      <vt:lpstr>What are the predictors?</vt:lpstr>
      <vt:lpstr>Simple model</vt:lpstr>
      <vt:lpstr>xgboost model</vt:lpstr>
      <vt:lpstr>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Blackstone, Elliot</dc:creator>
  <cp:lastModifiedBy>Amir Hossein Tavakoli</cp:lastModifiedBy>
  <cp:revision>25</cp:revision>
  <dcterms:created xsi:type="dcterms:W3CDTF">2025-04-21T02:38:12Z</dcterms:created>
  <dcterms:modified xsi:type="dcterms:W3CDTF">2025-04-21T20:21:19Z</dcterms:modified>
</cp:coreProperties>
</file>