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58" r:id="rId5"/>
    <p:sldId id="259" r:id="rId6"/>
    <p:sldId id="261"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varScale="1">
        <p:scale>
          <a:sx n="81" d="100"/>
          <a:sy n="81" d="100"/>
        </p:scale>
        <p:origin x="936"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a:p>
            <a:pPr marL="0" indent="0">
              <a:buNone/>
            </a:pPr>
            <a:endParaRPr lang="en-US" dirty="0"/>
          </a:p>
          <a:p>
            <a:pPr marL="0" indent="0">
              <a:buNone/>
            </a:pPr>
            <a:r>
              <a:rPr lang="en-US" dirty="0"/>
              <a:t>Our goal in this project is to develop a predictive model to optimize a firm’s inventory decision.</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large a Mexican company that sells baked goods all over the world.  In this project, we predict the demand of perishable baked goods in central Mexico.  Each week, clients receive products arriving along various routes originating from numerous sales depots.  Any unsold goods at the end of the week are bought back at half price by Grupo Bimbo (i.e. returns).  For each product purchased by each client, the target variable is adjusted demand, which is equal to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9</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761999" y="1141712"/>
            <a:ext cx="7923815" cy="1129537"/>
          </a:xfrm>
        </p:spPr>
        <p:txBody>
          <a:bodyPr anchor="t">
            <a:normAutofit/>
          </a:bodyPr>
          <a:lstStyle/>
          <a:p>
            <a:pPr algn="l"/>
            <a:r>
              <a:rPr lang="en-US" sz="5400" dirty="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784608" y="5497592"/>
            <a:ext cx="10637772" cy="683095"/>
          </a:xfrm>
        </p:spPr>
        <p:txBody>
          <a:bodyPr anchor="t">
            <a:noAutofit/>
          </a:bodyPr>
          <a:lstStyle/>
          <a:p>
            <a:pPr algn="l"/>
            <a:r>
              <a:rPr lang="en-US" sz="1600" dirty="0"/>
              <a:t>Elliot Blackstone</a:t>
            </a:r>
          </a:p>
          <a:p>
            <a:pPr algn="l"/>
            <a:r>
              <a:rPr lang="en-US" sz="1600" dirty="0"/>
              <a:t>Amirhossein Tavakoli</a:t>
            </a:r>
          </a:p>
          <a:p>
            <a:pPr algn="l"/>
            <a:r>
              <a:rPr lang="en-US" sz="1600" dirty="0"/>
              <a:t>Mentor: S. C. Park</a:t>
            </a: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39" y="2892948"/>
            <a:ext cx="10478721" cy="1886168"/>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F0ECF-6C3C-E2B0-0B22-AC8901889BAA}"/>
              </a:ext>
            </a:extLst>
          </p:cNvPr>
          <p:cNvSpPr>
            <a:spLocks noGrp="1"/>
          </p:cNvSpPr>
          <p:nvPr>
            <p:ph idx="1"/>
          </p:nvPr>
        </p:nvSpPr>
        <p:spPr>
          <a:xfrm>
            <a:off x="3539358" y="457201"/>
            <a:ext cx="7816029" cy="5403850"/>
          </a:xfrm>
        </p:spPr>
        <p:txBody>
          <a:bodyPr>
            <a:normAutofit/>
          </a:bodyPr>
          <a:lstStyle/>
          <a:p>
            <a:pPr marL="0" indent="0">
              <a:buNone/>
            </a:pPr>
            <a:r>
              <a:rPr lang="en-US" b="1" dirty="0"/>
              <a:t>Motivation</a:t>
            </a:r>
          </a:p>
          <a:p>
            <a:pPr>
              <a:buFont typeface="Arial" panose="020B0604020202020204" pitchFamily="34" charset="0"/>
              <a:buChar char="•"/>
            </a:pPr>
            <a:r>
              <a:rPr lang="en-US" sz="2400" dirty="0"/>
              <a:t>Keeping track of inventory helps businesses stay ahead of the game.</a:t>
            </a:r>
          </a:p>
          <a:p>
            <a:pPr>
              <a:buFont typeface="Arial" panose="020B0604020202020204" pitchFamily="34" charset="0"/>
              <a:buChar char="•"/>
            </a:pPr>
            <a:r>
              <a:rPr lang="en-US" sz="2400" dirty="0"/>
              <a:t>High storage costs mean smart planning is a must.</a:t>
            </a:r>
          </a:p>
          <a:p>
            <a:pPr>
              <a:buFont typeface="Arial" panose="020B0604020202020204" pitchFamily="34" charset="0"/>
              <a:buChar char="•"/>
            </a:pPr>
            <a:r>
              <a:rPr lang="en-US" sz="2400" dirty="0"/>
              <a:t>For perishable goods, managing inventory can stop waste and shortages.</a:t>
            </a:r>
          </a:p>
          <a:p>
            <a:pPr>
              <a:buFont typeface="Arial" panose="020B0604020202020204" pitchFamily="34" charset="0"/>
              <a:buChar char="•"/>
            </a:pPr>
            <a:r>
              <a:rPr lang="en-US" sz="2400" dirty="0"/>
              <a:t>Matching supply with demand is crucial when things change fast.</a:t>
            </a:r>
          </a:p>
          <a:p>
            <a:pPr marL="0" indent="0">
              <a:buNone/>
            </a:pPr>
            <a:r>
              <a:rPr lang="en-US" b="1" dirty="0"/>
              <a:t>Goal</a:t>
            </a:r>
          </a:p>
          <a:p>
            <a:r>
              <a:rPr lang="en-US" sz="2400" dirty="0"/>
              <a:t>Develop a predictive model to optimize firms’ inventory decision</a:t>
            </a:r>
          </a:p>
        </p:txBody>
      </p:sp>
      <p:pic>
        <p:nvPicPr>
          <p:cNvPr id="4" name="Picture 3" descr="A shelf with different types of bread&#10;&#10;AI-generated content may be incorrect.">
            <a:extLst>
              <a:ext uri="{FF2B5EF4-FFF2-40B4-BE49-F238E27FC236}">
                <a16:creationId xmlns:a16="http://schemas.microsoft.com/office/drawing/2014/main" id="{22329D54-A6D9-D5BF-8118-8669F2D52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972" y="0"/>
            <a:ext cx="4336330"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630936" y="640080"/>
            <a:ext cx="4818888" cy="1481328"/>
          </a:xfrm>
        </p:spPr>
        <p:txBody>
          <a:bodyPr anchor="b">
            <a:normAutofit/>
          </a:bodyPr>
          <a:lstStyle/>
          <a:p>
            <a:r>
              <a:rPr lang="en-US" sz="3800"/>
              <a:t>Grupo Bimbo – predict product demand!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630936" y="2660904"/>
            <a:ext cx="4818888" cy="3547872"/>
          </a:xfrm>
        </p:spPr>
        <p:txBody>
          <a:bodyPr anchor="t">
            <a:normAutofit/>
          </a:bodyPr>
          <a:lstStyle/>
          <a:p>
            <a:r>
              <a:rPr lang="en-US" sz="2200"/>
              <a:t>Products are delivered to clients weekly</a:t>
            </a:r>
          </a:p>
          <a:p>
            <a:r>
              <a:rPr lang="en-US" sz="2200"/>
              <a:t>Target variable: Adjusted Demand = sales – returns</a:t>
            </a:r>
          </a:p>
          <a:p>
            <a:r>
              <a:rPr lang="en-US" sz="2200"/>
              <a:t>Training data for weeks 3 – 9</a:t>
            </a:r>
          </a:p>
          <a:p>
            <a:r>
              <a:rPr lang="en-US" sz="2200"/>
              <a:t>Predict adjusted demand for weeks 10 and 11!</a:t>
            </a:r>
          </a:p>
          <a:p>
            <a:endParaRPr lang="en-US" sz="2200"/>
          </a:p>
          <a:p>
            <a:endParaRPr lang="en-US" sz="2200"/>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607069"/>
            <a:ext cx="5458968" cy="3643861"/>
          </a:xfrm>
          <a:prstGeom prst="rect">
            <a:avLst/>
          </a:prstGeom>
        </p:spPr>
      </p:pic>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761840" y="1138265"/>
            <a:ext cx="4544762" cy="1401183"/>
          </a:xfrm>
        </p:spPr>
        <p:txBody>
          <a:bodyPr anchor="t">
            <a:normAutofit/>
          </a:bodyPr>
          <a:lstStyle/>
          <a:p>
            <a:r>
              <a:rPr lang="en-US" sz="4000" dirty="0"/>
              <a:t>Data set features</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761840" y="2551176"/>
            <a:ext cx="4544762" cy="3602935"/>
          </a:xfrm>
        </p:spPr>
        <p:txBody>
          <a:bodyPr>
            <a:normAutofit/>
          </a:bodyPr>
          <a:lstStyle/>
          <a:p>
            <a:r>
              <a:rPr lang="en-US" dirty="0"/>
              <a:t>Client ID</a:t>
            </a:r>
          </a:p>
          <a:p>
            <a:r>
              <a:rPr lang="en-US" dirty="0"/>
              <a:t>Product ID</a:t>
            </a:r>
          </a:p>
          <a:p>
            <a:r>
              <a:rPr lang="en-US" dirty="0"/>
              <a:t>Route ID</a:t>
            </a:r>
          </a:p>
          <a:p>
            <a:r>
              <a:rPr lang="en-US" dirty="0"/>
              <a:t>Sales depot ID</a:t>
            </a:r>
          </a:p>
          <a:p>
            <a:r>
              <a:rPr lang="en-US" dirty="0"/>
              <a:t>Adjusted demand</a:t>
            </a:r>
          </a:p>
        </p:txBody>
      </p:sp>
      <p:pic>
        <p:nvPicPr>
          <p:cNvPr id="5" name="Picture 4">
            <a:extLst>
              <a:ext uri="{FF2B5EF4-FFF2-40B4-BE49-F238E27FC236}">
                <a16:creationId xmlns:a16="http://schemas.microsoft.com/office/drawing/2014/main" id="{9645AC3F-1512-4E00-E1A1-A01D42E2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748" y="1729537"/>
            <a:ext cx="5334160" cy="3400526"/>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55A0-500B-7E01-765A-8ED4B982BB1B}"/>
              </a:ext>
            </a:extLst>
          </p:cNvPr>
          <p:cNvSpPr>
            <a:spLocks noGrp="1"/>
          </p:cNvSpPr>
          <p:nvPr>
            <p:ph type="title"/>
          </p:nvPr>
        </p:nvSpPr>
        <p:spPr/>
        <p:txBody>
          <a:bodyPr/>
          <a:lstStyle/>
          <a:p>
            <a:r>
              <a:rPr lang="en-US" dirty="0"/>
              <a:t>Heat map of demand</a:t>
            </a:r>
          </a:p>
        </p:txBody>
      </p:sp>
      <p:sp>
        <p:nvSpPr>
          <p:cNvPr id="3" name="Content Placeholder 2">
            <a:extLst>
              <a:ext uri="{FF2B5EF4-FFF2-40B4-BE49-F238E27FC236}">
                <a16:creationId xmlns:a16="http://schemas.microsoft.com/office/drawing/2014/main" id="{FE99D859-29A6-F8E2-4425-656AA97764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99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240</TotalTime>
  <Words>797</Words>
  <Application>Microsoft Office PowerPoint</Application>
  <PresentationFormat>Widescreen</PresentationFormat>
  <Paragraphs>80</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Predicting product demand</vt:lpstr>
      <vt:lpstr>PowerPoint Presentation</vt:lpstr>
      <vt:lpstr>Grupo Bimbo – predict product demand!</vt:lpstr>
      <vt:lpstr>Data set features</vt:lpstr>
      <vt:lpstr>Heat map of demand</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24</cp:revision>
  <dcterms:created xsi:type="dcterms:W3CDTF">2025-04-21T02:38:12Z</dcterms:created>
  <dcterms:modified xsi:type="dcterms:W3CDTF">2025-04-21T20:10:51Z</dcterms:modified>
</cp:coreProperties>
</file>