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1"/>
  </p:notesMasterIdLst>
  <p:handoutMasterIdLst>
    <p:handoutMasterId r:id="rId22"/>
  </p:handoutMasterIdLst>
  <p:sldIdLst>
    <p:sldId id="334" r:id="rId5"/>
    <p:sldId id="316" r:id="rId6"/>
    <p:sldId id="337" r:id="rId7"/>
    <p:sldId id="343" r:id="rId8"/>
    <p:sldId id="342" r:id="rId9"/>
    <p:sldId id="336" r:id="rId10"/>
    <p:sldId id="324" r:id="rId11"/>
    <p:sldId id="346" r:id="rId12"/>
    <p:sldId id="328" r:id="rId13"/>
    <p:sldId id="345" r:id="rId14"/>
    <p:sldId id="352" r:id="rId15"/>
    <p:sldId id="351" r:id="rId16"/>
    <p:sldId id="350" r:id="rId17"/>
    <p:sldId id="331" r:id="rId18"/>
    <p:sldId id="347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32FF-A93B-3B3C-076C-21E62B97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2B326-F76E-DAAC-BBA0-F4D0A315B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689C8-BB09-72B9-9610-7F036F894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21E26-F7F0-C80A-848F-4AF447F5C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81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9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785" y="348665"/>
            <a:ext cx="6569879" cy="3080335"/>
          </a:xfrm>
        </p:spPr>
        <p:txBody>
          <a:bodyPr/>
          <a:lstStyle/>
          <a:p>
            <a:r>
              <a:rPr lang="en-US" dirty="0"/>
              <a:t>Predicting calorie expenditure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6F55E-E35F-6A0C-5A13-4605EC4F6A63}"/>
              </a:ext>
            </a:extLst>
          </p:cNvPr>
          <p:cNvSpPr txBox="1"/>
          <p:nvPr/>
        </p:nvSpPr>
        <p:spPr>
          <a:xfrm>
            <a:off x="1449526" y="3429000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Elliot Blackstone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4" y="10352"/>
            <a:ext cx="4815836" cy="2103120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28" y="10352"/>
            <a:ext cx="5122889" cy="2103120"/>
          </a:xfrm>
        </p:spPr>
        <p:txBody>
          <a:bodyPr/>
          <a:lstStyle/>
          <a:p>
            <a:r>
              <a:rPr lang="en-US" dirty="0"/>
              <a:t>Feature selection and hyperparameter tuning is performed via </a:t>
            </a:r>
            <a:r>
              <a:rPr lang="en-US" dirty="0" err="1"/>
              <a:t>Optuna</a:t>
            </a:r>
            <a:r>
              <a:rPr lang="en-US" dirty="0"/>
              <a:t>.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6AF13B15-615A-B282-84CE-BCE3A52AFAF2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73744717"/>
              </p:ext>
            </p:extLst>
          </p:nvPr>
        </p:nvGraphicFramePr>
        <p:xfrm>
          <a:off x="1279525" y="2008549"/>
          <a:ext cx="10374792" cy="45262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36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5936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Engineering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LB (out of 4318)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 w/ feat.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 w/ feat.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40068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10821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4007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00557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AutoGluon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206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CC928-D776-288C-0075-5177E00F1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18362B-4F25-1D00-FCC0-9083CE948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4" y="10352"/>
            <a:ext cx="4815836" cy="2103120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F877C130-7271-BE5D-D332-14FA900A747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16013" y="1755775"/>
            <a:ext cx="10396537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922D180-162B-8F27-7789-1D0CD3726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763713"/>
            <a:ext cx="2593975" cy="411163"/>
          </a:xfrm>
          <a:prstGeom prst="rect">
            <a:avLst/>
          </a:prstGeom>
          <a:solidFill>
            <a:srgbClr val="243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739B59D-AD4B-C2CA-2769-50C62674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1763713"/>
            <a:ext cx="2593975" cy="411163"/>
          </a:xfrm>
          <a:prstGeom prst="rect">
            <a:avLst/>
          </a:prstGeom>
          <a:solidFill>
            <a:srgbClr val="243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6706EF9-E4DA-A69E-BE11-82D250FF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1763713"/>
            <a:ext cx="2593975" cy="411163"/>
          </a:xfrm>
          <a:prstGeom prst="rect">
            <a:avLst/>
          </a:prstGeom>
          <a:solidFill>
            <a:srgbClr val="243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2CDADEA-185F-B6A9-6477-2F5929568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1763713"/>
            <a:ext cx="2593975" cy="411163"/>
          </a:xfrm>
          <a:prstGeom prst="rect">
            <a:avLst/>
          </a:prstGeom>
          <a:solidFill>
            <a:srgbClr val="243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AEB556C-8685-5AAF-48D8-5BD74F0DE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2174875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EB01A80-6B1E-5D6D-5BB9-AB54183B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174875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BBF545A-EB9B-96C3-0316-94E98427C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174875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5CD2F0-629D-154C-995E-9757B8E34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2174875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D44F83A-8E07-7FDA-F3CB-B1401EE8E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2587625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2B5495B2-335E-B2A9-8ED0-7D8709988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587625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20E28FB9-BBBF-5213-7923-3D7DCCEB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587625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B5B588B1-5018-AEAC-9D4D-4D1F2404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2587625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29C723CA-EED6-E37A-68CB-A7E373C5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2998788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6705C3D1-1549-AA29-549C-5BE05015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998788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EC6033EF-0E6D-0458-C6F1-C9272733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998788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ED48350B-D683-A45F-1C83-F03B3663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2998788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8133F43D-9217-D1E5-7739-9E067523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40995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74F853BE-AB09-DA4A-E355-AAE42AEE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40995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56463E0A-CA06-5C1E-CB58-03924C45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40995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52F36FE1-7426-304D-3BF6-901B7610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340995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465BFE7-B631-77A9-2FCE-E73C687AC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3821113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1F2BB072-66AB-36F6-F232-790BB3184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821113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029BE491-3224-D615-E559-A090C307C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821113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C295449-DE67-5B1B-8878-D82AE0080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3821113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04B796E-F828-714B-F303-88F590C6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4233863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996BB2BA-EB00-132E-B18B-63499B639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233863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B51DEDEE-C87E-3FFD-CAFE-A4241ABB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233863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0FD76187-63AE-61BD-25CC-69120AB6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4233863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462B74CB-C778-F36D-03CC-CF9D8F28C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4645025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DC22851D-D4A6-C9FF-6A4E-CEE88C19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4645025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CD9D2176-FA0E-494C-C7CE-E9A8929D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4645025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4320E2A2-E385-9D9C-6F98-0310A95E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4645025"/>
            <a:ext cx="2593975" cy="411163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3B822444-A11C-40F1-CECD-F4E5237DB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5056188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5A4E334C-5020-4C68-48A4-B5ACDE0B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5056188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CB412CAA-4A4F-AE38-FF44-13C238FF1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056188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CB8A78C8-1C8E-F636-C62E-3D73C14CD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5056188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F0772877-7A49-6CF5-B384-2AEBB0C52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5467350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DD5F7487-04D4-D9B4-1C07-E819DD5B1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5467350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5AB0C34E-E5B5-C4AF-2FE0-37431C49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467350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A781A09F-7588-661F-BD53-61FC1CEF9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5467350"/>
            <a:ext cx="2593975" cy="412750"/>
          </a:xfrm>
          <a:prstGeom prst="rect">
            <a:avLst/>
          </a:prstGeom>
          <a:solidFill>
            <a:srgbClr val="E8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FD43AD29-C3A7-A1DA-2D7A-7C47EE60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588010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5BF4DF6F-3C52-64C9-CADE-033B74CB5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588010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7399C57E-4795-F944-D6A2-57CB4171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88010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1037A68A-B6D9-7575-0B48-E0DB5C87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75" y="5880100"/>
            <a:ext cx="2593975" cy="4111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09A2A17D-60FB-64FF-1D06-B8024F79D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2174875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32575E94-15AD-AEB5-D7CA-AC9853F9D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2587625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967841BB-E272-324A-28D8-C4E97728E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2998788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E7D23650-0618-482F-ABFF-D1AA2DCC1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3409950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AAE9C2CE-FFA5-6E57-E88D-41E73DC4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3821113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106A54D4-5194-8C78-BC95-7AD080985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4233863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86C34E1F-A172-E5DD-AA6B-36DE582B2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4645025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6">
            <a:extLst>
              <a:ext uri="{FF2B5EF4-FFF2-40B4-BE49-F238E27FC236}">
                <a16:creationId xmlns:a16="http://schemas.microsoft.com/office/drawing/2014/main" id="{D847ED53-59D2-E7CC-1A6D-6298AF58D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5056188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57">
            <a:extLst>
              <a:ext uri="{FF2B5EF4-FFF2-40B4-BE49-F238E27FC236}">
                <a16:creationId xmlns:a16="http://schemas.microsoft.com/office/drawing/2014/main" id="{808C4DB1-E358-00F3-08D9-155C520D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5467350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8">
            <a:extLst>
              <a:ext uri="{FF2B5EF4-FFF2-40B4-BE49-F238E27FC236}">
                <a16:creationId xmlns:a16="http://schemas.microsoft.com/office/drawing/2014/main" id="{F3D52FE0-2E94-D27D-9AAF-20BAA5CE6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5880100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59">
            <a:extLst>
              <a:ext uri="{FF2B5EF4-FFF2-40B4-BE49-F238E27FC236}">
                <a16:creationId xmlns:a16="http://schemas.microsoft.com/office/drawing/2014/main" id="{011E8181-053D-726C-BDBC-9E5083ED4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0" y="1757363"/>
            <a:ext cx="0" cy="454025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60">
            <a:extLst>
              <a:ext uri="{FF2B5EF4-FFF2-40B4-BE49-F238E27FC236}">
                <a16:creationId xmlns:a16="http://schemas.microsoft.com/office/drawing/2014/main" id="{3F31D6C8-446F-9370-7770-739C9EA394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99850" y="1757363"/>
            <a:ext cx="0" cy="454025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61">
            <a:extLst>
              <a:ext uri="{FF2B5EF4-FFF2-40B4-BE49-F238E27FC236}">
                <a16:creationId xmlns:a16="http://schemas.microsoft.com/office/drawing/2014/main" id="{D31B8755-BA02-AEE5-2299-031B6EB8D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1763713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2">
            <a:extLst>
              <a:ext uri="{FF2B5EF4-FFF2-40B4-BE49-F238E27FC236}">
                <a16:creationId xmlns:a16="http://schemas.microsoft.com/office/drawing/2014/main" id="{E2F56012-AB83-CCAB-7651-7ACC23290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7600" y="6291263"/>
            <a:ext cx="10388600" cy="0"/>
          </a:xfrm>
          <a:prstGeom prst="line">
            <a:avLst/>
          </a:prstGeom>
          <a:noFill/>
          <a:ln w="12700" cap="flat">
            <a:solidFill>
              <a:srgbClr val="243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6DD501E5-133B-DA36-1CDE-39747F60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13" y="1827213"/>
            <a:ext cx="1849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nivers" panose="020B0503020202020204" pitchFamily="34" charset="0"/>
              </a:rPr>
              <a:t>LB (out of 4318)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8D90168F-51F4-CBFB-B5A7-B7A283445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1827213"/>
            <a:ext cx="922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nivers" panose="020B0503020202020204" pitchFamily="34" charset="0"/>
              </a:rPr>
              <a:t>RMSLE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D969D1DB-634C-45FF-016F-1F61873B1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827213"/>
            <a:ext cx="2330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nivers" panose="020B0503020202020204" pitchFamily="34" charset="0"/>
              </a:rPr>
              <a:t>Feature Engineering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D21A1416-8EA4-F32C-F42A-17365846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38" y="1827213"/>
            <a:ext cx="819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nivers" panose="020B0503020202020204" pitchFamily="34" charset="0"/>
              </a:rPr>
              <a:t>Model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F6162634-243F-F800-AEB9-CA74B1F4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2238375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4103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6B0518BB-D5C1-CB06-B8E1-C76D3BE9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238375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0.45056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4CE78626-E716-634B-3BAD-A6C132DD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2238375"/>
            <a:ext cx="44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No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048C1626-D8EB-394D-8208-4854E614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88" y="2238375"/>
            <a:ext cx="2076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Linear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CFA9836C-C425-9ED8-5C9F-1B54FE64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2647950"/>
            <a:ext cx="6731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4083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8C2EB7B8-8610-322A-8064-A7893CCC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2647950"/>
            <a:ext cx="1006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0.34825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E887DAB7-8A71-2F25-FAD1-0E160E5A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2647950"/>
            <a:ext cx="4730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No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37806DC4-9B18-F71E-C851-98560094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2647950"/>
            <a:ext cx="24114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LR w/ feat. selection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E1CC48E5-9EC8-9C4C-9C04-0952A913C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3062288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3812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6">
            <a:extLst>
              <a:ext uri="{FF2B5EF4-FFF2-40B4-BE49-F238E27FC236}">
                <a16:creationId xmlns:a16="http://schemas.microsoft.com/office/drawing/2014/main" id="{71AF13C7-0720-DDFA-3FCD-F326BFFE1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062288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0.08976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7">
            <a:extLst>
              <a:ext uri="{FF2B5EF4-FFF2-40B4-BE49-F238E27FC236}">
                <a16:creationId xmlns:a16="http://schemas.microsoft.com/office/drawing/2014/main" id="{7496B6B9-8E2B-721B-A335-3C1ECE40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3062288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Yes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78">
            <a:extLst>
              <a:ext uri="{FF2B5EF4-FFF2-40B4-BE49-F238E27FC236}">
                <a16:creationId xmlns:a16="http://schemas.microsoft.com/office/drawing/2014/main" id="{014FF56B-1CA7-AE53-3A3A-42F39124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3062288"/>
            <a:ext cx="2290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LR w/ feat.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79">
            <a:extLst>
              <a:ext uri="{FF2B5EF4-FFF2-40B4-BE49-F238E27FC236}">
                <a16:creationId xmlns:a16="http://schemas.microsoft.com/office/drawing/2014/main" id="{3BC31B23-AF04-ED56-A270-C6ED97EAC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3473450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3811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0">
            <a:extLst>
              <a:ext uri="{FF2B5EF4-FFF2-40B4-BE49-F238E27FC236}">
                <a16:creationId xmlns:a16="http://schemas.microsoft.com/office/drawing/2014/main" id="{6487DEE5-B019-1EB6-F015-CF6CEB30E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473450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0.08945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1">
            <a:extLst>
              <a:ext uri="{FF2B5EF4-FFF2-40B4-BE49-F238E27FC236}">
                <a16:creationId xmlns:a16="http://schemas.microsoft.com/office/drawing/2014/main" id="{7B495903-8EF2-D68F-DFEC-49B7A952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3473450"/>
            <a:ext cx="44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No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2">
            <a:extLst>
              <a:ext uri="{FF2B5EF4-FFF2-40B4-BE49-F238E27FC236}">
                <a16:creationId xmlns:a16="http://schemas.microsoft.com/office/drawing/2014/main" id="{B320A80B-3C42-65F9-A39D-1B9FBEE9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473450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GAM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3">
            <a:extLst>
              <a:ext uri="{FF2B5EF4-FFF2-40B4-BE49-F238E27FC236}">
                <a16:creationId xmlns:a16="http://schemas.microsoft.com/office/drawing/2014/main" id="{F78A30E7-76C9-F77C-7AB8-F6F80EFCE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3884613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3605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4">
            <a:extLst>
              <a:ext uri="{FF2B5EF4-FFF2-40B4-BE49-F238E27FC236}">
                <a16:creationId xmlns:a16="http://schemas.microsoft.com/office/drawing/2014/main" id="{0B12CDFA-3E00-94F2-F9AC-ECE31A432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3884613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0.06949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5">
            <a:extLst>
              <a:ext uri="{FF2B5EF4-FFF2-40B4-BE49-F238E27FC236}">
                <a16:creationId xmlns:a16="http://schemas.microsoft.com/office/drawing/2014/main" id="{5E719AF4-DE76-0A30-668F-56B811598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3884613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Yes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284FE764-F916-C029-863B-CEA9344B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884613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GAM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7">
            <a:extLst>
              <a:ext uri="{FF2B5EF4-FFF2-40B4-BE49-F238E27FC236}">
                <a16:creationId xmlns:a16="http://schemas.microsoft.com/office/drawing/2014/main" id="{A37531E9-1DF3-738F-7810-B614185B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4297363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1324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8">
            <a:extLst>
              <a:ext uri="{FF2B5EF4-FFF2-40B4-BE49-F238E27FC236}">
                <a16:creationId xmlns:a16="http://schemas.microsoft.com/office/drawing/2014/main" id="{D36B30BB-1DE4-36D6-BCB7-057B76A0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4297363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0.05922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9">
            <a:extLst>
              <a:ext uri="{FF2B5EF4-FFF2-40B4-BE49-F238E27FC236}">
                <a16:creationId xmlns:a16="http://schemas.microsoft.com/office/drawing/2014/main" id="{D5223AEE-E609-81ED-8D44-AAAA7E925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4297363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Yes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0">
            <a:extLst>
              <a:ext uri="{FF2B5EF4-FFF2-40B4-BE49-F238E27FC236}">
                <a16:creationId xmlns:a16="http://schemas.microsoft.com/office/drawing/2014/main" id="{38555435-45C1-A42C-FBCC-361EB5BB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297363"/>
            <a:ext cx="1096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XGBoost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1">
            <a:extLst>
              <a:ext uri="{FF2B5EF4-FFF2-40B4-BE49-F238E27FC236}">
                <a16:creationId xmlns:a16="http://schemas.microsoft.com/office/drawing/2014/main" id="{A9E554EC-63EF-97EC-CB35-2E951D43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4708525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1314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2">
            <a:extLst>
              <a:ext uri="{FF2B5EF4-FFF2-40B4-BE49-F238E27FC236}">
                <a16:creationId xmlns:a16="http://schemas.microsoft.com/office/drawing/2014/main" id="{1F18F2B5-BCAF-D8EC-26CD-20E701E44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4708525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0.05921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3">
            <a:extLst>
              <a:ext uri="{FF2B5EF4-FFF2-40B4-BE49-F238E27FC236}">
                <a16:creationId xmlns:a16="http://schemas.microsoft.com/office/drawing/2014/main" id="{34EE0697-E26D-EDD8-07E7-66AAB499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4708525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Yes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4">
            <a:extLst>
              <a:ext uri="{FF2B5EF4-FFF2-40B4-BE49-F238E27FC236}">
                <a16:creationId xmlns:a16="http://schemas.microsoft.com/office/drawing/2014/main" id="{CB28B02D-A846-926E-D252-9980A87E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708525"/>
            <a:ext cx="1225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LightGBM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5">
            <a:extLst>
              <a:ext uri="{FF2B5EF4-FFF2-40B4-BE49-F238E27FC236}">
                <a16:creationId xmlns:a16="http://schemas.microsoft.com/office/drawing/2014/main" id="{363BB7B3-7E66-1402-C3E7-528AAD211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863" y="5119688"/>
            <a:ext cx="6397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1090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6">
            <a:extLst>
              <a:ext uri="{FF2B5EF4-FFF2-40B4-BE49-F238E27FC236}">
                <a16:creationId xmlns:a16="http://schemas.microsoft.com/office/drawing/2014/main" id="{EA27093B-3F1F-F27F-06D6-28D0471A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5119688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0.05906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7">
            <a:extLst>
              <a:ext uri="{FF2B5EF4-FFF2-40B4-BE49-F238E27FC236}">
                <a16:creationId xmlns:a16="http://schemas.microsoft.com/office/drawing/2014/main" id="{42A53751-83FE-3028-265F-9BFFFBC34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5119688"/>
            <a:ext cx="5254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Yes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8">
            <a:extLst>
              <a:ext uri="{FF2B5EF4-FFF2-40B4-BE49-F238E27FC236}">
                <a16:creationId xmlns:a16="http://schemas.microsoft.com/office/drawing/2014/main" id="{FC81CD24-0302-1CCD-422A-32E76A72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5119688"/>
            <a:ext cx="1111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CatBoost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9">
            <a:extLst>
              <a:ext uri="{FF2B5EF4-FFF2-40B4-BE49-F238E27FC236}">
                <a16:creationId xmlns:a16="http://schemas.microsoft.com/office/drawing/2014/main" id="{8FAD33ED-B73F-466E-624D-2A4039BB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3950" y="5530850"/>
            <a:ext cx="5127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678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0">
            <a:extLst>
              <a:ext uri="{FF2B5EF4-FFF2-40B4-BE49-F238E27FC236}">
                <a16:creationId xmlns:a16="http://schemas.microsoft.com/office/drawing/2014/main" id="{8478C23D-E3F7-DE30-ADB4-E5282D75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5530850"/>
            <a:ext cx="958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0.05879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1">
            <a:extLst>
              <a:ext uri="{FF2B5EF4-FFF2-40B4-BE49-F238E27FC236}">
                <a16:creationId xmlns:a16="http://schemas.microsoft.com/office/drawing/2014/main" id="{9166F64E-6603-E722-609A-9C46C54E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713" y="5530850"/>
            <a:ext cx="539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N/A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2">
            <a:extLst>
              <a:ext uri="{FF2B5EF4-FFF2-40B4-BE49-F238E27FC236}">
                <a16:creationId xmlns:a16="http://schemas.microsoft.com/office/drawing/2014/main" id="{62EE080A-97BA-8AF0-94B6-87654DBB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5530850"/>
            <a:ext cx="12001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Ensemble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3">
            <a:extLst>
              <a:ext uri="{FF2B5EF4-FFF2-40B4-BE49-F238E27FC236}">
                <a16:creationId xmlns:a16="http://schemas.microsoft.com/office/drawing/2014/main" id="{AF35E391-5858-CF64-1EF5-DBD4B4FC1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363" y="5943600"/>
            <a:ext cx="260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4">
            <a:extLst>
              <a:ext uri="{FF2B5EF4-FFF2-40B4-BE49-F238E27FC236}">
                <a16:creationId xmlns:a16="http://schemas.microsoft.com/office/drawing/2014/main" id="{4F30A111-623A-FC73-788F-9D6427AB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138" y="5943600"/>
            <a:ext cx="9588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0.05846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5">
            <a:extLst>
              <a:ext uri="{FF2B5EF4-FFF2-40B4-BE49-F238E27FC236}">
                <a16:creationId xmlns:a16="http://schemas.microsoft.com/office/drawing/2014/main" id="{042D4605-2DF3-11B9-6D99-0B19D38F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5943600"/>
            <a:ext cx="44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No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6">
            <a:extLst>
              <a:ext uri="{FF2B5EF4-FFF2-40B4-BE49-F238E27FC236}">
                <a16:creationId xmlns:a16="http://schemas.microsoft.com/office/drawing/2014/main" id="{03A2319A-A4A8-4419-65DD-FBE9E5BB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943600"/>
            <a:ext cx="1314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Univers" panose="020B0503020202020204" pitchFamily="34" charset="0"/>
              </a:rPr>
              <a:t>AutoGluon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04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93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87F0-4D00-A0E5-9F5B-47D09D78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850" y="286397"/>
            <a:ext cx="4815836" cy="1076577"/>
          </a:xfrm>
        </p:spPr>
        <p:txBody>
          <a:bodyPr/>
          <a:lstStyle/>
          <a:p>
            <a:r>
              <a:rPr lang="en-US" dirty="0"/>
              <a:t>Explainability</a:t>
            </a:r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EC7DCB77-0D78-B7EE-B818-7A5BDFF5A07F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2"/>
          <a:stretch>
            <a:fillRect/>
          </a:stretch>
        </p:blipFill>
        <p:spPr>
          <a:xfrm>
            <a:off x="917850" y="2300588"/>
            <a:ext cx="6822420" cy="380028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1DC6A-D31A-7684-00DE-1442F855D492}"/>
              </a:ext>
            </a:extLst>
          </p:cNvPr>
          <p:cNvSpPr txBox="1"/>
          <p:nvPr/>
        </p:nvSpPr>
        <p:spPr>
          <a:xfrm>
            <a:off x="1224950" y="1362973"/>
            <a:ext cx="880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understand the contributions of each feature towards a prediction made by a machine learning model? We can use SHAP values!</a:t>
            </a:r>
          </a:p>
        </p:txBody>
      </p:sp>
    </p:spTree>
    <p:extLst>
      <p:ext uri="{BB962C8B-B14F-4D97-AF65-F5344CB8AC3E}">
        <p14:creationId xmlns:p14="http://schemas.microsoft.com/office/powerpoint/2010/main" val="149853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16BFA7C-979F-1D5E-79D4-DEEC56EBE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685800"/>
            <a:ext cx="493776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E42FE3-72C0-8885-D01D-FC08E0D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30635" y="685800"/>
            <a:ext cx="4937760" cy="402336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923D-C618-15EF-E1D7-7C1B0DBB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31253"/>
            <a:ext cx="10087699" cy="1280160"/>
          </a:xfrm>
        </p:spPr>
        <p:txBody>
          <a:bodyPr anchor="b" anchorCtr="0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8B2437E8-72AB-C7C2-6EC7-E8366A2C8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567517"/>
              </p:ext>
            </p:extLst>
          </p:nvPr>
        </p:nvGraphicFramePr>
        <p:xfrm>
          <a:off x="1279525" y="1311413"/>
          <a:ext cx="10387544" cy="472330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9688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596886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68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  <a:tr h="6830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7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35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	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F20F26F-6EF8-8F90-DCEB-C0A9A160BC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{28BD2C7A-C42F-46A0-9C54-B251573C7806}TF54b766f8-63ee-43b7-9d15-113a5f305028ef21f1e0_win32-c09799a851b0</Template>
  <TotalTime>223</TotalTime>
  <Words>491</Words>
  <Application>Microsoft Office PowerPoint</Application>
  <PresentationFormat>Widescreen</PresentationFormat>
  <Paragraphs>182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Univers</vt:lpstr>
      <vt:lpstr>GradientVTI</vt:lpstr>
      <vt:lpstr>Predicting calorie expenditure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Model performance</vt:lpstr>
      <vt:lpstr>Model performance</vt:lpstr>
      <vt:lpstr>PowerPoint Presentation</vt:lpstr>
      <vt:lpstr>Explainability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Elliot Blackstone</dc:creator>
  <cp:lastModifiedBy>Blackstone, Elliot</cp:lastModifiedBy>
  <cp:revision>10</cp:revision>
  <dcterms:created xsi:type="dcterms:W3CDTF">2025-06-25T19:43:24Z</dcterms:created>
  <dcterms:modified xsi:type="dcterms:W3CDTF">2025-06-25T23:26:50Z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